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b" ContentType="application/vnd.ms-excel.sheet.binary.macroEnabled.12"/>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3.xml" ContentType="application/vnd.openxmlformats-officedocument.themeOverride+xml"/>
  <Override PartName="/ppt/tags/tag15.xml" ContentType="application/vnd.openxmlformats-officedocument.presentationml.tags+xml"/>
  <Override PartName="/ppt/tags/tag16.xml" ContentType="application/vnd.openxmlformats-officedocument.presentationml.tags+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theme/themeOverride4.xml" ContentType="application/vnd.openxmlformats-officedocument.themeOverride+xml"/>
  <Override PartName="/ppt/tags/tag17.xml" ContentType="application/vnd.openxmlformats-officedocument.presentationml.tags+xml"/>
  <Override PartName="/ppt/charts/chart6.xml" ContentType="application/vnd.openxmlformats-officedocument.drawingml.chart+xml"/>
  <Override PartName="/ppt/theme/themeOverride5.xml" ContentType="application/vnd.openxmlformats-officedocument.themeOverride+xml"/>
  <Override PartName="/ppt/tags/tag18.xml" ContentType="application/vnd.openxmlformats-officedocument.presentationml.tags+xml"/>
  <Override PartName="/ppt/charts/chart7.xml" ContentType="application/vnd.openxmlformats-officedocument.drawingml.chart+xml"/>
  <Override PartName="/ppt/theme/themeOverride6.xml" ContentType="application/vnd.openxmlformats-officedocument.themeOverride+xml"/>
  <Override PartName="/ppt/charts/chart8.xml" ContentType="application/vnd.openxmlformats-officedocument.drawingml.chart+xml"/>
  <Override PartName="/ppt/charts/chart9.xml" ContentType="application/vnd.openxmlformats-officedocument.drawingml.chart+xml"/>
  <Override PartName="/ppt/tags/tag19.xml" ContentType="application/vnd.openxmlformats-officedocument.presentationml.tags+xml"/>
  <Override PartName="/ppt/tags/tag20.xml" ContentType="application/vnd.openxmlformats-officedocument.presentationml.tags+xml"/>
  <Override PartName="/ppt/charts/chart10.xml" ContentType="application/vnd.openxmlformats-officedocument.drawingml.chart+xml"/>
  <Override PartName="/ppt/tags/tag21.xml" ContentType="application/vnd.openxmlformats-officedocument.presentationml.tags+xml"/>
  <Override PartName="/ppt/charts/chart11.xml" ContentType="application/vnd.openxmlformats-officedocument.drawingml.chart+xml"/>
  <Override PartName="/ppt/charts/style4.xml" ContentType="application/vnd.ms-office.chartstyle+xml"/>
  <Override PartName="/ppt/charts/colors4.xml" ContentType="application/vnd.ms-office.chartcolorstyl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charts/chart18.xml" ContentType="application/vnd.openxmlformats-officedocument.drawingml.chart+xml"/>
  <Override PartName="/ppt/charts/chart19.xml" ContentType="application/vnd.openxmlformats-officedocument.drawingml.chart+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charts/chart20.xml" ContentType="application/vnd.openxmlformats-officedocument.drawingml.chart+xml"/>
  <Override PartName="/ppt/charts/style5.xml" ContentType="application/vnd.ms-office.chartstyle+xml"/>
  <Override PartName="/ppt/charts/colors5.xml" ContentType="application/vnd.ms-office.chartcolorstyle+xml"/>
  <Override PartName="/ppt/charts/chart21.xml" ContentType="application/vnd.openxmlformats-officedocument.drawingml.chart+xml"/>
  <Override PartName="/ppt/charts/style6.xml" ContentType="application/vnd.ms-office.chartstyle+xml"/>
  <Override PartName="/ppt/charts/colors6.xml" ContentType="application/vnd.ms-office.chartcolorstyle+xml"/>
  <Override PartName="/ppt/charts/chart22.xml" ContentType="application/vnd.openxmlformats-officedocument.drawingml.chart+xml"/>
  <Override PartName="/ppt/charts/style7.xml" ContentType="application/vnd.ms-office.chartstyle+xml"/>
  <Override PartName="/ppt/charts/colors7.xml" ContentType="application/vnd.ms-office.chartcolorstyle+xml"/>
  <Override PartName="/ppt/charts/chart23.xml" ContentType="application/vnd.openxmlformats-officedocument.drawingml.chart+xml"/>
  <Override PartName="/ppt/charts/style8.xml" ContentType="application/vnd.ms-office.chartstyle+xml"/>
  <Override PartName="/ppt/charts/colors8.xml" ContentType="application/vnd.ms-office.chartcolorstyle+xml"/>
  <Override PartName="/ppt/charts/chart24.xml" ContentType="application/vnd.openxmlformats-officedocument.drawingml.chart+xml"/>
  <Override PartName="/ppt/charts/style9.xml" ContentType="application/vnd.ms-office.chartstyle+xml"/>
  <Override PartName="/ppt/charts/colors9.xml" ContentType="application/vnd.ms-office.chartcolorstyle+xml"/>
  <Override PartName="/ppt/charts/chart25.xml" ContentType="application/vnd.openxmlformats-officedocument.drawingml.chart+xml"/>
  <Override PartName="/ppt/charts/style10.xml" ContentType="application/vnd.ms-office.chartstyle+xml"/>
  <Override PartName="/ppt/charts/colors10.xml" ContentType="application/vnd.ms-office.chartcolorstyl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charts/chart26.xml" ContentType="application/vnd.openxmlformats-officedocument.drawingml.chart+xml"/>
  <Override PartName="/ppt/charts/chart27.xml" ContentType="application/vnd.openxmlformats-officedocument.drawingml.chart+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charts/chart28.xml" ContentType="application/vnd.openxmlformats-officedocument.drawingml.chart+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charts/chart29.xml" ContentType="application/vnd.openxmlformats-officedocument.drawingml.chart+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charts/chart30.xml" ContentType="application/vnd.openxmlformats-officedocument.drawingml.chart+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charts/chart31.xml" ContentType="application/vnd.openxmlformats-officedocument.drawingml.chart+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notesMasterIdLst>
    <p:notesMasterId r:id="rId51"/>
  </p:notesMasterIdLst>
  <p:handoutMasterIdLst>
    <p:handoutMasterId r:id="rId52"/>
  </p:handoutMasterIdLst>
  <p:sldIdLst>
    <p:sldId id="265" r:id="rId3"/>
    <p:sldId id="428" r:id="rId4"/>
    <p:sldId id="374" r:id="rId5"/>
    <p:sldId id="350" r:id="rId6"/>
    <p:sldId id="349" r:id="rId7"/>
    <p:sldId id="330" r:id="rId8"/>
    <p:sldId id="326" r:id="rId9"/>
    <p:sldId id="409" r:id="rId10"/>
    <p:sldId id="377" r:id="rId11"/>
    <p:sldId id="325" r:id="rId12"/>
    <p:sldId id="346" r:id="rId13"/>
    <p:sldId id="345" r:id="rId14"/>
    <p:sldId id="327" r:id="rId15"/>
    <p:sldId id="384" r:id="rId16"/>
    <p:sldId id="367" r:id="rId17"/>
    <p:sldId id="443" r:id="rId18"/>
    <p:sldId id="441" r:id="rId19"/>
    <p:sldId id="348" r:id="rId20"/>
    <p:sldId id="344" r:id="rId21"/>
    <p:sldId id="381" r:id="rId22"/>
    <p:sldId id="383" r:id="rId23"/>
    <p:sldId id="398" r:id="rId24"/>
    <p:sldId id="444" r:id="rId25"/>
    <p:sldId id="445" r:id="rId26"/>
    <p:sldId id="421" r:id="rId27"/>
    <p:sldId id="430" r:id="rId28"/>
    <p:sldId id="435" r:id="rId29"/>
    <p:sldId id="405" r:id="rId30"/>
    <p:sldId id="422" r:id="rId31"/>
    <p:sldId id="423" r:id="rId32"/>
    <p:sldId id="438" r:id="rId33"/>
    <p:sldId id="424" r:id="rId34"/>
    <p:sldId id="434" r:id="rId35"/>
    <p:sldId id="414" r:id="rId36"/>
    <p:sldId id="415" r:id="rId37"/>
    <p:sldId id="416" r:id="rId38"/>
    <p:sldId id="439" r:id="rId39"/>
    <p:sldId id="417" r:id="rId40"/>
    <p:sldId id="404" r:id="rId41"/>
    <p:sldId id="429" r:id="rId42"/>
    <p:sldId id="425" r:id="rId43"/>
    <p:sldId id="431" r:id="rId44"/>
    <p:sldId id="426" r:id="rId45"/>
    <p:sldId id="432" r:id="rId46"/>
    <p:sldId id="427" r:id="rId47"/>
    <p:sldId id="433" r:id="rId48"/>
    <p:sldId id="436" r:id="rId49"/>
    <p:sldId id="437" r:id="rId50"/>
  </p:sldIdLst>
  <p:sldSz cx="12192000" cy="6858000"/>
  <p:notesSz cx="6858000" cy="9144000"/>
  <p:custDataLst>
    <p:tags r:id="rId5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DBCCAFC7-7419-4B58-830E-5826ACFB92F1}">
          <p14:sldIdLst>
            <p14:sldId id="265"/>
          </p14:sldIdLst>
        </p14:section>
        <p14:section name="Introduction" id="{F2A94B86-0CB5-42BA-AEEB-635AA8BA897B}">
          <p14:sldIdLst>
            <p14:sldId id="428"/>
            <p14:sldId id="374"/>
          </p14:sldIdLst>
        </p14:section>
        <p14:section name="Project Design" id="{982313D7-8035-4762-B227-078271E9DC26}">
          <p14:sldIdLst>
            <p14:sldId id="350"/>
            <p14:sldId id="349"/>
          </p14:sldIdLst>
        </p14:section>
        <p14:section name="PC Market Landscape" id="{57B66A0B-8E23-4B11-B131-1DEEF2084B78}">
          <p14:sldIdLst>
            <p14:sldId id="330"/>
            <p14:sldId id="326"/>
            <p14:sldId id="409"/>
            <p14:sldId id="377"/>
            <p14:sldId id="325"/>
            <p14:sldId id="346"/>
          </p14:sldIdLst>
        </p14:section>
        <p14:section name="key behaviors" id="{C15BDC13-D960-48A8-86EB-F82B21B4A9A2}">
          <p14:sldIdLst>
            <p14:sldId id="345"/>
            <p14:sldId id="327"/>
            <p14:sldId id="384"/>
            <p14:sldId id="367"/>
            <p14:sldId id="443"/>
            <p14:sldId id="441"/>
            <p14:sldId id="348"/>
          </p14:sldIdLst>
        </p14:section>
        <p14:section name="New Product Launch Suggestions" id="{E6F3A94E-4FE2-4858-A164-41D52D605C5B}">
          <p14:sldIdLst>
            <p14:sldId id="344"/>
            <p14:sldId id="381"/>
            <p14:sldId id="383"/>
            <p14:sldId id="398"/>
            <p14:sldId id="444"/>
            <p14:sldId id="445"/>
            <p14:sldId id="421"/>
            <p14:sldId id="430"/>
            <p14:sldId id="435"/>
            <p14:sldId id="405"/>
            <p14:sldId id="422"/>
            <p14:sldId id="423"/>
            <p14:sldId id="438"/>
            <p14:sldId id="424"/>
            <p14:sldId id="434"/>
            <p14:sldId id="414"/>
            <p14:sldId id="415"/>
            <p14:sldId id="416"/>
            <p14:sldId id="439"/>
            <p14:sldId id="417"/>
            <p14:sldId id="404"/>
            <p14:sldId id="429"/>
            <p14:sldId id="425"/>
            <p14:sldId id="431"/>
            <p14:sldId id="426"/>
            <p14:sldId id="432"/>
            <p14:sldId id="427"/>
            <p14:sldId id="433"/>
            <p14:sldId id="436"/>
            <p14:sldId id="43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B00"/>
    <a:srgbClr val="F8D328"/>
    <a:srgbClr val="92D050"/>
    <a:srgbClr val="94BCFF"/>
    <a:srgbClr val="0070C0"/>
    <a:srgbClr val="F0ACAD"/>
    <a:srgbClr val="7B7B7B"/>
    <a:srgbClr val="2E75B6"/>
    <a:srgbClr val="FFC000"/>
    <a:srgbClr val="BFA5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86" autoAdjust="0"/>
    <p:restoredTop sz="93041" autoAdjust="0"/>
  </p:normalViewPr>
  <p:slideViewPr>
    <p:cSldViewPr snapToGrid="0">
      <p:cViewPr varScale="1">
        <p:scale>
          <a:sx n="63" d="100"/>
          <a:sy n="63" d="100"/>
        </p:scale>
        <p:origin x="656" y="56"/>
      </p:cViewPr>
      <p:guideLst/>
    </p:cSldViewPr>
  </p:slideViewPr>
  <p:notesTextViewPr>
    <p:cViewPr>
      <p:scale>
        <a:sx n="1" d="1"/>
        <a:sy n="1" d="1"/>
      </p:scale>
      <p:origin x="0" y="0"/>
    </p:cViewPr>
  </p:notesTextViewPr>
  <p:notesViewPr>
    <p:cSldViewPr snapToGrid="0">
      <p:cViewPr varScale="1">
        <p:scale>
          <a:sx n="45" d="100"/>
          <a:sy n="45" d="100"/>
        </p:scale>
        <p:origin x="1260" y="5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gs" Target="tags/tag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4.xml"/><Relationship Id="rId1" Type="http://schemas.microsoft.com/office/2011/relationships/chartStyle" Target="style4.xml"/></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Binary_Worksheet.xlsb"/></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Binary_Worksheet11.xlsb"/></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Binary_Worksheet12.xlsb"/></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Binary_Worksheet13.xlsb"/></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Binary_Worksheet14.xlsb"/></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Binary_Worksheet15.xlsb"/></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5.xml"/><Relationship Id="rId1" Type="http://schemas.microsoft.com/office/2011/relationships/chartStyle" Target="style5.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6.xml"/><Relationship Id="rId1" Type="http://schemas.microsoft.com/office/2011/relationships/chartStyle" Target="style6.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7.xml"/><Relationship Id="rId1" Type="http://schemas.microsoft.com/office/2011/relationships/chartStyle" Target="style7.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8.xml"/><Relationship Id="rId1" Type="http://schemas.microsoft.com/office/2011/relationships/chartStyle" Target="style8.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9.xml"/><Relationship Id="rId1" Type="http://schemas.microsoft.com/office/2011/relationships/chartStyle" Target="style9.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10.xml"/><Relationship Id="rId1" Type="http://schemas.microsoft.com/office/2011/relationships/chartStyle" Target="style10.xml"/></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Binary_Worksheet24.xlsb"/></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Binary_Worksheet25.xlsb"/></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Binary_Worksheet26.xlsb"/></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Binary_Worksheet27.xlsb"/></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Binary_Worksheet28.xlsb"/></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Binary_Worksheet29.xlsb"/></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4.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5.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6.xml"/></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4481055270559091"/>
          <c:y val="3.2041426119370151E-2"/>
          <c:w val="0.52122369643422872"/>
          <c:h val="0.82446569743528286"/>
        </c:manualLayout>
      </c:layout>
      <c:barChart>
        <c:barDir val="col"/>
        <c:grouping val="percentStacked"/>
        <c:varyColors val="0"/>
        <c:ser>
          <c:idx val="1"/>
          <c:order val="0"/>
          <c:tx>
            <c:strRef>
              <c:f>Sheet1!$B$1</c:f>
              <c:strCache>
                <c:ptCount val="1"/>
                <c:pt idx="0">
                  <c:v>Potato Chips</c:v>
                </c:pt>
              </c:strCache>
            </c:strRef>
          </c:tx>
          <c:spPr>
            <a:solidFill>
              <a:srgbClr val="005B00"/>
            </a:solidFill>
            <a:ln>
              <a:solidFill>
                <a:schemeClr val="bg1"/>
              </a:solidFill>
            </a:ln>
            <a:effectLst/>
          </c:spPr>
          <c:invertIfNegative val="0"/>
          <c:dLbls>
            <c:delete val="1"/>
          </c:dLbls>
          <c:val>
            <c:numRef>
              <c:f>Sheet1!$B$2:$B$3</c:f>
              <c:numCache>
                <c:formatCode>0.0</c:formatCode>
                <c:ptCount val="2"/>
                <c:pt idx="0" formatCode="General">
                  <c:v>59</c:v>
                </c:pt>
                <c:pt idx="1">
                  <c:v>57</c:v>
                </c:pt>
              </c:numCache>
            </c:numRef>
          </c:val>
          <c:extLst>
            <c:ext xmlns:c16="http://schemas.microsoft.com/office/drawing/2014/chart" uri="{C3380CC4-5D6E-409C-BE32-E72D297353CC}">
              <c16:uniqueId val="{00000000-CB91-4B84-B28E-95776ECF8F9F}"/>
            </c:ext>
          </c:extLst>
        </c:ser>
        <c:ser>
          <c:idx val="2"/>
          <c:order val="1"/>
          <c:tx>
            <c:strRef>
              <c:f>Sheet1!$C$1</c:f>
              <c:strCache>
                <c:ptCount val="1"/>
                <c:pt idx="0">
                  <c:v>Other food &amp; beverage</c:v>
                </c:pt>
              </c:strCache>
            </c:strRef>
          </c:tx>
          <c:spPr>
            <a:solidFill>
              <a:srgbClr val="AEAE9F">
                <a:lumMod val="40000"/>
                <a:lumOff val="60000"/>
              </a:srgbClr>
            </a:solidFill>
            <a:ln>
              <a:solidFill>
                <a:schemeClr val="bg1"/>
              </a:solidFill>
            </a:ln>
            <a:effectLst/>
          </c:spPr>
          <c:invertIfNegative val="0"/>
          <c:dPt>
            <c:idx val="4"/>
            <c:invertIfNegative val="0"/>
            <c:bubble3D val="0"/>
            <c:extLst>
              <c:ext xmlns:c16="http://schemas.microsoft.com/office/drawing/2014/chart" uri="{C3380CC4-5D6E-409C-BE32-E72D297353CC}">
                <c16:uniqueId val="{00000001-CB91-4B84-B28E-95776ECF8F9F}"/>
              </c:ext>
            </c:extLst>
          </c:dPt>
          <c:dLbls>
            <c:delete val="1"/>
          </c:dLbls>
          <c:val>
            <c:numRef>
              <c:f>Sheet1!$C$2:$C$3</c:f>
              <c:numCache>
                <c:formatCode>0.0</c:formatCode>
                <c:ptCount val="2"/>
                <c:pt idx="0" formatCode="General">
                  <c:v>41</c:v>
                </c:pt>
                <c:pt idx="1">
                  <c:v>43</c:v>
                </c:pt>
              </c:numCache>
            </c:numRef>
          </c:val>
          <c:extLst>
            <c:ext xmlns:c16="http://schemas.microsoft.com/office/drawing/2014/chart" uri="{C3380CC4-5D6E-409C-BE32-E72D297353CC}">
              <c16:uniqueId val="{00000002-CB91-4B84-B28E-95776ECF8F9F}"/>
            </c:ext>
          </c:extLst>
        </c:ser>
        <c:dLbls>
          <c:dLblPos val="ctr"/>
          <c:showLegendKey val="0"/>
          <c:showVal val="1"/>
          <c:showCatName val="0"/>
          <c:showSerName val="0"/>
          <c:showPercent val="0"/>
          <c:showBubbleSize val="0"/>
        </c:dLbls>
        <c:gapWidth val="65"/>
        <c:overlap val="100"/>
        <c:axId val="378653712"/>
        <c:axId val="378656848"/>
      </c:barChart>
      <c:catAx>
        <c:axId val="378653712"/>
        <c:scaling>
          <c:orientation val="minMax"/>
        </c:scaling>
        <c:delete val="0"/>
        <c:axPos val="b"/>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crossAx val="378656848"/>
        <c:crosses val="autoZero"/>
        <c:auto val="1"/>
        <c:lblAlgn val="ctr"/>
        <c:lblOffset val="100"/>
        <c:noMultiLvlLbl val="0"/>
      </c:catAx>
      <c:valAx>
        <c:axId val="378656848"/>
        <c:scaling>
          <c:orientation val="minMax"/>
        </c:scaling>
        <c:delete val="1"/>
        <c:axPos val="l"/>
        <c:numFmt formatCode="0%" sourceLinked="1"/>
        <c:majorTickMark val="none"/>
        <c:minorTickMark val="none"/>
        <c:tickLblPos val="nextTo"/>
        <c:crossAx val="378653712"/>
        <c:crosses val="autoZero"/>
        <c:crossBetween val="between"/>
        <c:majorUnit val="0.2"/>
      </c:valAx>
      <c:spPr>
        <a:noFill/>
        <a:ln>
          <a:noFill/>
        </a:ln>
        <a:effectLst/>
      </c:spPr>
    </c:plotArea>
    <c:legend>
      <c:legendPos val="l"/>
      <c:layout>
        <c:manualLayout>
          <c:xMode val="edge"/>
          <c:yMode val="edge"/>
          <c:x val="1.4559970568243739E-2"/>
          <c:y val="1.4946584025290048E-2"/>
          <c:w val="0.3805325649480476"/>
          <c:h val="0.8504668068649982"/>
        </c:manualLayout>
      </c:layout>
      <c:overlay val="0"/>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mn-lt"/>
              <a:ea typeface="+mn-ea"/>
              <a:cs typeface="Kantar Brown" pitchFamily="34" charset="0"/>
            </a:defRPr>
          </a:pPr>
          <a:endParaRPr lang="zh-CN"/>
        </a:p>
      </c:txPr>
    </c:legend>
    <c:plotVisOnly val="1"/>
    <c:dispBlanksAs val="gap"/>
    <c:showDLblsOverMax val="0"/>
  </c:chart>
  <c:spPr>
    <a:noFill/>
    <a:ln>
      <a:noFill/>
    </a:ln>
    <a:effectLst/>
  </c:spPr>
  <c:txPr>
    <a:bodyPr/>
    <a:lstStyle/>
    <a:p>
      <a:pPr>
        <a:defRPr/>
      </a:pPr>
      <a:endParaRPr lang="zh-CN"/>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0353541673188348E-2"/>
          <c:y val="0.18911803271845221"/>
          <c:w val="0.98738959970275941"/>
          <c:h val="0.71517921330191425"/>
        </c:manualLayout>
      </c:layout>
      <c:barChart>
        <c:barDir val="col"/>
        <c:grouping val="clustered"/>
        <c:varyColors val="0"/>
        <c:ser>
          <c:idx val="1"/>
          <c:order val="0"/>
          <c:tx>
            <c:strRef>
              <c:f>Sheet1!$B$1</c:f>
              <c:strCache>
                <c:ptCount val="1"/>
                <c:pt idx="0">
                  <c:v>MAT22Q1</c:v>
                </c:pt>
              </c:strCache>
            </c:strRef>
          </c:tx>
          <c:spPr>
            <a:solidFill>
              <a:srgbClr val="A6A6A6"/>
            </a:solidFill>
          </c:spPr>
          <c:invertIfNegative val="0"/>
          <c:cat>
            <c:strRef>
              <c:f>Sheet1!$A$2:$A$7</c:f>
              <c:strCache>
                <c:ptCount val="6"/>
                <c:pt idx="0">
                  <c:v>Total PC </c:v>
                </c:pt>
                <c:pt idx="1">
                  <c:v>  LAYS  </c:v>
                </c:pt>
                <c:pt idx="2">
                  <c:v> ORION  </c:v>
                </c:pt>
                <c:pt idx="3">
                  <c:v>CALBEE</c:v>
                </c:pt>
                <c:pt idx="4">
                  <c:v> PRINGLES  </c:v>
                </c:pt>
                <c:pt idx="5">
                  <c:v> PANPAN  </c:v>
                </c:pt>
              </c:strCache>
            </c:strRef>
          </c:cat>
          <c:val>
            <c:numRef>
              <c:f>Sheet1!$B$2:$B$7</c:f>
              <c:numCache>
                <c:formatCode>0.0</c:formatCode>
                <c:ptCount val="6"/>
                <c:pt idx="0">
                  <c:v>48.435499999999998</c:v>
                </c:pt>
                <c:pt idx="1">
                  <c:v>34.930100000000003</c:v>
                </c:pt>
                <c:pt idx="2">
                  <c:v>18.293800000000001</c:v>
                </c:pt>
                <c:pt idx="3">
                  <c:v>7.3704999999999998</c:v>
                </c:pt>
                <c:pt idx="4">
                  <c:v>3.2791999999999999</c:v>
                </c:pt>
                <c:pt idx="5">
                  <c:v>4.6959999999999997</c:v>
                </c:pt>
              </c:numCache>
            </c:numRef>
          </c:val>
          <c:extLst>
            <c:ext xmlns:c16="http://schemas.microsoft.com/office/drawing/2014/chart" uri="{C3380CC4-5D6E-409C-BE32-E72D297353CC}">
              <c16:uniqueId val="{00000004-5380-4EA1-8798-AFA137BF1D04}"/>
            </c:ext>
          </c:extLst>
        </c:ser>
        <c:ser>
          <c:idx val="2"/>
          <c:order val="1"/>
          <c:tx>
            <c:strRef>
              <c:f>Sheet1!$C$1</c:f>
              <c:strCache>
                <c:ptCount val="1"/>
                <c:pt idx="0">
                  <c:v>MAT23Q1</c:v>
                </c:pt>
              </c:strCache>
            </c:strRef>
          </c:tx>
          <c:spPr>
            <a:solidFill>
              <a:srgbClr val="FFC000"/>
            </a:solidFill>
            <a:ln>
              <a:noFill/>
            </a:ln>
          </c:spPr>
          <c:invertIfNegative val="0"/>
          <c:cat>
            <c:strRef>
              <c:f>Sheet1!$A$2:$A$7</c:f>
              <c:strCache>
                <c:ptCount val="6"/>
                <c:pt idx="0">
                  <c:v>Total PC </c:v>
                </c:pt>
                <c:pt idx="1">
                  <c:v>  LAYS  </c:v>
                </c:pt>
                <c:pt idx="2">
                  <c:v> ORION  </c:v>
                </c:pt>
                <c:pt idx="3">
                  <c:v>CALBEE</c:v>
                </c:pt>
                <c:pt idx="4">
                  <c:v> PRINGLES  </c:v>
                </c:pt>
                <c:pt idx="5">
                  <c:v> PANPAN  </c:v>
                </c:pt>
              </c:strCache>
            </c:strRef>
          </c:cat>
          <c:val>
            <c:numRef>
              <c:f>Sheet1!$C$2:$C$7</c:f>
              <c:numCache>
                <c:formatCode>0.0</c:formatCode>
                <c:ptCount val="6"/>
                <c:pt idx="0">
                  <c:v>47.616900000000001</c:v>
                </c:pt>
                <c:pt idx="1">
                  <c:v>33.2301</c:v>
                </c:pt>
                <c:pt idx="2">
                  <c:v>20.093800000000002</c:v>
                </c:pt>
                <c:pt idx="3">
                  <c:v>8.2705000000000002</c:v>
                </c:pt>
                <c:pt idx="4">
                  <c:v>3.6791999999999998</c:v>
                </c:pt>
                <c:pt idx="5">
                  <c:v>4.4960000000000004</c:v>
                </c:pt>
              </c:numCache>
            </c:numRef>
          </c:val>
          <c:extLst>
            <c:ext xmlns:c16="http://schemas.microsoft.com/office/drawing/2014/chart" uri="{C3380CC4-5D6E-409C-BE32-E72D297353CC}">
              <c16:uniqueId val="{00000009-5380-4EA1-8798-AFA137BF1D04}"/>
            </c:ext>
          </c:extLst>
        </c:ser>
        <c:dLbls>
          <c:showLegendKey val="0"/>
          <c:showVal val="0"/>
          <c:showCatName val="0"/>
          <c:showSerName val="0"/>
          <c:showPercent val="0"/>
          <c:showBubbleSize val="0"/>
        </c:dLbls>
        <c:gapWidth val="150"/>
        <c:axId val="365220224"/>
        <c:axId val="365221760"/>
      </c:barChart>
      <c:catAx>
        <c:axId val="365220224"/>
        <c:scaling>
          <c:orientation val="minMax"/>
        </c:scaling>
        <c:delete val="0"/>
        <c:axPos val="b"/>
        <c:numFmt formatCode="General" sourceLinked="0"/>
        <c:majorTickMark val="out"/>
        <c:minorTickMark val="none"/>
        <c:tickLblPos val="nextTo"/>
        <c:txPr>
          <a:bodyPr/>
          <a:lstStyle/>
          <a:p>
            <a:pPr>
              <a:defRPr sz="1050"/>
            </a:pPr>
            <a:endParaRPr lang="zh-CN"/>
          </a:p>
        </c:txPr>
        <c:crossAx val="365221760"/>
        <c:crosses val="autoZero"/>
        <c:auto val="1"/>
        <c:lblAlgn val="ctr"/>
        <c:lblOffset val="100"/>
        <c:noMultiLvlLbl val="0"/>
      </c:catAx>
      <c:valAx>
        <c:axId val="365221760"/>
        <c:scaling>
          <c:orientation val="minMax"/>
        </c:scaling>
        <c:delete val="1"/>
        <c:axPos val="l"/>
        <c:numFmt formatCode="0.0" sourceLinked="1"/>
        <c:majorTickMark val="out"/>
        <c:minorTickMark val="none"/>
        <c:tickLblPos val="nextTo"/>
        <c:crossAx val="365220224"/>
        <c:crosses val="autoZero"/>
        <c:crossBetween val="between"/>
      </c:valAx>
    </c:plotArea>
    <c:legend>
      <c:legendPos val="t"/>
      <c:layout>
        <c:manualLayout>
          <c:xMode val="edge"/>
          <c:yMode val="edge"/>
          <c:x val="0.2976521153842297"/>
          <c:y val="8.5783227770763165E-2"/>
          <c:w val="0.40935652328881983"/>
          <c:h val="9.4582741676547941E-2"/>
        </c:manualLayout>
      </c:layout>
      <c:overlay val="0"/>
      <c:txPr>
        <a:bodyPr/>
        <a:lstStyle/>
        <a:p>
          <a:pPr>
            <a:defRPr sz="1200"/>
          </a:pPr>
          <a:endParaRPr lang="zh-CN"/>
        </a:p>
      </c:txPr>
    </c:legend>
    <c:plotVisOnly val="1"/>
    <c:dispBlanksAs val="gap"/>
    <c:showDLblsOverMax val="0"/>
  </c:chart>
  <c:txPr>
    <a:bodyPr/>
    <a:lstStyle/>
    <a:p>
      <a:pPr>
        <a:defRPr sz="1200">
          <a:latin typeface="微软雅黑" panose="020B0503020204020204" pitchFamily="34" charset="-122"/>
          <a:ea typeface="微软雅黑" panose="020B0503020204020204" pitchFamily="34" charset="-122"/>
        </a:defRPr>
      </a:pPr>
      <a:endParaRPr lang="zh-CN"/>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4970100194774186E-2"/>
          <c:y val="0"/>
          <c:w val="0.95259015092936239"/>
          <c:h val="0.90023648056062167"/>
        </c:manualLayout>
      </c:layout>
      <c:barChart>
        <c:barDir val="col"/>
        <c:grouping val="clustered"/>
        <c:varyColors val="0"/>
        <c:ser>
          <c:idx val="0"/>
          <c:order val="0"/>
          <c:tx>
            <c:strRef>
              <c:f>Sheet1!$B$1</c:f>
              <c:strCache>
                <c:ptCount val="1"/>
                <c:pt idx="0">
                  <c:v>GR</c:v>
                </c:pt>
              </c:strCache>
            </c:strRef>
          </c:tx>
          <c:spPr>
            <a:solidFill>
              <a:schemeClr val="accent1"/>
            </a:solidFill>
            <a:ln>
              <a:noFill/>
            </a:ln>
            <a:effectLst/>
          </c:spPr>
          <c:invertIfNegative val="0"/>
          <c:dPt>
            <c:idx val="0"/>
            <c:invertIfNegative val="0"/>
            <c:bubble3D val="0"/>
            <c:spPr>
              <a:solidFill>
                <a:srgbClr val="7197A8"/>
              </a:solidFill>
              <a:ln>
                <a:noFill/>
              </a:ln>
              <a:effectLst/>
            </c:spPr>
            <c:extLst>
              <c:ext xmlns:c16="http://schemas.microsoft.com/office/drawing/2014/chart" uri="{C3380CC4-5D6E-409C-BE32-E72D297353CC}">
                <c16:uniqueId val="{00000001-E127-4241-89ED-45AE7E1C474C}"/>
              </c:ext>
            </c:extLst>
          </c:dPt>
          <c:dPt>
            <c:idx val="4"/>
            <c:invertIfNegative val="0"/>
            <c:bubble3D val="0"/>
            <c:spPr>
              <a:solidFill>
                <a:srgbClr val="D1E7F0"/>
              </a:solidFill>
              <a:ln>
                <a:noFill/>
              </a:ln>
              <a:effectLst/>
            </c:spPr>
            <c:extLst>
              <c:ext xmlns:c16="http://schemas.microsoft.com/office/drawing/2014/chart" uri="{C3380CC4-5D6E-409C-BE32-E72D297353CC}">
                <c16:uniqueId val="{00000003-B324-445D-8BE6-6552EAB338D4}"/>
              </c:ext>
            </c:extLst>
          </c:dPt>
          <c:dPt>
            <c:idx val="5"/>
            <c:invertIfNegative val="0"/>
            <c:bubble3D val="0"/>
            <c:spPr>
              <a:solidFill>
                <a:srgbClr val="EBD59F"/>
              </a:solidFill>
              <a:ln>
                <a:noFill/>
              </a:ln>
              <a:effectLst/>
            </c:spPr>
            <c:extLst>
              <c:ext xmlns:c16="http://schemas.microsoft.com/office/drawing/2014/chart" uri="{C3380CC4-5D6E-409C-BE32-E72D297353CC}">
                <c16:uniqueId val="{00000005-B324-445D-8BE6-6552EAB338D4}"/>
              </c:ext>
            </c:extLst>
          </c:dPt>
          <c:dPt>
            <c:idx val="6"/>
            <c:invertIfNegative val="0"/>
            <c:bubble3D val="0"/>
            <c:spPr>
              <a:solidFill>
                <a:srgbClr val="BFA504"/>
              </a:solidFill>
              <a:ln>
                <a:noFill/>
              </a:ln>
              <a:effectLst/>
            </c:spPr>
            <c:extLst>
              <c:ext xmlns:c16="http://schemas.microsoft.com/office/drawing/2014/chart" uri="{C3380CC4-5D6E-409C-BE32-E72D297353CC}">
                <c16:uniqueId val="{00000007-B324-445D-8BE6-6552EAB338D4}"/>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Classic</c:v>
                </c:pt>
                <c:pt idx="1">
                  <c:v>Stax</c:v>
                </c:pt>
                <c:pt idx="2">
                  <c:v>Wavy</c:v>
                </c:pt>
                <c:pt idx="3">
                  <c:v>Taro Chips</c:v>
                </c:pt>
                <c:pt idx="4">
                  <c:v>Nature Taste</c:v>
                </c:pt>
                <c:pt idx="5">
                  <c:v>Yam</c:v>
                </c:pt>
                <c:pt idx="6">
                  <c:v>French Fries</c:v>
                </c:pt>
              </c:strCache>
            </c:strRef>
          </c:cat>
          <c:val>
            <c:numRef>
              <c:f>Sheet1!$B$2:$B$8</c:f>
              <c:numCache>
                <c:formatCode>0.0%</c:formatCode>
                <c:ptCount val="7"/>
                <c:pt idx="0">
                  <c:v>0.34852152245295998</c:v>
                </c:pt>
                <c:pt idx="1">
                  <c:v>0.19852152245296001</c:v>
                </c:pt>
                <c:pt idx="2">
                  <c:v>0.15245294267949899</c:v>
                </c:pt>
                <c:pt idx="3">
                  <c:v>9.7623829840764106E-2</c:v>
                </c:pt>
                <c:pt idx="4">
                  <c:v>7.2769296763634403E-2</c:v>
                </c:pt>
                <c:pt idx="5">
                  <c:v>6.0769296763634406E-2</c:v>
                </c:pt>
                <c:pt idx="6">
                  <c:v>6.7623829840764094E-2</c:v>
                </c:pt>
              </c:numCache>
            </c:numRef>
          </c:val>
          <c:extLst>
            <c:ext xmlns:c16="http://schemas.microsoft.com/office/drawing/2014/chart" uri="{C3380CC4-5D6E-409C-BE32-E72D297353CC}">
              <c16:uniqueId val="{00000008-E127-4241-89ED-45AE7E1C474C}"/>
            </c:ext>
          </c:extLst>
        </c:ser>
        <c:dLbls>
          <c:dLblPos val="ctr"/>
          <c:showLegendKey val="0"/>
          <c:showVal val="1"/>
          <c:showCatName val="0"/>
          <c:showSerName val="0"/>
          <c:showPercent val="0"/>
          <c:showBubbleSize val="0"/>
        </c:dLbls>
        <c:gapWidth val="56"/>
        <c:overlap val="-27"/>
        <c:axId val="287074896"/>
        <c:axId val="287080304"/>
      </c:barChart>
      <c:catAx>
        <c:axId val="287074896"/>
        <c:scaling>
          <c:orientation val="minMax"/>
        </c:scaling>
        <c:delete val="1"/>
        <c:axPos val="b"/>
        <c:numFmt formatCode="General" sourceLinked="1"/>
        <c:majorTickMark val="out"/>
        <c:minorTickMark val="none"/>
        <c:tickLblPos val="nextTo"/>
        <c:crossAx val="287080304"/>
        <c:crosses val="autoZero"/>
        <c:auto val="1"/>
        <c:lblAlgn val="ctr"/>
        <c:lblOffset val="100"/>
        <c:noMultiLvlLbl val="0"/>
      </c:catAx>
      <c:valAx>
        <c:axId val="287080304"/>
        <c:scaling>
          <c:orientation val="minMax"/>
          <c:max val="0.5"/>
        </c:scaling>
        <c:delete val="1"/>
        <c:axPos val="l"/>
        <c:numFmt formatCode="0.0%" sourceLinked="1"/>
        <c:majorTickMark val="out"/>
        <c:minorTickMark val="none"/>
        <c:tickLblPos val="nextTo"/>
        <c:crossAx val="2870748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0838299760184413E-3"/>
          <c:y val="1.068221661777397E-2"/>
          <c:w val="0.99091617002398158"/>
          <c:h val="0.97564298282135586"/>
        </c:manualLayout>
      </c:layout>
      <c:lineChart>
        <c:grouping val="standard"/>
        <c:varyColors val="0"/>
        <c:ser>
          <c:idx val="0"/>
          <c:order val="0"/>
          <c:spPr>
            <a:ln w="28575" algn="ctr">
              <a:solidFill>
                <a:schemeClr val="accent1"/>
              </a:solidFill>
              <a:prstDash val="solid"/>
            </a:ln>
          </c:spPr>
          <c:marker>
            <c:symbol val="none"/>
          </c:marker>
          <c:dLbls>
            <c:dLbl>
              <c:idx val="21"/>
              <c:layout>
                <c:manualLayout>
                  <c:x val="-5.5160688857106517E-2"/>
                  <c:y val="0"/>
                </c:manualLayout>
              </c:layout>
              <c:numFmt formatCode="#,##0.00;&quot;-&quot;#,##0.00" sourceLinked="0"/>
              <c:spPr>
                <a:noFill/>
                <a:ln>
                  <a:noFill/>
                </a:ln>
              </c:spPr>
              <c:txPr>
                <a:bodyPr wrap="none"/>
                <a:lstStyle/>
                <a:p>
                  <a:pPr>
                    <a:defRPr sz="1200" kern="1200">
                      <a:solidFill>
                        <a:schemeClr val="tx1"/>
                      </a:solidFill>
                      <a:latin typeface="+mn-lt"/>
                      <a:ea typeface="+mn-ea"/>
                      <a:cs typeface="+mn-cs"/>
                    </a:defRPr>
                  </a:pPr>
                  <a:endParaRPr lang="zh-CN"/>
                </a:p>
              </c:txPr>
              <c:dLblPos val="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20C0-451D-A4F1-E9CEF7DD5F27}"/>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Sheet1!$A$1:$V$1</c:f>
              <c:numCache>
                <c:formatCode>General</c:formatCode>
                <c:ptCount val="22"/>
                <c:pt idx="0">
                  <c:v>1.8E-3</c:v>
                </c:pt>
                <c:pt idx="1">
                  <c:v>9.2999999999999992E-3</c:v>
                </c:pt>
                <c:pt idx="2">
                  <c:v>0.16769999999999999</c:v>
                </c:pt>
                <c:pt idx="3">
                  <c:v>0.3155</c:v>
                </c:pt>
                <c:pt idx="4">
                  <c:v>0.43390000000000001</c:v>
                </c:pt>
                <c:pt idx="5">
                  <c:v>0.61180000000000001</c:v>
                </c:pt>
                <c:pt idx="6">
                  <c:v>0.92879999999999996</c:v>
                </c:pt>
                <c:pt idx="7">
                  <c:v>1.1136999999999999</c:v>
                </c:pt>
                <c:pt idx="8">
                  <c:v>1.3325</c:v>
                </c:pt>
                <c:pt idx="9">
                  <c:v>1.6020000000000001</c:v>
                </c:pt>
                <c:pt idx="10">
                  <c:v>1.8186</c:v>
                </c:pt>
                <c:pt idx="11">
                  <c:v>2.0398999999999998</c:v>
                </c:pt>
                <c:pt idx="12">
                  <c:v>2.1833999999999998</c:v>
                </c:pt>
                <c:pt idx="13">
                  <c:v>2.4323999999999999</c:v>
                </c:pt>
                <c:pt idx="14">
                  <c:v>2.6526999999999998</c:v>
                </c:pt>
                <c:pt idx="15">
                  <c:v>2.8904999999999998</c:v>
                </c:pt>
                <c:pt idx="16">
                  <c:v>3.1063999999999998</c:v>
                </c:pt>
                <c:pt idx="17">
                  <c:v>3.3809999999999998</c:v>
                </c:pt>
                <c:pt idx="18">
                  <c:v>3.6358999999999999</c:v>
                </c:pt>
                <c:pt idx="19">
                  <c:v>3.8923000000000001</c:v>
                </c:pt>
                <c:pt idx="20">
                  <c:v>4.1479999999999997</c:v>
                </c:pt>
                <c:pt idx="21" formatCode="#,##0.00;&quot;-&quot;#,##0.00">
                  <c:v>4.45</c:v>
                </c:pt>
              </c:numCache>
            </c:numRef>
          </c:val>
          <c:smooth val="1"/>
          <c:extLst>
            <c:ext xmlns:c16="http://schemas.microsoft.com/office/drawing/2014/chart" uri="{C3380CC4-5D6E-409C-BE32-E72D297353CC}">
              <c16:uniqueId val="{00000001-04AB-4AC5-B9D0-750B2A4ED274}"/>
            </c:ext>
          </c:extLst>
        </c:ser>
        <c:ser>
          <c:idx val="1"/>
          <c:order val="1"/>
          <c:spPr>
            <a:ln w="28575" algn="ctr">
              <a:solidFill>
                <a:srgbClr val="0070C0"/>
              </a:solidFill>
              <a:prstDash val="solid"/>
            </a:ln>
          </c:spPr>
          <c:marker>
            <c:symbol val="none"/>
          </c:marker>
          <c:dLbls>
            <c:dLbl>
              <c:idx val="21"/>
              <c:layout>
                <c:manualLayout>
                  <c:x val="-1.444668019234077E-16"/>
                  <c:y val="0.12661852371176122"/>
                </c:manualLayout>
              </c:layout>
              <c:numFmt formatCode="#,##0.00;&quot;-&quot;#,##0.00" sourceLinked="0"/>
              <c:spPr>
                <a:noFill/>
                <a:ln>
                  <a:noFill/>
                </a:ln>
              </c:spPr>
              <c:txPr>
                <a:bodyPr wrap="none"/>
                <a:lstStyle/>
                <a:p>
                  <a:pPr>
                    <a:defRPr sz="1200" kern="1200">
                      <a:solidFill>
                        <a:schemeClr val="tx1"/>
                      </a:solidFill>
                      <a:latin typeface="+mn-lt"/>
                      <a:ea typeface="+mn-ea"/>
                      <a:cs typeface="+mn-cs"/>
                    </a:defRPr>
                  </a:pPr>
                  <a:endParaRPr lang="zh-CN"/>
                </a:p>
              </c:txPr>
              <c:dLblPos val="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20C0-451D-A4F1-E9CEF7DD5F27}"/>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1"/>
              </c:ext>
            </c:extLst>
          </c:dLbls>
          <c:val>
            <c:numRef>
              <c:f>Sheet1!$A$2:$V$2</c:f>
              <c:numCache>
                <c:formatCode>General</c:formatCode>
                <c:ptCount val="22"/>
                <c:pt idx="0">
                  <c:v>6.8999999999999999E-3</c:v>
                </c:pt>
                <c:pt idx="1">
                  <c:v>1.9900000000000001E-2</c:v>
                </c:pt>
                <c:pt idx="2">
                  <c:v>0.20430000000000001</c:v>
                </c:pt>
                <c:pt idx="3">
                  <c:v>0.2422</c:v>
                </c:pt>
                <c:pt idx="4">
                  <c:v>0.3488</c:v>
                </c:pt>
                <c:pt idx="5">
                  <c:v>0.54320000000000002</c:v>
                </c:pt>
                <c:pt idx="6">
                  <c:v>0.74070000000000003</c:v>
                </c:pt>
                <c:pt idx="7">
                  <c:v>0.95009999999999994</c:v>
                </c:pt>
                <c:pt idx="8">
                  <c:v>1.1046</c:v>
                </c:pt>
                <c:pt idx="9">
                  <c:v>1.2035</c:v>
                </c:pt>
                <c:pt idx="10">
                  <c:v>1.4917</c:v>
                </c:pt>
                <c:pt idx="11">
                  <c:v>1.8371</c:v>
                </c:pt>
                <c:pt idx="12">
                  <c:v>2.1476000000000002</c:v>
                </c:pt>
                <c:pt idx="13">
                  <c:v>2.5017</c:v>
                </c:pt>
                <c:pt idx="14">
                  <c:v>2.6238999999999999</c:v>
                </c:pt>
                <c:pt idx="15">
                  <c:v>2.8279000000000001</c:v>
                </c:pt>
                <c:pt idx="16">
                  <c:v>3.0480999999999998</c:v>
                </c:pt>
                <c:pt idx="17">
                  <c:v>3.1686000000000001</c:v>
                </c:pt>
                <c:pt idx="18">
                  <c:v>3.3832</c:v>
                </c:pt>
                <c:pt idx="19">
                  <c:v>3.6109</c:v>
                </c:pt>
                <c:pt idx="20">
                  <c:v>3.9780000000000002</c:v>
                </c:pt>
                <c:pt idx="21" formatCode="#,##0.00;&quot;-&quot;#,##0.00">
                  <c:v>4.3600000000000003</c:v>
                </c:pt>
              </c:numCache>
            </c:numRef>
          </c:val>
          <c:smooth val="1"/>
          <c:extLst>
            <c:ext xmlns:c16="http://schemas.microsoft.com/office/drawing/2014/chart" uri="{C3380CC4-5D6E-409C-BE32-E72D297353CC}">
              <c16:uniqueId val="{00000003-04AB-4AC5-B9D0-750B2A4ED274}"/>
            </c:ext>
          </c:extLst>
        </c:ser>
        <c:dLbls>
          <c:showLegendKey val="0"/>
          <c:showVal val="0"/>
          <c:showCatName val="0"/>
          <c:showSerName val="0"/>
          <c:showPercent val="0"/>
          <c:showBubbleSize val="0"/>
        </c:dLbls>
        <c:smooth val="0"/>
        <c:axId val="1595572351"/>
        <c:axId val="1"/>
      </c:lineChart>
      <c:catAx>
        <c:axId val="1595572351"/>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4.5"/>
          <c:min val="1.8E-3"/>
        </c:scaling>
        <c:delete val="0"/>
        <c:axPos val="l"/>
        <c:majorGridlines>
          <c:spPr>
            <a:ln>
              <a:noFill/>
            </a:ln>
          </c:spPr>
        </c:majorGridlines>
        <c:numFmt formatCode="General" sourceLinked="1"/>
        <c:majorTickMark val="none"/>
        <c:minorTickMark val="none"/>
        <c:tickLblPos val="none"/>
        <c:spPr>
          <a:ln w="9525" algn="ctr">
            <a:solidFill>
              <a:schemeClr val="tx1"/>
            </a:solidFill>
            <a:prstDash val="solid"/>
          </a:ln>
        </c:spPr>
        <c:crossAx val="1595572351"/>
        <c:crosses val="min"/>
        <c:crossBetween val="midCat"/>
      </c:valAx>
    </c:plotArea>
    <c:plotVisOnly val="0"/>
    <c:dispBlanksAs val="gap"/>
    <c:showDLblsOverMax val="1"/>
  </c:chart>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037315678603674E-3"/>
          <c:y val="1.068221661777397E-2"/>
          <c:w val="0.99091617002398158"/>
          <c:h val="0.97564298282135586"/>
        </c:manualLayout>
      </c:layout>
      <c:lineChart>
        <c:grouping val="standard"/>
        <c:varyColors val="0"/>
        <c:ser>
          <c:idx val="0"/>
          <c:order val="0"/>
          <c:spPr>
            <a:ln w="28575" algn="ctr">
              <a:solidFill>
                <a:schemeClr val="accent1"/>
              </a:solidFill>
              <a:prstDash val="solid"/>
            </a:ln>
          </c:spPr>
          <c:marker>
            <c:symbol val="none"/>
          </c:marker>
          <c:dLbls>
            <c:dLbl>
              <c:idx val="21"/>
              <c:layout>
                <c:manualLayout>
                  <c:x val="-1.1820147612237255E-2"/>
                  <c:y val="-2.5323704742352241E-2"/>
                </c:manualLayout>
              </c:layout>
              <c:numFmt formatCode="#,##0.00;&quot;-&quot;#,##0.00" sourceLinked="0"/>
              <c:spPr>
                <a:noFill/>
                <a:ln>
                  <a:noFill/>
                </a:ln>
              </c:spPr>
              <c:txPr>
                <a:bodyPr wrap="none"/>
                <a:lstStyle/>
                <a:p>
                  <a:pPr>
                    <a:defRPr sz="1200" kern="1200">
                      <a:solidFill>
                        <a:schemeClr val="tx1"/>
                      </a:solidFill>
                      <a:latin typeface="+mn-lt"/>
                      <a:ea typeface="+mn-ea"/>
                      <a:cs typeface="+mn-cs"/>
                    </a:defRPr>
                  </a:pPr>
                  <a:endParaRPr lang="zh-CN"/>
                </a:p>
              </c:txPr>
              <c:dLblPos val="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96AC-4083-86F6-8A6E9377C097}"/>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Sheet1!$A$1:$V$1</c:f>
              <c:numCache>
                <c:formatCode>General</c:formatCode>
                <c:ptCount val="22"/>
                <c:pt idx="0">
                  <c:v>1.8E-3</c:v>
                </c:pt>
                <c:pt idx="1">
                  <c:v>1.03E-2</c:v>
                </c:pt>
                <c:pt idx="2">
                  <c:v>0.1787</c:v>
                </c:pt>
                <c:pt idx="3">
                  <c:v>0.3145</c:v>
                </c:pt>
                <c:pt idx="4">
                  <c:v>0.44379999999999997</c:v>
                </c:pt>
                <c:pt idx="5">
                  <c:v>0.57120000000000004</c:v>
                </c:pt>
                <c:pt idx="6">
                  <c:v>0.62880000000000003</c:v>
                </c:pt>
                <c:pt idx="7">
                  <c:v>0.89290000000000003</c:v>
                </c:pt>
                <c:pt idx="8">
                  <c:v>1.1129</c:v>
                </c:pt>
                <c:pt idx="9">
                  <c:v>1.1129</c:v>
                </c:pt>
                <c:pt idx="10">
                  <c:v>1.3210999999999999</c:v>
                </c:pt>
                <c:pt idx="11">
                  <c:v>1.5920000000000001</c:v>
                </c:pt>
                <c:pt idx="12">
                  <c:v>1.8029999999999999</c:v>
                </c:pt>
                <c:pt idx="13">
                  <c:v>2.1833999999999998</c:v>
                </c:pt>
                <c:pt idx="14">
                  <c:v>2.4323999999999999</c:v>
                </c:pt>
                <c:pt idx="15">
                  <c:v>2.6526999999999998</c:v>
                </c:pt>
                <c:pt idx="16">
                  <c:v>2.8904999999999998</c:v>
                </c:pt>
                <c:pt idx="17">
                  <c:v>3.1063999999999998</c:v>
                </c:pt>
                <c:pt idx="18">
                  <c:v>3.2810000000000001</c:v>
                </c:pt>
                <c:pt idx="19">
                  <c:v>3.359</c:v>
                </c:pt>
                <c:pt idx="20">
                  <c:v>3.6230000000000002</c:v>
                </c:pt>
                <c:pt idx="21" formatCode="#,##0.00;&quot;-&quot;#,##0.00">
                  <c:v>4.04</c:v>
                </c:pt>
              </c:numCache>
            </c:numRef>
          </c:val>
          <c:smooth val="1"/>
          <c:extLst>
            <c:ext xmlns:c16="http://schemas.microsoft.com/office/drawing/2014/chart" uri="{C3380CC4-5D6E-409C-BE32-E72D297353CC}">
              <c16:uniqueId val="{00000001-96AC-4083-86F6-8A6E9377C097}"/>
            </c:ext>
          </c:extLst>
        </c:ser>
        <c:ser>
          <c:idx val="1"/>
          <c:order val="1"/>
          <c:spPr>
            <a:ln w="28575" algn="ctr">
              <a:solidFill>
                <a:srgbClr val="0070C0"/>
              </a:solidFill>
              <a:prstDash val="solid"/>
            </a:ln>
          </c:spPr>
          <c:marker>
            <c:symbol val="none"/>
          </c:marker>
          <c:dLbls>
            <c:dLbl>
              <c:idx val="21"/>
              <c:layout>
                <c:manualLayout>
                  <c:x val="-1.444668019234077E-16"/>
                  <c:y val="0.12661852371176116"/>
                </c:manualLayout>
              </c:layout>
              <c:numFmt formatCode="#,##0.00;&quot;-&quot;#,##0.00" sourceLinked="0"/>
              <c:spPr>
                <a:noFill/>
                <a:ln>
                  <a:noFill/>
                </a:ln>
              </c:spPr>
              <c:txPr>
                <a:bodyPr wrap="none"/>
                <a:lstStyle/>
                <a:p>
                  <a:pPr>
                    <a:defRPr sz="1200" kern="1200">
                      <a:solidFill>
                        <a:schemeClr val="tx1"/>
                      </a:solidFill>
                      <a:latin typeface="+mn-lt"/>
                      <a:ea typeface="+mn-ea"/>
                      <a:cs typeface="+mn-cs"/>
                    </a:defRPr>
                  </a:pPr>
                  <a:endParaRPr lang="zh-CN"/>
                </a:p>
              </c:txPr>
              <c:dLblPos val="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96AC-4083-86F6-8A6E9377C097}"/>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Sheet1!$A$2:$V$2</c:f>
              <c:numCache>
                <c:formatCode>General</c:formatCode>
                <c:ptCount val="22"/>
                <c:pt idx="0">
                  <c:v>6.8999999999999999E-3</c:v>
                </c:pt>
                <c:pt idx="1">
                  <c:v>2.9399999999999999E-2</c:v>
                </c:pt>
                <c:pt idx="2">
                  <c:v>0.24429999999999999</c:v>
                </c:pt>
                <c:pt idx="3">
                  <c:v>0.30220000000000002</c:v>
                </c:pt>
                <c:pt idx="4">
                  <c:v>0.4088</c:v>
                </c:pt>
                <c:pt idx="5">
                  <c:v>0.54320000000000002</c:v>
                </c:pt>
                <c:pt idx="6">
                  <c:v>0.74070000000000003</c:v>
                </c:pt>
                <c:pt idx="7">
                  <c:v>0.90210000000000001</c:v>
                </c:pt>
                <c:pt idx="8">
                  <c:v>1.0501</c:v>
                </c:pt>
                <c:pt idx="9">
                  <c:v>1.0501</c:v>
                </c:pt>
                <c:pt idx="10">
                  <c:v>1.2045999999999999</c:v>
                </c:pt>
                <c:pt idx="11">
                  <c:v>1.3835</c:v>
                </c:pt>
                <c:pt idx="12">
                  <c:v>1.5517000000000001</c:v>
                </c:pt>
                <c:pt idx="13">
                  <c:v>2.0076000000000001</c:v>
                </c:pt>
                <c:pt idx="14">
                  <c:v>2.1817000000000002</c:v>
                </c:pt>
                <c:pt idx="15">
                  <c:v>2.3239000000000001</c:v>
                </c:pt>
                <c:pt idx="16">
                  <c:v>2.5278999999999998</c:v>
                </c:pt>
                <c:pt idx="17">
                  <c:v>2.9481000000000002</c:v>
                </c:pt>
                <c:pt idx="18">
                  <c:v>3.0760000000000001</c:v>
                </c:pt>
                <c:pt idx="19">
                  <c:v>3.1831999999999998</c:v>
                </c:pt>
                <c:pt idx="20">
                  <c:v>3.319</c:v>
                </c:pt>
                <c:pt idx="21" formatCode="#,##0.00;&quot;-&quot;#,##0.00">
                  <c:v>3.6579999999999999</c:v>
                </c:pt>
              </c:numCache>
            </c:numRef>
          </c:val>
          <c:smooth val="1"/>
          <c:extLst>
            <c:ext xmlns:c16="http://schemas.microsoft.com/office/drawing/2014/chart" uri="{C3380CC4-5D6E-409C-BE32-E72D297353CC}">
              <c16:uniqueId val="{00000003-96AC-4083-86F6-8A6E9377C097}"/>
            </c:ext>
          </c:extLst>
        </c:ser>
        <c:dLbls>
          <c:showLegendKey val="0"/>
          <c:showVal val="0"/>
          <c:showCatName val="0"/>
          <c:showSerName val="0"/>
          <c:showPercent val="0"/>
          <c:showBubbleSize val="0"/>
        </c:dLbls>
        <c:smooth val="0"/>
        <c:axId val="1595572351"/>
        <c:axId val="1"/>
      </c:lineChart>
      <c:catAx>
        <c:axId val="1595572351"/>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4.5"/>
          <c:min val="1.8E-3"/>
        </c:scaling>
        <c:delete val="0"/>
        <c:axPos val="l"/>
        <c:majorGridlines>
          <c:spPr>
            <a:ln>
              <a:noFill/>
            </a:ln>
          </c:spPr>
        </c:majorGridlines>
        <c:numFmt formatCode="General" sourceLinked="1"/>
        <c:majorTickMark val="none"/>
        <c:minorTickMark val="none"/>
        <c:tickLblPos val="none"/>
        <c:spPr>
          <a:ln w="9525" algn="ctr">
            <a:solidFill>
              <a:schemeClr val="tx1"/>
            </a:solidFill>
            <a:prstDash val="solid"/>
          </a:ln>
        </c:spPr>
        <c:crossAx val="1595572351"/>
        <c:crosses val="min"/>
        <c:crossBetween val="midCat"/>
      </c:valAx>
    </c:plotArea>
    <c:plotVisOnly val="0"/>
    <c:dispBlanksAs val="gap"/>
    <c:showDLblsOverMax val="1"/>
  </c:chart>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1437807719394036E-3"/>
          <c:y val="0"/>
          <c:w val="0.99091617002398158"/>
          <c:h val="0.97564298282135586"/>
        </c:manualLayout>
      </c:layout>
      <c:lineChart>
        <c:grouping val="standard"/>
        <c:varyColors val="0"/>
        <c:ser>
          <c:idx val="0"/>
          <c:order val="0"/>
          <c:spPr>
            <a:ln w="28575" algn="ctr">
              <a:solidFill>
                <a:schemeClr val="accent1"/>
              </a:solidFill>
              <a:prstDash val="solid"/>
            </a:ln>
          </c:spPr>
          <c:marker>
            <c:symbol val="none"/>
          </c:marker>
          <c:dLbls>
            <c:dLbl>
              <c:idx val="21"/>
              <c:layout>
                <c:manualLayout>
                  <c:x val="-1.1820147612237255E-2"/>
                  <c:y val="0"/>
                </c:manualLayout>
              </c:layout>
              <c:numFmt formatCode="#,##0.00;&quot;-&quot;#,##0.00" sourceLinked="0"/>
              <c:spPr>
                <a:noFill/>
                <a:ln>
                  <a:noFill/>
                </a:ln>
              </c:spPr>
              <c:txPr>
                <a:bodyPr wrap="none"/>
                <a:lstStyle/>
                <a:p>
                  <a:pPr>
                    <a:defRPr sz="1200" kern="1200">
                      <a:solidFill>
                        <a:schemeClr val="tx1"/>
                      </a:solidFill>
                      <a:latin typeface="+mn-lt"/>
                      <a:ea typeface="+mn-ea"/>
                      <a:cs typeface="+mn-cs"/>
                    </a:defRPr>
                  </a:pPr>
                  <a:endParaRPr lang="zh-CN"/>
                </a:p>
              </c:txPr>
              <c:dLblPos val="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C005-4000-9BE7-A05E90A77768}"/>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Sheet1!$A$1:$V$1</c:f>
              <c:numCache>
                <c:formatCode>General</c:formatCode>
                <c:ptCount val="22"/>
                <c:pt idx="0">
                  <c:v>1.8E-3</c:v>
                </c:pt>
                <c:pt idx="1">
                  <c:v>0.47670000000000001</c:v>
                </c:pt>
                <c:pt idx="2">
                  <c:v>0.65549999999999997</c:v>
                </c:pt>
                <c:pt idx="3">
                  <c:v>1.1036999999999999</c:v>
                </c:pt>
                <c:pt idx="4">
                  <c:v>1.4025000000000001</c:v>
                </c:pt>
                <c:pt idx="5">
                  <c:v>1.5902000000000001</c:v>
                </c:pt>
                <c:pt idx="6">
                  <c:v>1.7786</c:v>
                </c:pt>
                <c:pt idx="7">
                  <c:v>2.0499000000000001</c:v>
                </c:pt>
                <c:pt idx="8">
                  <c:v>2.1833999999999998</c:v>
                </c:pt>
                <c:pt idx="9">
                  <c:v>2.3923999999999999</c:v>
                </c:pt>
                <c:pt idx="10">
                  <c:v>2.5926999999999998</c:v>
                </c:pt>
                <c:pt idx="11">
                  <c:v>2.7805</c:v>
                </c:pt>
                <c:pt idx="12">
                  <c:v>2.8923999999999999</c:v>
                </c:pt>
                <c:pt idx="13">
                  <c:v>3.5926999999999998</c:v>
                </c:pt>
                <c:pt idx="14">
                  <c:v>3.6280000000000001</c:v>
                </c:pt>
                <c:pt idx="15">
                  <c:v>3.7805</c:v>
                </c:pt>
                <c:pt idx="16">
                  <c:v>3.875</c:v>
                </c:pt>
                <c:pt idx="17">
                  <c:v>4.0810000000000004</c:v>
                </c:pt>
                <c:pt idx="18">
                  <c:v>4.1063999999999998</c:v>
                </c:pt>
                <c:pt idx="19">
                  <c:v>4.2081</c:v>
                </c:pt>
                <c:pt idx="20">
                  <c:v>4.3810000000000002</c:v>
                </c:pt>
                <c:pt idx="21" formatCode="#,##0.00;&quot;-&quot;#,##0.00">
                  <c:v>4.3053999999999997</c:v>
                </c:pt>
              </c:numCache>
            </c:numRef>
          </c:val>
          <c:smooth val="1"/>
          <c:extLst>
            <c:ext xmlns:c16="http://schemas.microsoft.com/office/drawing/2014/chart" uri="{C3380CC4-5D6E-409C-BE32-E72D297353CC}">
              <c16:uniqueId val="{00000001-C005-4000-9BE7-A05E90A77768}"/>
            </c:ext>
          </c:extLst>
        </c:ser>
        <c:ser>
          <c:idx val="1"/>
          <c:order val="1"/>
          <c:spPr>
            <a:ln w="28575" algn="ctr">
              <a:solidFill>
                <a:srgbClr val="0070C0"/>
              </a:solidFill>
              <a:prstDash val="solid"/>
            </a:ln>
          </c:spPr>
          <c:marker>
            <c:symbol val="none"/>
          </c:marker>
          <c:dLbls>
            <c:dLbl>
              <c:idx val="21"/>
              <c:layout>
                <c:manualLayout>
                  <c:x val="-1.444668019234077E-16"/>
                  <c:y val="0.12661852371176119"/>
                </c:manualLayout>
              </c:layout>
              <c:numFmt formatCode="#,##0.00;&quot;-&quot;#,##0.00" sourceLinked="0"/>
              <c:spPr>
                <a:noFill/>
                <a:ln>
                  <a:noFill/>
                </a:ln>
              </c:spPr>
              <c:txPr>
                <a:bodyPr wrap="none"/>
                <a:lstStyle/>
                <a:p>
                  <a:pPr>
                    <a:defRPr sz="1200" kern="1200">
                      <a:solidFill>
                        <a:schemeClr val="tx1"/>
                      </a:solidFill>
                      <a:latin typeface="+mn-lt"/>
                      <a:ea typeface="+mn-ea"/>
                      <a:cs typeface="+mn-cs"/>
                    </a:defRPr>
                  </a:pPr>
                  <a:endParaRPr lang="zh-CN"/>
                </a:p>
              </c:txPr>
              <c:dLblPos val="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C005-4000-9BE7-A05E90A77768}"/>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Sheet1!$A$2:$V$2</c:f>
              <c:numCache>
                <c:formatCode>General</c:formatCode>
                <c:ptCount val="22"/>
                <c:pt idx="0">
                  <c:v>1.29E-2</c:v>
                </c:pt>
                <c:pt idx="1">
                  <c:v>0.46429999999999999</c:v>
                </c:pt>
                <c:pt idx="2">
                  <c:v>0.59219999999999995</c:v>
                </c:pt>
                <c:pt idx="3">
                  <c:v>0.85009999999999997</c:v>
                </c:pt>
                <c:pt idx="4">
                  <c:v>1.1046</c:v>
                </c:pt>
                <c:pt idx="5">
                  <c:v>1.2351000000000001</c:v>
                </c:pt>
                <c:pt idx="6">
                  <c:v>1.5517000000000001</c:v>
                </c:pt>
                <c:pt idx="7">
                  <c:v>2.0371000000000001</c:v>
                </c:pt>
                <c:pt idx="8">
                  <c:v>2.3075999999999999</c:v>
                </c:pt>
                <c:pt idx="9">
                  <c:v>2.4716999999999998</c:v>
                </c:pt>
                <c:pt idx="10">
                  <c:v>2.6238999999999999</c:v>
                </c:pt>
                <c:pt idx="11">
                  <c:v>2.879</c:v>
                </c:pt>
                <c:pt idx="12">
                  <c:v>2.9817</c:v>
                </c:pt>
                <c:pt idx="13">
                  <c:v>3.4392</c:v>
                </c:pt>
                <c:pt idx="14">
                  <c:v>3.5920000000000001</c:v>
                </c:pt>
                <c:pt idx="15">
                  <c:v>3.7290000000000001</c:v>
                </c:pt>
                <c:pt idx="16">
                  <c:v>3.7909999999999999</c:v>
                </c:pt>
                <c:pt idx="17">
                  <c:v>4.0860000000000003</c:v>
                </c:pt>
                <c:pt idx="18">
                  <c:v>4.1097000000000001</c:v>
                </c:pt>
                <c:pt idx="19">
                  <c:v>4.1185999999999998</c:v>
                </c:pt>
                <c:pt idx="20">
                  <c:v>4.1685999999999996</c:v>
                </c:pt>
                <c:pt idx="21" formatCode="#,##0.00;&quot;-&quot;#,##0.00">
                  <c:v>4.1458000000000004</c:v>
                </c:pt>
              </c:numCache>
            </c:numRef>
          </c:val>
          <c:smooth val="1"/>
          <c:extLst>
            <c:ext xmlns:c16="http://schemas.microsoft.com/office/drawing/2014/chart" uri="{C3380CC4-5D6E-409C-BE32-E72D297353CC}">
              <c16:uniqueId val="{00000003-C005-4000-9BE7-A05E90A77768}"/>
            </c:ext>
          </c:extLst>
        </c:ser>
        <c:ser>
          <c:idx val="2"/>
          <c:order val="2"/>
          <c:marker>
            <c:symbol val="none"/>
          </c:marker>
          <c:val>
            <c:numRef>
              <c:f>Sheet1!$A$3:$V$3</c:f>
              <c:numCache>
                <c:formatCode>General</c:formatCode>
                <c:ptCount val="22"/>
                <c:pt idx="0">
                  <c:v>2.12E-2</c:v>
                </c:pt>
                <c:pt idx="1">
                  <c:v>0.56299999999999994</c:v>
                </c:pt>
                <c:pt idx="2">
                  <c:v>0.72919999999999996</c:v>
                </c:pt>
                <c:pt idx="3">
                  <c:v>1.0501</c:v>
                </c:pt>
                <c:pt idx="4">
                  <c:v>1.2045999999999999</c:v>
                </c:pt>
                <c:pt idx="5">
                  <c:v>1.4635</c:v>
                </c:pt>
                <c:pt idx="6">
                  <c:v>1.6627000000000001</c:v>
                </c:pt>
                <c:pt idx="7">
                  <c:v>2.3271000000000002</c:v>
                </c:pt>
                <c:pt idx="8">
                  <c:v>2.4761000000000002</c:v>
                </c:pt>
                <c:pt idx="9">
                  <c:v>2.5817000000000001</c:v>
                </c:pt>
                <c:pt idx="10">
                  <c:v>2.7919999999999998</c:v>
                </c:pt>
                <c:pt idx="11">
                  <c:v>2.891</c:v>
                </c:pt>
                <c:pt idx="12">
                  <c:v>3.0817000000000001</c:v>
                </c:pt>
                <c:pt idx="13">
                  <c:v>3.6238999999999999</c:v>
                </c:pt>
                <c:pt idx="14">
                  <c:v>3.738</c:v>
                </c:pt>
                <c:pt idx="15">
                  <c:v>3.879</c:v>
                </c:pt>
                <c:pt idx="16">
                  <c:v>3.9790000000000001</c:v>
                </c:pt>
                <c:pt idx="17">
                  <c:v>4.0686</c:v>
                </c:pt>
                <c:pt idx="18">
                  <c:v>4.1481000000000003</c:v>
                </c:pt>
                <c:pt idx="19">
                  <c:v>4.2160000000000002</c:v>
                </c:pt>
                <c:pt idx="20">
                  <c:v>4.2270000000000003</c:v>
                </c:pt>
                <c:pt idx="21" formatCode="#,##0.00;&quot;-&quot;#,##0.00">
                  <c:v>4.24</c:v>
                </c:pt>
              </c:numCache>
            </c:numRef>
          </c:val>
          <c:smooth val="0"/>
          <c:extLst>
            <c:ext xmlns:c16="http://schemas.microsoft.com/office/drawing/2014/chart" uri="{C3380CC4-5D6E-409C-BE32-E72D297353CC}">
              <c16:uniqueId val="{00000004-C005-4000-9BE7-A05E90A77768}"/>
            </c:ext>
          </c:extLst>
        </c:ser>
        <c:dLbls>
          <c:showLegendKey val="0"/>
          <c:showVal val="0"/>
          <c:showCatName val="0"/>
          <c:showSerName val="0"/>
          <c:showPercent val="0"/>
          <c:showBubbleSize val="0"/>
        </c:dLbls>
        <c:smooth val="0"/>
        <c:axId val="1595572351"/>
        <c:axId val="1"/>
      </c:lineChart>
      <c:catAx>
        <c:axId val="1595572351"/>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4.5"/>
          <c:min val="1.8E-3"/>
        </c:scaling>
        <c:delete val="0"/>
        <c:axPos val="l"/>
        <c:majorGridlines>
          <c:spPr>
            <a:ln>
              <a:noFill/>
            </a:ln>
          </c:spPr>
        </c:majorGridlines>
        <c:numFmt formatCode="General" sourceLinked="1"/>
        <c:majorTickMark val="none"/>
        <c:minorTickMark val="none"/>
        <c:tickLblPos val="none"/>
        <c:spPr>
          <a:ln w="9525" algn="ctr">
            <a:solidFill>
              <a:schemeClr val="tx1"/>
            </a:solidFill>
            <a:prstDash val="solid"/>
          </a:ln>
        </c:spPr>
        <c:crossAx val="1595572351"/>
        <c:crosses val="min"/>
        <c:crossBetween val="midCat"/>
      </c:valAx>
    </c:plotArea>
    <c:plotVisOnly val="0"/>
    <c:dispBlanksAs val="gap"/>
    <c:showDLblsOverMax val="1"/>
  </c:chart>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5129473377945884E-2"/>
          <c:y val="2.2308022308022309E-2"/>
          <c:w val="0.89845795752109403"/>
          <c:h val="0.95538395538395537"/>
        </c:manualLayout>
      </c:layout>
      <c:lineChart>
        <c:grouping val="standard"/>
        <c:varyColors val="0"/>
        <c:ser>
          <c:idx val="0"/>
          <c:order val="0"/>
          <c:spPr>
            <a:ln w="28575" algn="ctr">
              <a:solidFill>
                <a:schemeClr val="accent1"/>
              </a:solidFill>
              <a:prstDash val="solid"/>
            </a:ln>
          </c:spPr>
          <c:marker>
            <c:symbol val="none"/>
          </c:marker>
          <c:dLbls>
            <c:dLbl>
              <c:idx val="21"/>
              <c:layout>
                <c:manualLayout>
                  <c:x val="4.5970322956066338E-2"/>
                  <c:y val="0"/>
                </c:manualLayout>
              </c:layout>
              <c:numFmt formatCode="#,##0.00;&quot;-&quot;#,##0.00" sourceLinked="0"/>
              <c:spPr>
                <a:noFill/>
                <a:ln>
                  <a:noFill/>
                </a:ln>
              </c:spPr>
              <c:txPr>
                <a:bodyPr wrap="none"/>
                <a:lstStyle/>
                <a:p>
                  <a:pPr>
                    <a:defRPr sz="1100" kern="1200">
                      <a:solidFill>
                        <a:schemeClr val="tx1"/>
                      </a:solidFill>
                      <a:latin typeface="+mn-lt"/>
                      <a:ea typeface="+mn-ea"/>
                      <a:cs typeface="+mn-cs"/>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16D7-4D1C-8D7F-EB8CDF67A87D}"/>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Sheet1!$A$1:$V$1</c:f>
              <c:numCache>
                <c:formatCode>General</c:formatCode>
                <c:ptCount val="22"/>
                <c:pt idx="0">
                  <c:v>8.4628800000000002</c:v>
                </c:pt>
                <c:pt idx="1">
                  <c:v>8.1020299999999992</c:v>
                </c:pt>
                <c:pt idx="2">
                  <c:v>14.15734</c:v>
                </c:pt>
                <c:pt idx="3">
                  <c:v>14.902430000000001</c:v>
                </c:pt>
                <c:pt idx="4">
                  <c:v>15.230230000000001</c:v>
                </c:pt>
                <c:pt idx="5">
                  <c:v>16.257680000000001</c:v>
                </c:pt>
                <c:pt idx="6">
                  <c:v>16.44342</c:v>
                </c:pt>
                <c:pt idx="7">
                  <c:v>18.608360000000001</c:v>
                </c:pt>
                <c:pt idx="8">
                  <c:v>18.515080000000001</c:v>
                </c:pt>
                <c:pt idx="9">
                  <c:v>19.37989</c:v>
                </c:pt>
                <c:pt idx="10">
                  <c:v>20.840330000000002</c:v>
                </c:pt>
                <c:pt idx="11">
                  <c:v>21.82517</c:v>
                </c:pt>
                <c:pt idx="12">
                  <c:v>22.295750000000002</c:v>
                </c:pt>
                <c:pt idx="13">
                  <c:v>22.553699999999999</c:v>
                </c:pt>
                <c:pt idx="14">
                  <c:v>23.534179999999999</c:v>
                </c:pt>
                <c:pt idx="15">
                  <c:v>23.418700000000001</c:v>
                </c:pt>
                <c:pt idx="16">
                  <c:v>24.040579999999999</c:v>
                </c:pt>
                <c:pt idx="17">
                  <c:v>24.483219999999999</c:v>
                </c:pt>
                <c:pt idx="18">
                  <c:v>25.083410000000001</c:v>
                </c:pt>
                <c:pt idx="19">
                  <c:v>25.401879999999998</c:v>
                </c:pt>
                <c:pt idx="20">
                  <c:v>25.582879999999999</c:v>
                </c:pt>
                <c:pt idx="21" formatCode="#,##0.00;&quot;-&quot;#,##0.00">
                  <c:v>26.249549999999999</c:v>
                </c:pt>
              </c:numCache>
            </c:numRef>
          </c:val>
          <c:smooth val="1"/>
          <c:extLst>
            <c:ext xmlns:c16="http://schemas.microsoft.com/office/drawing/2014/chart" uri="{C3380CC4-5D6E-409C-BE32-E72D297353CC}">
              <c16:uniqueId val="{00000001-16D7-4D1C-8D7F-EB8CDF67A87D}"/>
            </c:ext>
          </c:extLst>
        </c:ser>
        <c:ser>
          <c:idx val="1"/>
          <c:order val="1"/>
          <c:spPr>
            <a:ln w="28575" algn="ctr">
              <a:solidFill>
                <a:srgbClr val="0070C0"/>
              </a:solidFill>
              <a:prstDash val="solid"/>
            </a:ln>
          </c:spPr>
          <c:marker>
            <c:symbol val="none"/>
          </c:marker>
          <c:dLbls>
            <c:dLbl>
              <c:idx val="21"/>
              <c:layout>
                <c:manualLayout>
                  <c:x val="4.5970322956066338E-2"/>
                  <c:y val="0"/>
                </c:manualLayout>
              </c:layout>
              <c:numFmt formatCode="#,##0.00;&quot;-&quot;#,##0.00" sourceLinked="0"/>
              <c:spPr>
                <a:noFill/>
                <a:ln>
                  <a:noFill/>
                </a:ln>
              </c:spPr>
              <c:txPr>
                <a:bodyPr wrap="none"/>
                <a:lstStyle/>
                <a:p>
                  <a:pPr>
                    <a:defRPr sz="1100" kern="1200">
                      <a:solidFill>
                        <a:schemeClr val="tx1"/>
                      </a:solidFill>
                      <a:latin typeface="+mn-lt"/>
                      <a:ea typeface="+mn-ea"/>
                      <a:cs typeface="+mn-cs"/>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16D7-4D1C-8D7F-EB8CDF67A87D}"/>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1"/>
              </c:ext>
            </c:extLst>
          </c:dLbls>
          <c:val>
            <c:numRef>
              <c:f>Sheet1!$A$2:$V$2</c:f>
              <c:numCache>
                <c:formatCode>General</c:formatCode>
                <c:ptCount val="22"/>
                <c:pt idx="0">
                  <c:v>8.7190200000000004</c:v>
                </c:pt>
                <c:pt idx="1">
                  <c:v>5.2477600000000004</c:v>
                </c:pt>
                <c:pt idx="2">
                  <c:v>4.9744200000000003</c:v>
                </c:pt>
                <c:pt idx="3">
                  <c:v>6.7306400000000002</c:v>
                </c:pt>
                <c:pt idx="4">
                  <c:v>6.9908200000000003</c:v>
                </c:pt>
                <c:pt idx="5">
                  <c:v>6.4481900000000003</c:v>
                </c:pt>
                <c:pt idx="6">
                  <c:v>8.6383500000000009</c:v>
                </c:pt>
                <c:pt idx="7">
                  <c:v>10.821120000000001</c:v>
                </c:pt>
                <c:pt idx="8">
                  <c:v>11.32399</c:v>
                </c:pt>
                <c:pt idx="9">
                  <c:v>13.22626</c:v>
                </c:pt>
                <c:pt idx="10">
                  <c:v>13.771839999999999</c:v>
                </c:pt>
                <c:pt idx="11">
                  <c:v>15.27506</c:v>
                </c:pt>
                <c:pt idx="12">
                  <c:v>15.3161</c:v>
                </c:pt>
                <c:pt idx="13">
                  <c:v>15.397220000000001</c:v>
                </c:pt>
                <c:pt idx="14">
                  <c:v>16.113980000000002</c:v>
                </c:pt>
                <c:pt idx="15">
                  <c:v>17.264500000000002</c:v>
                </c:pt>
                <c:pt idx="16">
                  <c:v>18.218219999999999</c:v>
                </c:pt>
                <c:pt idx="17">
                  <c:v>19.961279999999999</c:v>
                </c:pt>
                <c:pt idx="18">
                  <c:v>20.652249999999999</c:v>
                </c:pt>
                <c:pt idx="19">
                  <c:v>21.645600000000002</c:v>
                </c:pt>
                <c:pt idx="20">
                  <c:v>22.505790000000001</c:v>
                </c:pt>
                <c:pt idx="21" formatCode="#,##0.00;&quot;-&quot;#,##0.00">
                  <c:v>23.93591</c:v>
                </c:pt>
              </c:numCache>
            </c:numRef>
          </c:val>
          <c:smooth val="1"/>
          <c:extLst>
            <c:ext xmlns:c16="http://schemas.microsoft.com/office/drawing/2014/chart" uri="{C3380CC4-5D6E-409C-BE32-E72D297353CC}">
              <c16:uniqueId val="{00000003-16D7-4D1C-8D7F-EB8CDF67A87D}"/>
            </c:ext>
          </c:extLst>
        </c:ser>
        <c:dLbls>
          <c:showLegendKey val="0"/>
          <c:showVal val="0"/>
          <c:showCatName val="0"/>
          <c:showSerName val="0"/>
          <c:showPercent val="0"/>
          <c:showBubbleSize val="0"/>
        </c:dLbls>
        <c:smooth val="0"/>
        <c:axId val="759038176"/>
        <c:axId val="1"/>
      </c:lineChart>
      <c:catAx>
        <c:axId val="759038176"/>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26.5"/>
          <c:min val="1.8E-3"/>
        </c:scaling>
        <c:delete val="0"/>
        <c:axPos val="l"/>
        <c:majorGridlines>
          <c:spPr>
            <a:ln>
              <a:noFill/>
            </a:ln>
          </c:spPr>
        </c:majorGridlines>
        <c:numFmt formatCode="General" sourceLinked="1"/>
        <c:majorTickMark val="none"/>
        <c:minorTickMark val="none"/>
        <c:tickLblPos val="none"/>
        <c:spPr>
          <a:ln w="9525" algn="ctr">
            <a:solidFill>
              <a:schemeClr val="tx1"/>
            </a:solidFill>
            <a:prstDash val="solid"/>
          </a:ln>
        </c:spPr>
        <c:crossAx val="759038176"/>
        <c:crosses val="min"/>
        <c:crossBetween val="midCat"/>
      </c:valAx>
    </c:plotArea>
    <c:plotVisOnly val="0"/>
    <c:dispBlanksAs val="gap"/>
    <c:showDLblsOverMax val="1"/>
  </c:chart>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5129473377945884E-2"/>
          <c:y val="2.2308022308022309E-2"/>
          <c:w val="0.89845795752109403"/>
          <c:h val="0.95538395538395537"/>
        </c:manualLayout>
      </c:layout>
      <c:lineChart>
        <c:grouping val="standard"/>
        <c:varyColors val="0"/>
        <c:ser>
          <c:idx val="0"/>
          <c:order val="0"/>
          <c:spPr>
            <a:ln w="28575" algn="ctr">
              <a:solidFill>
                <a:schemeClr val="accent1"/>
              </a:solidFill>
              <a:prstDash val="solid"/>
            </a:ln>
          </c:spPr>
          <c:marker>
            <c:symbol val="none"/>
          </c:marker>
          <c:dLbls>
            <c:dLbl>
              <c:idx val="21"/>
              <c:layout>
                <c:manualLayout>
                  <c:x val="4.5970322956066338E-2"/>
                  <c:y val="0"/>
                </c:manualLayout>
              </c:layout>
              <c:numFmt formatCode="#,##0.00;&quot;-&quot;#,##0.00" sourceLinked="0"/>
              <c:spPr>
                <a:noFill/>
                <a:ln>
                  <a:noFill/>
                </a:ln>
              </c:spPr>
              <c:txPr>
                <a:bodyPr wrap="none"/>
                <a:lstStyle/>
                <a:p>
                  <a:pPr>
                    <a:defRPr sz="1100" kern="1200">
                      <a:solidFill>
                        <a:schemeClr val="tx1"/>
                      </a:solidFill>
                      <a:latin typeface="+mn-lt"/>
                      <a:ea typeface="+mn-ea"/>
                      <a:cs typeface="+mn-cs"/>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7734-46FB-BA12-1C7395EBC0A0}"/>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Sheet1!$A$1:$V$1</c:f>
              <c:numCache>
                <c:formatCode>General</c:formatCode>
                <c:ptCount val="22"/>
                <c:pt idx="0">
                  <c:v>3.5628799999999998</c:v>
                </c:pt>
                <c:pt idx="1">
                  <c:v>4.1020300000000001</c:v>
                </c:pt>
                <c:pt idx="2">
                  <c:v>5.1573399999999996</c:v>
                </c:pt>
                <c:pt idx="3">
                  <c:v>5.9024299999999998</c:v>
                </c:pt>
                <c:pt idx="4">
                  <c:v>6.2302299999999997</c:v>
                </c:pt>
                <c:pt idx="5">
                  <c:v>7.2576799999999997</c:v>
                </c:pt>
                <c:pt idx="6">
                  <c:v>8.0434199999999993</c:v>
                </c:pt>
                <c:pt idx="7">
                  <c:v>8.6083599999999993</c:v>
                </c:pt>
                <c:pt idx="8">
                  <c:v>9.1508000000000003</c:v>
                </c:pt>
                <c:pt idx="9">
                  <c:v>10.7989</c:v>
                </c:pt>
                <c:pt idx="10">
                  <c:v>11.186999999999999</c:v>
                </c:pt>
                <c:pt idx="11">
                  <c:v>13.44342</c:v>
                </c:pt>
                <c:pt idx="12">
                  <c:v>13.821999999999999</c:v>
                </c:pt>
                <c:pt idx="13">
                  <c:v>14.608359999999999</c:v>
                </c:pt>
                <c:pt idx="14">
                  <c:v>14.91508</c:v>
                </c:pt>
                <c:pt idx="15">
                  <c:v>15.418699999999999</c:v>
                </c:pt>
                <c:pt idx="16">
                  <c:v>16.44342</c:v>
                </c:pt>
                <c:pt idx="17">
                  <c:v>18.608360000000001</c:v>
                </c:pt>
                <c:pt idx="18">
                  <c:v>18.515080000000001</c:v>
                </c:pt>
                <c:pt idx="19">
                  <c:v>19.37989</c:v>
                </c:pt>
                <c:pt idx="20">
                  <c:v>19.840330000000002</c:v>
                </c:pt>
                <c:pt idx="21" formatCode="#,##0.00;&quot;-&quot;#,##0.00">
                  <c:v>20.149550000000001</c:v>
                </c:pt>
              </c:numCache>
            </c:numRef>
          </c:val>
          <c:smooth val="1"/>
          <c:extLst>
            <c:ext xmlns:c16="http://schemas.microsoft.com/office/drawing/2014/chart" uri="{C3380CC4-5D6E-409C-BE32-E72D297353CC}">
              <c16:uniqueId val="{00000001-7734-46FB-BA12-1C7395EBC0A0}"/>
            </c:ext>
          </c:extLst>
        </c:ser>
        <c:ser>
          <c:idx val="1"/>
          <c:order val="1"/>
          <c:spPr>
            <a:ln w="28575" algn="ctr">
              <a:solidFill>
                <a:srgbClr val="0070C0"/>
              </a:solidFill>
              <a:prstDash val="solid"/>
            </a:ln>
          </c:spPr>
          <c:marker>
            <c:symbol val="none"/>
          </c:marker>
          <c:dLbls>
            <c:dLbl>
              <c:idx val="21"/>
              <c:layout>
                <c:manualLayout>
                  <c:x val="4.5970322956066338E-2"/>
                  <c:y val="0"/>
                </c:manualLayout>
              </c:layout>
              <c:numFmt formatCode="#,##0.00;&quot;-&quot;#,##0.00" sourceLinked="0"/>
              <c:spPr>
                <a:noFill/>
                <a:ln>
                  <a:noFill/>
                </a:ln>
              </c:spPr>
              <c:txPr>
                <a:bodyPr wrap="none"/>
                <a:lstStyle/>
                <a:p>
                  <a:pPr>
                    <a:defRPr sz="1100" kern="1200">
                      <a:solidFill>
                        <a:schemeClr val="tx1"/>
                      </a:solidFill>
                      <a:latin typeface="+mn-lt"/>
                      <a:ea typeface="+mn-ea"/>
                      <a:cs typeface="+mn-cs"/>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7734-46FB-BA12-1C7395EBC0A0}"/>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Sheet1!$A$2:$V$2</c:f>
              <c:numCache>
                <c:formatCode>General</c:formatCode>
                <c:ptCount val="22"/>
                <c:pt idx="0">
                  <c:v>3.1901999999999999</c:v>
                </c:pt>
                <c:pt idx="1">
                  <c:v>3.24776</c:v>
                </c:pt>
                <c:pt idx="2">
                  <c:v>3.4420000000000002</c:v>
                </c:pt>
                <c:pt idx="3">
                  <c:v>3.7306400000000002</c:v>
                </c:pt>
                <c:pt idx="4">
                  <c:v>3.9908199999999998</c:v>
                </c:pt>
                <c:pt idx="5">
                  <c:v>4.04819</c:v>
                </c:pt>
                <c:pt idx="6">
                  <c:v>4.63835</c:v>
                </c:pt>
                <c:pt idx="7">
                  <c:v>4.8211199999999996</c:v>
                </c:pt>
                <c:pt idx="8">
                  <c:v>4.9189999999999996</c:v>
                </c:pt>
                <c:pt idx="9">
                  <c:v>5.0610999999999997</c:v>
                </c:pt>
                <c:pt idx="10">
                  <c:v>5.2645</c:v>
                </c:pt>
                <c:pt idx="11">
                  <c:v>5.63835</c:v>
                </c:pt>
                <c:pt idx="12">
                  <c:v>5.9211200000000002</c:v>
                </c:pt>
                <c:pt idx="13">
                  <c:v>6.5211199999999998</c:v>
                </c:pt>
                <c:pt idx="14">
                  <c:v>7.3239900000000002</c:v>
                </c:pt>
                <c:pt idx="15">
                  <c:v>7.9645000000000001</c:v>
                </c:pt>
                <c:pt idx="16">
                  <c:v>8.6383500000000009</c:v>
                </c:pt>
                <c:pt idx="17">
                  <c:v>10.821120000000001</c:v>
                </c:pt>
                <c:pt idx="18">
                  <c:v>11.32399</c:v>
                </c:pt>
                <c:pt idx="19">
                  <c:v>13.22626</c:v>
                </c:pt>
                <c:pt idx="20">
                  <c:v>13.771839999999999</c:v>
                </c:pt>
                <c:pt idx="21" formatCode="#,##0.00;&quot;-&quot;#,##0.00">
                  <c:v>14.035909999999999</c:v>
                </c:pt>
              </c:numCache>
            </c:numRef>
          </c:val>
          <c:smooth val="1"/>
          <c:extLst>
            <c:ext xmlns:c16="http://schemas.microsoft.com/office/drawing/2014/chart" uri="{C3380CC4-5D6E-409C-BE32-E72D297353CC}">
              <c16:uniqueId val="{00000003-7734-46FB-BA12-1C7395EBC0A0}"/>
            </c:ext>
          </c:extLst>
        </c:ser>
        <c:dLbls>
          <c:showLegendKey val="0"/>
          <c:showVal val="0"/>
          <c:showCatName val="0"/>
          <c:showSerName val="0"/>
          <c:showPercent val="0"/>
          <c:showBubbleSize val="0"/>
        </c:dLbls>
        <c:smooth val="0"/>
        <c:axId val="759038176"/>
        <c:axId val="1"/>
      </c:lineChart>
      <c:catAx>
        <c:axId val="759038176"/>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26.5"/>
          <c:min val="1.8E-3"/>
        </c:scaling>
        <c:delete val="0"/>
        <c:axPos val="l"/>
        <c:majorGridlines>
          <c:spPr>
            <a:ln>
              <a:noFill/>
            </a:ln>
          </c:spPr>
        </c:majorGridlines>
        <c:numFmt formatCode="General" sourceLinked="1"/>
        <c:majorTickMark val="none"/>
        <c:minorTickMark val="none"/>
        <c:tickLblPos val="none"/>
        <c:spPr>
          <a:ln w="9525" algn="ctr">
            <a:solidFill>
              <a:schemeClr val="tx1"/>
            </a:solidFill>
            <a:prstDash val="solid"/>
          </a:ln>
        </c:spPr>
        <c:crossAx val="759038176"/>
        <c:crosses val="min"/>
        <c:crossBetween val="midCat"/>
      </c:valAx>
    </c:plotArea>
    <c:plotVisOnly val="0"/>
    <c:dispBlanksAs val="gap"/>
    <c:showDLblsOverMax val="1"/>
  </c:chart>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5129473377945884E-2"/>
          <c:y val="2.2308022308022309E-2"/>
          <c:w val="0.89845795752109403"/>
          <c:h val="0.95538395538395537"/>
        </c:manualLayout>
      </c:layout>
      <c:lineChart>
        <c:grouping val="standard"/>
        <c:varyColors val="0"/>
        <c:ser>
          <c:idx val="0"/>
          <c:order val="0"/>
          <c:spPr>
            <a:ln w="28575" algn="ctr">
              <a:solidFill>
                <a:schemeClr val="accent1"/>
              </a:solidFill>
              <a:prstDash val="solid"/>
            </a:ln>
          </c:spPr>
          <c:marker>
            <c:symbol val="none"/>
          </c:marker>
          <c:dLbls>
            <c:dLbl>
              <c:idx val="21"/>
              <c:layout>
                <c:manualLayout>
                  <c:x val="-3.8737676386061512E-3"/>
                  <c:y val="-5.0666948592994795E-2"/>
                </c:manualLayout>
              </c:layout>
              <c:numFmt formatCode="#,##0.00;&quot;-&quot;#,##0.00" sourceLinked="0"/>
              <c:spPr>
                <a:noFill/>
                <a:ln>
                  <a:noFill/>
                </a:ln>
              </c:spPr>
              <c:txPr>
                <a:bodyPr wrap="none"/>
                <a:lstStyle/>
                <a:p>
                  <a:pPr>
                    <a:defRPr sz="1100" kern="1200">
                      <a:solidFill>
                        <a:schemeClr val="tx1"/>
                      </a:solidFill>
                      <a:latin typeface="+mn-lt"/>
                      <a:ea typeface="+mn-ea"/>
                      <a:cs typeface="+mn-cs"/>
                    </a:defRPr>
                  </a:pPr>
                  <a:endParaRPr lang="zh-CN"/>
                </a:p>
              </c:txPr>
              <c:dLblPos val="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24E7-4B66-9B01-E7DF39BEC4DD}"/>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Sheet1!$A$1:$V$1</c:f>
              <c:numCache>
                <c:formatCode>General</c:formatCode>
                <c:ptCount val="22"/>
                <c:pt idx="0">
                  <c:v>4.2028800000000004</c:v>
                </c:pt>
                <c:pt idx="1">
                  <c:v>5.1020300000000001</c:v>
                </c:pt>
                <c:pt idx="2">
                  <c:v>7.8734000000000002</c:v>
                </c:pt>
                <c:pt idx="3">
                  <c:v>9.9024300000000007</c:v>
                </c:pt>
                <c:pt idx="4">
                  <c:v>10.230230000000001</c:v>
                </c:pt>
                <c:pt idx="5">
                  <c:v>11.257680000000001</c:v>
                </c:pt>
                <c:pt idx="6">
                  <c:v>12.44342</c:v>
                </c:pt>
                <c:pt idx="7">
                  <c:v>12.608359999999999</c:v>
                </c:pt>
                <c:pt idx="8">
                  <c:v>14.515079999999999</c:v>
                </c:pt>
                <c:pt idx="9">
                  <c:v>16.37989</c:v>
                </c:pt>
                <c:pt idx="10">
                  <c:v>18.840330000000002</c:v>
                </c:pt>
                <c:pt idx="11">
                  <c:v>19.2517</c:v>
                </c:pt>
                <c:pt idx="12">
                  <c:v>20.295750000000002</c:v>
                </c:pt>
                <c:pt idx="13">
                  <c:v>20.553699999999999</c:v>
                </c:pt>
                <c:pt idx="14">
                  <c:v>20.534179999999999</c:v>
                </c:pt>
                <c:pt idx="15">
                  <c:v>21.418700000000001</c:v>
                </c:pt>
                <c:pt idx="16">
                  <c:v>21.040579999999999</c:v>
                </c:pt>
                <c:pt idx="17">
                  <c:v>21.8322</c:v>
                </c:pt>
                <c:pt idx="18">
                  <c:v>22.083410000000001</c:v>
                </c:pt>
                <c:pt idx="19">
                  <c:v>22.401879999999998</c:v>
                </c:pt>
                <c:pt idx="20">
                  <c:v>23.082879999999999</c:v>
                </c:pt>
                <c:pt idx="21" formatCode="#,##0.00;&quot;-&quot;#,##0.00">
                  <c:v>23.4955</c:v>
                </c:pt>
              </c:numCache>
            </c:numRef>
          </c:val>
          <c:smooth val="1"/>
          <c:extLst>
            <c:ext xmlns:c16="http://schemas.microsoft.com/office/drawing/2014/chart" uri="{C3380CC4-5D6E-409C-BE32-E72D297353CC}">
              <c16:uniqueId val="{00000001-24E7-4B66-9B01-E7DF39BEC4DD}"/>
            </c:ext>
          </c:extLst>
        </c:ser>
        <c:ser>
          <c:idx val="1"/>
          <c:order val="1"/>
          <c:spPr>
            <a:ln w="28575" algn="ctr">
              <a:solidFill>
                <a:srgbClr val="0070C0"/>
              </a:solidFill>
              <a:prstDash val="solid"/>
            </a:ln>
          </c:spPr>
          <c:marker>
            <c:symbol val="none"/>
          </c:marker>
          <c:dLbls>
            <c:dLbl>
              <c:idx val="21"/>
              <c:layout>
                <c:manualLayout>
                  <c:x val="0"/>
                  <c:y val="-4.0533558874395859E-2"/>
                </c:manualLayout>
              </c:layout>
              <c:numFmt formatCode="#,##0.00;&quot;-&quot;#,##0.00" sourceLinked="0"/>
              <c:spPr>
                <a:noFill/>
                <a:ln>
                  <a:noFill/>
                </a:ln>
              </c:spPr>
              <c:txPr>
                <a:bodyPr wrap="none"/>
                <a:lstStyle/>
                <a:p>
                  <a:pPr>
                    <a:defRPr sz="1100" kern="1200">
                      <a:solidFill>
                        <a:schemeClr val="tx1"/>
                      </a:solidFill>
                      <a:latin typeface="+mn-lt"/>
                      <a:ea typeface="+mn-ea"/>
                      <a:cs typeface="+mn-cs"/>
                    </a:defRPr>
                  </a:pPr>
                  <a:endParaRPr lang="zh-CN"/>
                </a:p>
              </c:txPr>
              <c:dLblPos val="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24E7-4B66-9B01-E7DF39BEC4DD}"/>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1"/>
              </c:ext>
            </c:extLst>
          </c:dLbls>
          <c:val>
            <c:numRef>
              <c:f>Sheet1!$A$2:$V$2</c:f>
              <c:numCache>
                <c:formatCode>General</c:formatCode>
                <c:ptCount val="22"/>
                <c:pt idx="0">
                  <c:v>3.71902</c:v>
                </c:pt>
                <c:pt idx="1">
                  <c:v>4.1477599999999999</c:v>
                </c:pt>
                <c:pt idx="2">
                  <c:v>5.7644200000000003</c:v>
                </c:pt>
                <c:pt idx="3">
                  <c:v>5.7306400000000002</c:v>
                </c:pt>
                <c:pt idx="4">
                  <c:v>6.0908199999999999</c:v>
                </c:pt>
                <c:pt idx="5">
                  <c:v>6.3481899999999998</c:v>
                </c:pt>
                <c:pt idx="6">
                  <c:v>8.6383500000000009</c:v>
                </c:pt>
                <c:pt idx="7">
                  <c:v>10.2112</c:v>
                </c:pt>
                <c:pt idx="8">
                  <c:v>11.32399</c:v>
                </c:pt>
                <c:pt idx="9">
                  <c:v>13.22626</c:v>
                </c:pt>
                <c:pt idx="10">
                  <c:v>13.771839999999999</c:v>
                </c:pt>
                <c:pt idx="11">
                  <c:v>14.27506</c:v>
                </c:pt>
                <c:pt idx="12">
                  <c:v>15.0161</c:v>
                </c:pt>
                <c:pt idx="13">
                  <c:v>15.397220000000001</c:v>
                </c:pt>
                <c:pt idx="14">
                  <c:v>16.01398</c:v>
                </c:pt>
                <c:pt idx="15">
                  <c:v>16.926449999999999</c:v>
                </c:pt>
                <c:pt idx="16">
                  <c:v>17.218219999999999</c:v>
                </c:pt>
                <c:pt idx="17">
                  <c:v>18.6128</c:v>
                </c:pt>
                <c:pt idx="18">
                  <c:v>19.652249999999999</c:v>
                </c:pt>
                <c:pt idx="19">
                  <c:v>20.264559999999999</c:v>
                </c:pt>
                <c:pt idx="20">
                  <c:v>21.0579</c:v>
                </c:pt>
                <c:pt idx="21" formatCode="#,##0.00;&quot;-&quot;#,##0.00">
                  <c:v>21.359100000000002</c:v>
                </c:pt>
              </c:numCache>
            </c:numRef>
          </c:val>
          <c:smooth val="1"/>
          <c:extLst>
            <c:ext xmlns:c16="http://schemas.microsoft.com/office/drawing/2014/chart" uri="{C3380CC4-5D6E-409C-BE32-E72D297353CC}">
              <c16:uniqueId val="{00000003-24E7-4B66-9B01-E7DF39BEC4DD}"/>
            </c:ext>
          </c:extLst>
        </c:ser>
        <c:ser>
          <c:idx val="2"/>
          <c:order val="2"/>
          <c:marker>
            <c:symbol val="none"/>
          </c:marker>
          <c:dLbls>
            <c:dLbl>
              <c:idx val="21"/>
              <c:layout>
                <c:manualLayout>
                  <c:x val="0"/>
                  <c:y val="5.066694859299474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24E7-4B66-9B01-E7DF39BEC4DD}"/>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1"/>
              </c:ext>
            </c:extLst>
          </c:dLbls>
          <c:val>
            <c:numRef>
              <c:f>Sheet1!$A$3:$V$3</c:f>
              <c:numCache>
                <c:formatCode>General</c:formatCode>
                <c:ptCount val="22"/>
                <c:pt idx="0">
                  <c:v>2.9802</c:v>
                </c:pt>
                <c:pt idx="1">
                  <c:v>4.0876000000000001</c:v>
                </c:pt>
                <c:pt idx="2">
                  <c:v>4.7442000000000002</c:v>
                </c:pt>
                <c:pt idx="3">
                  <c:v>5.3963999999999999</c:v>
                </c:pt>
                <c:pt idx="4">
                  <c:v>6.0908199999999999</c:v>
                </c:pt>
                <c:pt idx="5">
                  <c:v>6.2481900000000001</c:v>
                </c:pt>
                <c:pt idx="6">
                  <c:v>7.0383500000000003</c:v>
                </c:pt>
                <c:pt idx="7">
                  <c:v>7.3935000000000004</c:v>
                </c:pt>
                <c:pt idx="8">
                  <c:v>7.6230000000000002</c:v>
                </c:pt>
                <c:pt idx="9">
                  <c:v>8.1120000000000001</c:v>
                </c:pt>
                <c:pt idx="10">
                  <c:v>8.2111999999999998</c:v>
                </c:pt>
                <c:pt idx="11">
                  <c:v>10.023</c:v>
                </c:pt>
                <c:pt idx="12">
                  <c:v>11.026260000000001</c:v>
                </c:pt>
                <c:pt idx="13">
                  <c:v>13.771839999999999</c:v>
                </c:pt>
                <c:pt idx="14">
                  <c:v>14.27506</c:v>
                </c:pt>
                <c:pt idx="15">
                  <c:v>15.116099999999999</c:v>
                </c:pt>
                <c:pt idx="16">
                  <c:v>15.397220000000001</c:v>
                </c:pt>
                <c:pt idx="17">
                  <c:v>16.113980000000002</c:v>
                </c:pt>
                <c:pt idx="18">
                  <c:v>17.792249999999999</c:v>
                </c:pt>
                <c:pt idx="19">
                  <c:v>19.694559999999999</c:v>
                </c:pt>
                <c:pt idx="20">
                  <c:v>20.306000000000001</c:v>
                </c:pt>
                <c:pt idx="21" formatCode="#,##0.00;&quot;-&quot;#,##0.00">
                  <c:v>21.190999999999999</c:v>
                </c:pt>
              </c:numCache>
            </c:numRef>
          </c:val>
          <c:smooth val="0"/>
          <c:extLst>
            <c:ext xmlns:c16="http://schemas.microsoft.com/office/drawing/2014/chart" uri="{C3380CC4-5D6E-409C-BE32-E72D297353CC}">
              <c16:uniqueId val="{00000004-24E7-4B66-9B01-E7DF39BEC4DD}"/>
            </c:ext>
          </c:extLst>
        </c:ser>
        <c:dLbls>
          <c:showLegendKey val="0"/>
          <c:showVal val="0"/>
          <c:showCatName val="0"/>
          <c:showSerName val="0"/>
          <c:showPercent val="0"/>
          <c:showBubbleSize val="0"/>
        </c:dLbls>
        <c:smooth val="0"/>
        <c:axId val="759038176"/>
        <c:axId val="1"/>
      </c:lineChart>
      <c:catAx>
        <c:axId val="759038176"/>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26.5"/>
          <c:min val="1.8E-3"/>
        </c:scaling>
        <c:delete val="0"/>
        <c:axPos val="l"/>
        <c:majorGridlines>
          <c:spPr>
            <a:ln>
              <a:noFill/>
            </a:ln>
          </c:spPr>
        </c:majorGridlines>
        <c:numFmt formatCode="General" sourceLinked="1"/>
        <c:majorTickMark val="none"/>
        <c:minorTickMark val="none"/>
        <c:tickLblPos val="none"/>
        <c:spPr>
          <a:ln w="9525" algn="ctr">
            <a:solidFill>
              <a:schemeClr val="tx1"/>
            </a:solidFill>
            <a:prstDash val="solid"/>
          </a:ln>
        </c:spPr>
        <c:crossAx val="759038176"/>
        <c:crosses val="min"/>
        <c:crossBetween val="midCat"/>
      </c:valAx>
    </c:plotArea>
    <c:plotVisOnly val="0"/>
    <c:dispBlanksAs val="gap"/>
    <c:showDLblsOverMax val="1"/>
  </c:chart>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5009182347924817"/>
          <c:y val="3.7095376275103772E-2"/>
          <c:w val="0.56722628849047851"/>
          <c:h val="0.90520860125400082"/>
        </c:manualLayout>
      </c:layout>
      <c:barChart>
        <c:barDir val="bar"/>
        <c:grouping val="clustered"/>
        <c:varyColors val="0"/>
        <c:ser>
          <c:idx val="0"/>
          <c:order val="0"/>
          <c:tx>
            <c:strRef>
              <c:f>Sheet1!$B$1</c:f>
              <c:strCache>
                <c:ptCount val="1"/>
                <c:pt idx="0">
                  <c:v>52 w/e 2022/06/17</c:v>
                </c:pt>
              </c:strCache>
            </c:strRef>
          </c:tx>
          <c:spPr>
            <a:solidFill>
              <a:srgbClr val="FFC000"/>
            </a:solidFill>
            <a:ln>
              <a:noFill/>
            </a:ln>
            <a:effectLst/>
          </c:spPr>
          <c:invertIfNegative val="0"/>
          <c:dPt>
            <c:idx val="9"/>
            <c:invertIfNegative val="0"/>
            <c:bubble3D val="0"/>
            <c:extLst>
              <c:ext xmlns:c16="http://schemas.microsoft.com/office/drawing/2014/chart" uri="{C3380CC4-5D6E-409C-BE32-E72D297353CC}">
                <c16:uniqueId val="{00000000-6828-4AE8-A75F-47D39D8DA5AC}"/>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Promotion not appealing</c:v>
                </c:pt>
                <c:pt idx="1">
                  <c:v>No desired flavor in store</c:v>
                </c:pt>
                <c:pt idx="2">
                  <c:v>Not fun when eat</c:v>
                </c:pt>
                <c:pt idx="3">
                  <c:v>Not refreshing enough</c:v>
                </c:pt>
                <c:pt idx="4">
                  <c:v>Families/Friends don't eat</c:v>
                </c:pt>
                <c:pt idx="5">
                  <c:v>Too fake flavor</c:v>
                </c:pt>
                <c:pt idx="6">
                  <c:v>High calories</c:v>
                </c:pt>
                <c:pt idx="7">
                  <c:v>Flavor too strong</c:v>
                </c:pt>
                <c:pt idx="8">
                  <c:v>Hihg additives/perservatives</c:v>
                </c:pt>
                <c:pt idx="9">
                  <c:v>Not Good for health</c:v>
                </c:pt>
              </c:strCache>
            </c:strRef>
          </c:cat>
          <c:val>
            <c:numRef>
              <c:f>Sheet1!$B$2:$B$11</c:f>
              <c:numCache>
                <c:formatCode>0.0</c:formatCode>
                <c:ptCount val="10"/>
                <c:pt idx="0">
                  <c:v>7.9351000000000005E-2</c:v>
                </c:pt>
                <c:pt idx="1">
                  <c:v>8.8526999999999995E-2</c:v>
                </c:pt>
                <c:pt idx="2">
                  <c:v>0.10972</c:v>
                </c:pt>
                <c:pt idx="3">
                  <c:v>0.12526999999999999</c:v>
                </c:pt>
                <c:pt idx="4">
                  <c:v>0.128471</c:v>
                </c:pt>
                <c:pt idx="5">
                  <c:v>0.25451000000000001</c:v>
                </c:pt>
                <c:pt idx="6">
                  <c:v>0.26910000000000001</c:v>
                </c:pt>
                <c:pt idx="7">
                  <c:v>0.33852700000000002</c:v>
                </c:pt>
                <c:pt idx="8">
                  <c:v>0.36847099999999999</c:v>
                </c:pt>
                <c:pt idx="9">
                  <c:v>0.44851999999999997</c:v>
                </c:pt>
              </c:numCache>
            </c:numRef>
          </c:val>
          <c:extLst>
            <c:ext xmlns:c16="http://schemas.microsoft.com/office/drawing/2014/chart" uri="{C3380CC4-5D6E-409C-BE32-E72D297353CC}">
              <c16:uniqueId val="{00000003-9253-449C-88EE-023BF1E9EF97}"/>
            </c:ext>
          </c:extLst>
        </c:ser>
        <c:dLbls>
          <c:dLblPos val="outEnd"/>
          <c:showLegendKey val="0"/>
          <c:showVal val="1"/>
          <c:showCatName val="0"/>
          <c:showSerName val="0"/>
          <c:showPercent val="0"/>
          <c:showBubbleSize val="0"/>
        </c:dLbls>
        <c:gapWidth val="182"/>
        <c:axId val="212791680"/>
        <c:axId val="212793216"/>
      </c:barChart>
      <c:catAx>
        <c:axId val="212791680"/>
        <c:scaling>
          <c:orientation val="minMax"/>
        </c:scaling>
        <c:delete val="0"/>
        <c:axPos val="l"/>
        <c:numFmt formatCode="General" sourceLinked="1"/>
        <c:majorTickMark val="out"/>
        <c:minorTickMark val="none"/>
        <c:tickLblPos val="nextTo"/>
        <c:txPr>
          <a:bodyPr/>
          <a:lstStyle/>
          <a:p>
            <a:pPr>
              <a:defRPr b="1">
                <a:solidFill>
                  <a:schemeClr val="tx1">
                    <a:lumMod val="85000"/>
                    <a:lumOff val="15000"/>
                  </a:schemeClr>
                </a:solidFill>
                <a:latin typeface="Arial" panose="020B0604020202020204" pitchFamily="34" charset="0"/>
                <a:cs typeface="Arial" panose="020B0604020202020204" pitchFamily="34" charset="0"/>
              </a:defRPr>
            </a:pPr>
            <a:endParaRPr lang="zh-CN"/>
          </a:p>
        </c:txPr>
        <c:crossAx val="212793216"/>
        <c:crosses val="autoZero"/>
        <c:auto val="1"/>
        <c:lblAlgn val="ctr"/>
        <c:lblOffset val="100"/>
        <c:noMultiLvlLbl val="0"/>
      </c:catAx>
      <c:valAx>
        <c:axId val="212793216"/>
        <c:scaling>
          <c:orientation val="minMax"/>
        </c:scaling>
        <c:delete val="1"/>
        <c:axPos val="b"/>
        <c:numFmt formatCode="0.00%" sourceLinked="0"/>
        <c:majorTickMark val="out"/>
        <c:minorTickMark val="none"/>
        <c:tickLblPos val="nextTo"/>
        <c:crossAx val="2127916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0131752541783472"/>
          <c:y val="3.7095376275103772E-2"/>
          <c:w val="0.57169022881389542"/>
          <c:h val="0.90520860125400082"/>
        </c:manualLayout>
      </c:layout>
      <c:barChart>
        <c:barDir val="bar"/>
        <c:grouping val="clustered"/>
        <c:varyColors val="0"/>
        <c:ser>
          <c:idx val="0"/>
          <c:order val="0"/>
          <c:tx>
            <c:strRef>
              <c:f>Sheet1!$B$1</c:f>
              <c:strCache>
                <c:ptCount val="1"/>
                <c:pt idx="0">
                  <c:v>52 w/e 2022/06/17</c:v>
                </c:pt>
              </c:strCache>
            </c:strRef>
          </c:tx>
          <c:spPr>
            <a:solidFill>
              <a:srgbClr val="94BCFF"/>
            </a:solidFill>
            <a:ln>
              <a:noFill/>
            </a:ln>
            <a:effectLst/>
          </c:spPr>
          <c:invertIfNegative val="0"/>
          <c:dPt>
            <c:idx val="9"/>
            <c:invertIfNegative val="0"/>
            <c:bubble3D val="0"/>
            <c:extLst>
              <c:ext xmlns:c16="http://schemas.microsoft.com/office/drawing/2014/chart" uri="{C3380CC4-5D6E-409C-BE32-E72D297353CC}">
                <c16:uniqueId val="{00000000-D5A2-4E2A-83C6-9E8B7EDECD46}"/>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Attract by oth. Segment on shelf</c:v>
                </c:pt>
                <c:pt idx="1">
                  <c:v>No innovation</c:v>
                </c:pt>
                <c:pt idx="2">
                  <c:v>Don't like the flavor</c:v>
                </c:pt>
                <c:pt idx="3">
                  <c:v>Families/Friends don't eat</c:v>
                </c:pt>
                <c:pt idx="4">
                  <c:v>Not suitable for my age</c:v>
                </c:pt>
                <c:pt idx="5">
                  <c:v>Negative news heard</c:v>
                </c:pt>
                <c:pt idx="6">
                  <c:v>High calories</c:v>
                </c:pt>
                <c:pt idx="7">
                  <c:v>Hihg additives/perservatives</c:v>
                </c:pt>
                <c:pt idx="8">
                  <c:v>Flavor too strong</c:v>
                </c:pt>
                <c:pt idx="9">
                  <c:v>Not Good for health</c:v>
                </c:pt>
              </c:strCache>
            </c:strRef>
          </c:cat>
          <c:val>
            <c:numRef>
              <c:f>Sheet1!$B$2:$B$11</c:f>
              <c:numCache>
                <c:formatCode>0.0</c:formatCode>
                <c:ptCount val="10"/>
                <c:pt idx="0">
                  <c:v>7.9351000000000005E-2</c:v>
                </c:pt>
                <c:pt idx="1">
                  <c:v>8.2527000000000003E-2</c:v>
                </c:pt>
                <c:pt idx="2">
                  <c:v>0.10172</c:v>
                </c:pt>
                <c:pt idx="3">
                  <c:v>0.10580000000000001</c:v>
                </c:pt>
                <c:pt idx="4">
                  <c:v>0.14947099999999999</c:v>
                </c:pt>
                <c:pt idx="5">
                  <c:v>0.17130000000000001</c:v>
                </c:pt>
                <c:pt idx="6">
                  <c:v>0.3291</c:v>
                </c:pt>
                <c:pt idx="7">
                  <c:v>0.36570000000000003</c:v>
                </c:pt>
                <c:pt idx="8">
                  <c:v>0.3831</c:v>
                </c:pt>
                <c:pt idx="9">
                  <c:v>0.55781999999999998</c:v>
                </c:pt>
              </c:numCache>
            </c:numRef>
          </c:val>
          <c:extLst>
            <c:ext xmlns:c16="http://schemas.microsoft.com/office/drawing/2014/chart" uri="{C3380CC4-5D6E-409C-BE32-E72D297353CC}">
              <c16:uniqueId val="{00000001-D5A2-4E2A-83C6-9E8B7EDECD46}"/>
            </c:ext>
          </c:extLst>
        </c:ser>
        <c:dLbls>
          <c:dLblPos val="outEnd"/>
          <c:showLegendKey val="0"/>
          <c:showVal val="1"/>
          <c:showCatName val="0"/>
          <c:showSerName val="0"/>
          <c:showPercent val="0"/>
          <c:showBubbleSize val="0"/>
        </c:dLbls>
        <c:gapWidth val="182"/>
        <c:axId val="212791680"/>
        <c:axId val="212793216"/>
      </c:barChart>
      <c:catAx>
        <c:axId val="212791680"/>
        <c:scaling>
          <c:orientation val="minMax"/>
        </c:scaling>
        <c:delete val="0"/>
        <c:axPos val="l"/>
        <c:numFmt formatCode="General" sourceLinked="1"/>
        <c:majorTickMark val="out"/>
        <c:minorTickMark val="none"/>
        <c:tickLblPos val="nextTo"/>
        <c:spPr>
          <a:ln w="12700"/>
        </c:spPr>
        <c:txPr>
          <a:bodyPr/>
          <a:lstStyle/>
          <a:p>
            <a:pPr>
              <a:defRPr sz="1000" b="1">
                <a:solidFill>
                  <a:schemeClr val="tx1">
                    <a:lumMod val="85000"/>
                    <a:lumOff val="15000"/>
                  </a:schemeClr>
                </a:solidFill>
                <a:latin typeface="Arial" panose="020B0604020202020204" pitchFamily="34" charset="0"/>
                <a:cs typeface="Arial" panose="020B0604020202020204" pitchFamily="34" charset="0"/>
              </a:defRPr>
            </a:pPr>
            <a:endParaRPr lang="zh-CN"/>
          </a:p>
        </c:txPr>
        <c:crossAx val="212793216"/>
        <c:crosses val="autoZero"/>
        <c:auto val="1"/>
        <c:lblAlgn val="ctr"/>
        <c:lblOffset val="100"/>
        <c:noMultiLvlLbl val="0"/>
      </c:catAx>
      <c:valAx>
        <c:axId val="212793216"/>
        <c:scaling>
          <c:orientation val="minMax"/>
        </c:scaling>
        <c:delete val="1"/>
        <c:axPos val="b"/>
        <c:numFmt formatCode="0.00%" sourceLinked="0"/>
        <c:majorTickMark val="out"/>
        <c:minorTickMark val="none"/>
        <c:tickLblPos val="nextTo"/>
        <c:crossAx val="2127916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822198764541475E-2"/>
          <c:y val="0.13442992894279901"/>
          <c:w val="0.92567033462311821"/>
          <c:h val="0.66311236095488069"/>
        </c:manualLayout>
      </c:layout>
      <c:barChart>
        <c:barDir val="col"/>
        <c:grouping val="clustered"/>
        <c:varyColors val="0"/>
        <c:ser>
          <c:idx val="0"/>
          <c:order val="0"/>
          <c:tx>
            <c:strRef>
              <c:f>Sheet1!$B$1</c:f>
              <c:strCache>
                <c:ptCount val="1"/>
                <c:pt idx="0">
                  <c:v>PC</c:v>
                </c:pt>
              </c:strCache>
            </c:strRef>
          </c:tx>
          <c:spPr>
            <a:solidFill>
              <a:srgbClr val="FFC000"/>
            </a:solidFill>
            <a:ln w="50800" cmpd="sng">
              <a:noFill/>
            </a:ln>
          </c:spPr>
          <c:invertIfNegative val="0"/>
          <c:cat>
            <c:strRef>
              <c:f>Sheet1!$A$2:$A$77</c:f>
              <c:strCache>
                <c:ptCount val="3"/>
                <c:pt idx="0">
                  <c:v>21Q1</c:v>
                </c:pt>
                <c:pt idx="1">
                  <c:v>22Q1</c:v>
                </c:pt>
                <c:pt idx="2">
                  <c:v>23Q1</c:v>
                </c:pt>
              </c:strCache>
            </c:strRef>
          </c:cat>
          <c:val>
            <c:numRef>
              <c:f>Sheet1!$B$2:$B$77</c:f>
              <c:numCache>
                <c:formatCode>General</c:formatCode>
                <c:ptCount val="3"/>
                <c:pt idx="0">
                  <c:v>2815.4920000000002</c:v>
                </c:pt>
                <c:pt idx="1">
                  <c:v>3769.9989999999998</c:v>
                </c:pt>
                <c:pt idx="2">
                  <c:v>3653.12</c:v>
                </c:pt>
              </c:numCache>
            </c:numRef>
          </c:val>
          <c:extLst>
            <c:ext xmlns:c16="http://schemas.microsoft.com/office/drawing/2014/chart" uri="{C3380CC4-5D6E-409C-BE32-E72D297353CC}">
              <c16:uniqueId val="{00000000-8000-4080-8FBE-CAD99F68EA86}"/>
            </c:ext>
          </c:extLst>
        </c:ser>
        <c:dLbls>
          <c:showLegendKey val="0"/>
          <c:showVal val="0"/>
          <c:showCatName val="0"/>
          <c:showSerName val="0"/>
          <c:showPercent val="0"/>
          <c:showBubbleSize val="0"/>
        </c:dLbls>
        <c:gapWidth val="150"/>
        <c:axId val="378653320"/>
        <c:axId val="378654104"/>
      </c:barChart>
      <c:catAx>
        <c:axId val="378653320"/>
        <c:scaling>
          <c:orientation val="minMax"/>
        </c:scaling>
        <c:delete val="0"/>
        <c:axPos val="b"/>
        <c:numFmt formatCode="General" sourceLinked="1"/>
        <c:majorTickMark val="none"/>
        <c:minorTickMark val="none"/>
        <c:tickLblPos val="nextTo"/>
        <c:spPr>
          <a:ln>
            <a:solidFill>
              <a:srgbClr val="333333">
                <a:lumMod val="20000"/>
                <a:lumOff val="80000"/>
              </a:srgbClr>
            </a:solidFill>
          </a:ln>
        </c:spPr>
        <c:txPr>
          <a:bodyPr/>
          <a:lstStyle/>
          <a:p>
            <a:pPr>
              <a:defRPr sz="1200" b="1">
                <a:latin typeface="+mn-lt"/>
              </a:defRPr>
            </a:pPr>
            <a:endParaRPr lang="zh-CN"/>
          </a:p>
        </c:txPr>
        <c:crossAx val="378654104"/>
        <c:crosses val="autoZero"/>
        <c:auto val="1"/>
        <c:lblAlgn val="ctr"/>
        <c:lblOffset val="100"/>
        <c:noMultiLvlLbl val="1"/>
      </c:catAx>
      <c:valAx>
        <c:axId val="378654104"/>
        <c:scaling>
          <c:orientation val="minMax"/>
          <c:min val="1500"/>
        </c:scaling>
        <c:delete val="1"/>
        <c:axPos val="l"/>
        <c:numFmt formatCode="General" sourceLinked="1"/>
        <c:majorTickMark val="out"/>
        <c:minorTickMark val="none"/>
        <c:tickLblPos val="nextTo"/>
        <c:crossAx val="378653320"/>
        <c:crosses val="autoZero"/>
        <c:crossBetween val="between"/>
      </c:valAx>
    </c:plotArea>
    <c:plotVisOnly val="1"/>
    <c:dispBlanksAs val="gap"/>
    <c:showDLblsOverMax val="0"/>
  </c:chart>
  <c:txPr>
    <a:bodyPr/>
    <a:lstStyle/>
    <a:p>
      <a:pPr>
        <a:defRPr sz="1000">
          <a:solidFill>
            <a:srgbClr val="333333"/>
          </a:solidFill>
        </a:defRPr>
      </a:pPr>
      <a:endParaRPr lang="zh-CN"/>
    </a:p>
  </c:txPr>
  <c:externalData r:id="rId2">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5.8084807807344603E-2"/>
          <c:w val="0.77458590694904617"/>
          <c:h val="0.80244242873427862"/>
        </c:manualLayout>
      </c:layout>
      <c:barChart>
        <c:barDir val="col"/>
        <c:grouping val="percentStacked"/>
        <c:varyColors val="0"/>
        <c:ser>
          <c:idx val="0"/>
          <c:order val="0"/>
          <c:tx>
            <c:strRef>
              <c:f>Sheet1!$A$2</c:f>
              <c:strCache>
                <c:ptCount val="1"/>
                <c:pt idx="0">
                  <c:v>Female</c:v>
                </c:pt>
              </c:strCache>
            </c:strRef>
          </c:tx>
          <c:spPr>
            <a:solidFill>
              <a:srgbClr val="005B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Sheet1!$B$1:$G$1</c:f>
              <c:strCache>
                <c:ptCount val="6"/>
                <c:pt idx="0">
                  <c:v>C1</c:v>
                </c:pt>
                <c:pt idx="1">
                  <c:v>C2</c:v>
                </c:pt>
                <c:pt idx="2">
                  <c:v>C3</c:v>
                </c:pt>
                <c:pt idx="3">
                  <c:v>C4</c:v>
                </c:pt>
                <c:pt idx="4">
                  <c:v>C5</c:v>
                </c:pt>
                <c:pt idx="5">
                  <c:v>C6</c:v>
                </c:pt>
              </c:strCache>
            </c:strRef>
          </c:cat>
          <c:val>
            <c:numRef>
              <c:f>Sheet1!$B$2:$G$2</c:f>
              <c:numCache>
                <c:formatCode>0.0</c:formatCode>
                <c:ptCount val="6"/>
                <c:pt idx="0">
                  <c:v>0.36</c:v>
                </c:pt>
                <c:pt idx="1">
                  <c:v>0.49407114624505927</c:v>
                </c:pt>
                <c:pt idx="2">
                  <c:v>0.63576158940397354</c:v>
                </c:pt>
                <c:pt idx="3">
                  <c:v>0.45454545454545453</c:v>
                </c:pt>
                <c:pt idx="4">
                  <c:v>0.3728813559322034</c:v>
                </c:pt>
                <c:pt idx="5">
                  <c:v>0.20202020202020202</c:v>
                </c:pt>
              </c:numCache>
            </c:numRef>
          </c:val>
          <c:extLst>
            <c:ext xmlns:c16="http://schemas.microsoft.com/office/drawing/2014/chart" uri="{C3380CC4-5D6E-409C-BE32-E72D297353CC}">
              <c16:uniqueId val="{00000000-A802-48EF-BC8E-A938C12BBE66}"/>
            </c:ext>
          </c:extLst>
        </c:ser>
        <c:ser>
          <c:idx val="1"/>
          <c:order val="1"/>
          <c:tx>
            <c:strRef>
              <c:f>Sheet1!$A$3</c:f>
              <c:strCache>
                <c:ptCount val="1"/>
                <c:pt idx="0">
                  <c:v>Male</c:v>
                </c:pt>
              </c:strCache>
            </c:strRef>
          </c:tx>
          <c:spPr>
            <a:solidFill>
              <a:srgbClr val="C5E0B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Sheet1!$B$1:$G$1</c:f>
              <c:strCache>
                <c:ptCount val="6"/>
                <c:pt idx="0">
                  <c:v>C1</c:v>
                </c:pt>
                <c:pt idx="1">
                  <c:v>C2</c:v>
                </c:pt>
                <c:pt idx="2">
                  <c:v>C3</c:v>
                </c:pt>
                <c:pt idx="3">
                  <c:v>C4</c:v>
                </c:pt>
                <c:pt idx="4">
                  <c:v>C5</c:v>
                </c:pt>
                <c:pt idx="5">
                  <c:v>C6</c:v>
                </c:pt>
              </c:strCache>
            </c:strRef>
          </c:cat>
          <c:val>
            <c:numRef>
              <c:f>Sheet1!$B$3:$G$3</c:f>
              <c:numCache>
                <c:formatCode>0.0</c:formatCode>
                <c:ptCount val="6"/>
                <c:pt idx="0">
                  <c:v>0.64</c:v>
                </c:pt>
                <c:pt idx="1">
                  <c:v>0.50592885375494068</c:v>
                </c:pt>
                <c:pt idx="2">
                  <c:v>0.36423841059602646</c:v>
                </c:pt>
                <c:pt idx="3">
                  <c:v>0.54545454545454541</c:v>
                </c:pt>
                <c:pt idx="4">
                  <c:v>0.6271186440677966</c:v>
                </c:pt>
                <c:pt idx="5">
                  <c:v>0.79797979797979801</c:v>
                </c:pt>
              </c:numCache>
            </c:numRef>
          </c:val>
          <c:extLst>
            <c:ext xmlns:c16="http://schemas.microsoft.com/office/drawing/2014/chart" uri="{C3380CC4-5D6E-409C-BE32-E72D297353CC}">
              <c16:uniqueId val="{00000001-A802-48EF-BC8E-A938C12BBE66}"/>
            </c:ext>
          </c:extLst>
        </c:ser>
        <c:dLbls>
          <c:dLblPos val="ctr"/>
          <c:showLegendKey val="0"/>
          <c:showVal val="1"/>
          <c:showCatName val="0"/>
          <c:showSerName val="0"/>
          <c:showPercent val="0"/>
          <c:showBubbleSize val="0"/>
        </c:dLbls>
        <c:gapWidth val="40"/>
        <c:overlap val="100"/>
        <c:axId val="2095865456"/>
        <c:axId val="2095864624"/>
      </c:barChart>
      <c:catAx>
        <c:axId val="2095865456"/>
        <c:scaling>
          <c:orientation val="minMax"/>
        </c:scaling>
        <c:delete val="1"/>
        <c:axPos val="b"/>
        <c:numFmt formatCode="General" sourceLinked="1"/>
        <c:majorTickMark val="none"/>
        <c:minorTickMark val="none"/>
        <c:tickLblPos val="nextTo"/>
        <c:crossAx val="2095864624"/>
        <c:crosses val="autoZero"/>
        <c:auto val="1"/>
        <c:lblAlgn val="ctr"/>
        <c:lblOffset val="100"/>
        <c:noMultiLvlLbl val="0"/>
      </c:catAx>
      <c:valAx>
        <c:axId val="2095864624"/>
        <c:scaling>
          <c:orientation val="minMax"/>
        </c:scaling>
        <c:delete val="1"/>
        <c:axPos val="l"/>
        <c:numFmt formatCode="0%" sourceLinked="1"/>
        <c:majorTickMark val="none"/>
        <c:minorTickMark val="none"/>
        <c:tickLblPos val="nextTo"/>
        <c:crossAx val="2095865456"/>
        <c:crosses val="autoZero"/>
        <c:crossBetween val="between"/>
      </c:valAx>
      <c:spPr>
        <a:noFill/>
        <a:ln>
          <a:noFill/>
        </a:ln>
        <a:effectLst/>
      </c:spPr>
    </c:plotArea>
    <c:legend>
      <c:legendPos val="r"/>
      <c:layout>
        <c:manualLayout>
          <c:xMode val="edge"/>
          <c:yMode val="edge"/>
          <c:x val="0.76787434722593051"/>
          <c:y val="4.4068665129387653E-2"/>
          <c:w val="0.21177803620951127"/>
          <c:h val="0.9118624287128435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4.9577127756370437E-2"/>
          <c:w val="0.77458590694904617"/>
          <c:h val="0.83284900052556221"/>
        </c:manualLayout>
      </c:layout>
      <c:barChart>
        <c:barDir val="col"/>
        <c:grouping val="percentStacked"/>
        <c:varyColors val="0"/>
        <c:ser>
          <c:idx val="0"/>
          <c:order val="0"/>
          <c:tx>
            <c:strRef>
              <c:f>Sheet1!$A$2</c:f>
              <c:strCache>
                <c:ptCount val="1"/>
                <c:pt idx="0">
                  <c:v>15-24 y.o</c:v>
                </c:pt>
              </c:strCache>
            </c:strRef>
          </c:tx>
          <c:spPr>
            <a:solidFill>
              <a:srgbClr val="005B00"/>
            </a:solidFill>
            <a:ln>
              <a:no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extLst>
                <c:ext xmlns:c16="http://schemas.microsoft.com/office/drawing/2014/chart" uri="{C3380CC4-5D6E-409C-BE32-E72D297353CC}">
                  <c16:uniqueId val="{00000000-1EC8-435E-B617-DC36D8B9C220}"/>
                </c:ext>
              </c:extLst>
            </c:dLbl>
            <c:dLbl>
              <c:idx val="1"/>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extLst>
                <c:ext xmlns:c16="http://schemas.microsoft.com/office/drawing/2014/chart" uri="{C3380CC4-5D6E-409C-BE32-E72D297353CC}">
                  <c16:uniqueId val="{00000001-1EC8-435E-B617-DC36D8B9C220}"/>
                </c:ext>
              </c:extLst>
            </c:dLbl>
            <c:dLbl>
              <c:idx val="2"/>
              <c:delete val="1"/>
              <c:extLst>
                <c:ext xmlns:c15="http://schemas.microsoft.com/office/drawing/2012/chart" uri="{CE6537A1-D6FC-4f65-9D91-7224C49458BB}"/>
                <c:ext xmlns:c16="http://schemas.microsoft.com/office/drawing/2014/chart" uri="{C3380CC4-5D6E-409C-BE32-E72D297353CC}">
                  <c16:uniqueId val="{00000002-1EC8-435E-B617-DC36D8B9C220}"/>
                </c:ext>
              </c:extLst>
            </c:dLbl>
            <c:dLbl>
              <c:idx val="3"/>
              <c:delete val="1"/>
              <c:extLst>
                <c:ext xmlns:c15="http://schemas.microsoft.com/office/drawing/2012/chart" uri="{CE6537A1-D6FC-4f65-9D91-7224C49458BB}"/>
                <c:ext xmlns:c16="http://schemas.microsoft.com/office/drawing/2014/chart" uri="{C3380CC4-5D6E-409C-BE32-E72D297353CC}">
                  <c16:uniqueId val="{00000003-1EC8-435E-B617-DC36D8B9C220}"/>
                </c:ext>
              </c:extLst>
            </c:dLbl>
            <c:dLbl>
              <c:idx val="4"/>
              <c:delete val="1"/>
              <c:extLst>
                <c:ext xmlns:c15="http://schemas.microsoft.com/office/drawing/2012/chart" uri="{CE6537A1-D6FC-4f65-9D91-7224C49458BB}"/>
                <c:ext xmlns:c16="http://schemas.microsoft.com/office/drawing/2014/chart" uri="{C3380CC4-5D6E-409C-BE32-E72D297353CC}">
                  <c16:uniqueId val="{00000004-1EC8-435E-B617-DC36D8B9C220}"/>
                </c:ext>
              </c:extLst>
            </c:dLbl>
            <c:dLbl>
              <c:idx val="5"/>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extLst>
                <c:ext xmlns:c16="http://schemas.microsoft.com/office/drawing/2014/chart" uri="{C3380CC4-5D6E-409C-BE32-E72D297353CC}">
                  <c16:uniqueId val="{00000005-1EC8-435E-B617-DC36D8B9C22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Sheet1!$B$1:$G$1</c:f>
              <c:strCache>
                <c:ptCount val="6"/>
                <c:pt idx="0">
                  <c:v>C1</c:v>
                </c:pt>
                <c:pt idx="1">
                  <c:v>C2</c:v>
                </c:pt>
                <c:pt idx="2">
                  <c:v>C3</c:v>
                </c:pt>
                <c:pt idx="3">
                  <c:v>C4</c:v>
                </c:pt>
                <c:pt idx="4">
                  <c:v>C5</c:v>
                </c:pt>
                <c:pt idx="5">
                  <c:v>C6</c:v>
                </c:pt>
              </c:strCache>
            </c:strRef>
          </c:cat>
          <c:val>
            <c:numRef>
              <c:f>Sheet1!$B$2:$G$2</c:f>
              <c:numCache>
                <c:formatCode>0.0</c:formatCode>
                <c:ptCount val="6"/>
                <c:pt idx="0">
                  <c:v>0.12</c:v>
                </c:pt>
                <c:pt idx="1">
                  <c:v>5.1383399209486168E-2</c:v>
                </c:pt>
                <c:pt idx="2">
                  <c:v>3.9735099337748346E-2</c:v>
                </c:pt>
                <c:pt idx="3">
                  <c:v>0</c:v>
                </c:pt>
                <c:pt idx="4">
                  <c:v>3.3898305084745763E-2</c:v>
                </c:pt>
                <c:pt idx="5">
                  <c:v>5.0505050505050504E-2</c:v>
                </c:pt>
              </c:numCache>
            </c:numRef>
          </c:val>
          <c:extLst>
            <c:ext xmlns:c16="http://schemas.microsoft.com/office/drawing/2014/chart" uri="{C3380CC4-5D6E-409C-BE32-E72D297353CC}">
              <c16:uniqueId val="{00000006-1EC8-435E-B617-DC36D8B9C220}"/>
            </c:ext>
          </c:extLst>
        </c:ser>
        <c:ser>
          <c:idx val="1"/>
          <c:order val="1"/>
          <c:tx>
            <c:strRef>
              <c:f>Sheet1!$A$3</c:f>
              <c:strCache>
                <c:ptCount val="1"/>
                <c:pt idx="0">
                  <c:v>25-34 y.o</c:v>
                </c:pt>
              </c:strCache>
            </c:strRef>
          </c:tx>
          <c:spPr>
            <a:solidFill>
              <a:srgbClr val="92D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Sheet1!$B$1:$G$1</c:f>
              <c:strCache>
                <c:ptCount val="6"/>
                <c:pt idx="0">
                  <c:v>C1</c:v>
                </c:pt>
                <c:pt idx="1">
                  <c:v>C2</c:v>
                </c:pt>
                <c:pt idx="2">
                  <c:v>C3</c:v>
                </c:pt>
                <c:pt idx="3">
                  <c:v>C4</c:v>
                </c:pt>
                <c:pt idx="4">
                  <c:v>C5</c:v>
                </c:pt>
                <c:pt idx="5">
                  <c:v>C6</c:v>
                </c:pt>
              </c:strCache>
            </c:strRef>
          </c:cat>
          <c:val>
            <c:numRef>
              <c:f>Sheet1!$B$3:$G$3</c:f>
              <c:numCache>
                <c:formatCode>0.0</c:formatCode>
                <c:ptCount val="6"/>
                <c:pt idx="0">
                  <c:v>0.44</c:v>
                </c:pt>
                <c:pt idx="1">
                  <c:v>0.41106719367588934</c:v>
                </c:pt>
                <c:pt idx="2">
                  <c:v>0.38410596026490068</c:v>
                </c:pt>
                <c:pt idx="3">
                  <c:v>0.27272727272727271</c:v>
                </c:pt>
                <c:pt idx="4">
                  <c:v>0.51977401129943501</c:v>
                </c:pt>
                <c:pt idx="5">
                  <c:v>0.30303030303030304</c:v>
                </c:pt>
              </c:numCache>
            </c:numRef>
          </c:val>
          <c:extLst>
            <c:ext xmlns:c16="http://schemas.microsoft.com/office/drawing/2014/chart" uri="{C3380CC4-5D6E-409C-BE32-E72D297353CC}">
              <c16:uniqueId val="{00000007-1EC8-435E-B617-DC36D8B9C220}"/>
            </c:ext>
          </c:extLst>
        </c:ser>
        <c:ser>
          <c:idx val="2"/>
          <c:order val="2"/>
          <c:tx>
            <c:strRef>
              <c:f>Sheet1!$A$4</c:f>
              <c:strCache>
                <c:ptCount val="1"/>
                <c:pt idx="0">
                  <c:v>35-44 y.o</c:v>
                </c:pt>
              </c:strCache>
            </c:strRef>
          </c:tx>
          <c:spPr>
            <a:solidFill>
              <a:srgbClr val="C5E0B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Sheet1!$B$1:$G$1</c:f>
              <c:strCache>
                <c:ptCount val="6"/>
                <c:pt idx="0">
                  <c:v>C1</c:v>
                </c:pt>
                <c:pt idx="1">
                  <c:v>C2</c:v>
                </c:pt>
                <c:pt idx="2">
                  <c:v>C3</c:v>
                </c:pt>
                <c:pt idx="3">
                  <c:v>C4</c:v>
                </c:pt>
                <c:pt idx="4">
                  <c:v>C5</c:v>
                </c:pt>
                <c:pt idx="5">
                  <c:v>C6</c:v>
                </c:pt>
              </c:strCache>
            </c:strRef>
          </c:cat>
          <c:val>
            <c:numRef>
              <c:f>Sheet1!$B$4:$G$4</c:f>
              <c:numCache>
                <c:formatCode>0.0</c:formatCode>
                <c:ptCount val="6"/>
                <c:pt idx="0">
                  <c:v>0.2</c:v>
                </c:pt>
                <c:pt idx="1">
                  <c:v>0.43478260869565216</c:v>
                </c:pt>
                <c:pt idx="2">
                  <c:v>0.44370860927152317</c:v>
                </c:pt>
                <c:pt idx="3">
                  <c:v>0.72727272727272729</c:v>
                </c:pt>
                <c:pt idx="4">
                  <c:v>0.2768361581920904</c:v>
                </c:pt>
                <c:pt idx="5">
                  <c:v>0.5252525252525253</c:v>
                </c:pt>
              </c:numCache>
            </c:numRef>
          </c:val>
          <c:extLst>
            <c:ext xmlns:c16="http://schemas.microsoft.com/office/drawing/2014/chart" uri="{C3380CC4-5D6E-409C-BE32-E72D297353CC}">
              <c16:uniqueId val="{00000008-1EC8-435E-B617-DC36D8B9C220}"/>
            </c:ext>
          </c:extLst>
        </c:ser>
        <c:ser>
          <c:idx val="3"/>
          <c:order val="3"/>
          <c:tx>
            <c:strRef>
              <c:f>Sheet1!$A$5</c:f>
              <c:strCache>
                <c:ptCount val="1"/>
                <c:pt idx="0">
                  <c:v>45-54 y.o</c:v>
                </c:pt>
              </c:strCache>
            </c:strRef>
          </c:tx>
          <c:spPr>
            <a:solidFill>
              <a:srgbClr val="E2F0D9"/>
            </a:solidFill>
            <a:ln>
              <a:noFill/>
            </a:ln>
            <a:effectLst/>
          </c:spPr>
          <c:invertIfNegative val="0"/>
          <c:dLbls>
            <c:dLbl>
              <c:idx val="3"/>
              <c:delete val="1"/>
              <c:extLst>
                <c:ext xmlns:c15="http://schemas.microsoft.com/office/drawing/2012/chart" uri="{CE6537A1-D6FC-4f65-9D91-7224C49458BB}"/>
                <c:ext xmlns:c16="http://schemas.microsoft.com/office/drawing/2014/chart" uri="{C3380CC4-5D6E-409C-BE32-E72D297353CC}">
                  <c16:uniqueId val="{00000009-1EC8-435E-B617-DC36D8B9C22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Sheet1!$B$1:$G$1</c:f>
              <c:strCache>
                <c:ptCount val="6"/>
                <c:pt idx="0">
                  <c:v>C1</c:v>
                </c:pt>
                <c:pt idx="1">
                  <c:v>C2</c:v>
                </c:pt>
                <c:pt idx="2">
                  <c:v>C3</c:v>
                </c:pt>
                <c:pt idx="3">
                  <c:v>C4</c:v>
                </c:pt>
                <c:pt idx="4">
                  <c:v>C5</c:v>
                </c:pt>
                <c:pt idx="5">
                  <c:v>C6</c:v>
                </c:pt>
              </c:strCache>
            </c:strRef>
          </c:cat>
          <c:val>
            <c:numRef>
              <c:f>Sheet1!$B$5:$G$5</c:f>
              <c:numCache>
                <c:formatCode>0.0</c:formatCode>
                <c:ptCount val="6"/>
                <c:pt idx="0">
                  <c:v>0.12</c:v>
                </c:pt>
                <c:pt idx="1">
                  <c:v>9.0909090909090912E-2</c:v>
                </c:pt>
                <c:pt idx="2">
                  <c:v>0.13245033112582782</c:v>
                </c:pt>
                <c:pt idx="3">
                  <c:v>0</c:v>
                </c:pt>
                <c:pt idx="4">
                  <c:v>0.14124293785310735</c:v>
                </c:pt>
                <c:pt idx="5">
                  <c:v>0.10101010101010101</c:v>
                </c:pt>
              </c:numCache>
            </c:numRef>
          </c:val>
          <c:extLst>
            <c:ext xmlns:c16="http://schemas.microsoft.com/office/drawing/2014/chart" uri="{C3380CC4-5D6E-409C-BE32-E72D297353CC}">
              <c16:uniqueId val="{0000000A-1EC8-435E-B617-DC36D8B9C220}"/>
            </c:ext>
          </c:extLst>
        </c:ser>
        <c:ser>
          <c:idx val="4"/>
          <c:order val="4"/>
          <c:tx>
            <c:strRef>
              <c:f>Sheet1!$A$6</c:f>
              <c:strCache>
                <c:ptCount val="1"/>
                <c:pt idx="0">
                  <c:v>&gt; 54 y.o</c:v>
                </c:pt>
              </c:strCache>
            </c:strRef>
          </c:tx>
          <c:spPr>
            <a:solidFill>
              <a:srgbClr val="DBDBDB"/>
            </a:solidFill>
            <a:ln>
              <a:noFill/>
            </a:ln>
            <a:effectLst/>
          </c:spPr>
          <c:invertIfNegative val="0"/>
          <c:dLbls>
            <c:dLbl>
              <c:idx val="0"/>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1EC8-435E-B617-DC36D8B9C22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ct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Sheet1!$B$1:$G$1</c:f>
              <c:strCache>
                <c:ptCount val="6"/>
                <c:pt idx="0">
                  <c:v>C1</c:v>
                </c:pt>
                <c:pt idx="1">
                  <c:v>C2</c:v>
                </c:pt>
                <c:pt idx="2">
                  <c:v>C3</c:v>
                </c:pt>
                <c:pt idx="3">
                  <c:v>C4</c:v>
                </c:pt>
                <c:pt idx="4">
                  <c:v>C5</c:v>
                </c:pt>
                <c:pt idx="5">
                  <c:v>C6</c:v>
                </c:pt>
              </c:strCache>
            </c:strRef>
          </c:cat>
          <c:val>
            <c:numRef>
              <c:f>Sheet1!$B$6:$G$6</c:f>
              <c:numCache>
                <c:formatCode>0.0</c:formatCode>
                <c:ptCount val="6"/>
                <c:pt idx="0">
                  <c:v>0.12</c:v>
                </c:pt>
                <c:pt idx="1">
                  <c:v>1.1857707509881422E-2</c:v>
                </c:pt>
                <c:pt idx="2">
                  <c:v>0</c:v>
                </c:pt>
                <c:pt idx="3">
                  <c:v>0</c:v>
                </c:pt>
                <c:pt idx="4">
                  <c:v>2.8248587570621469E-2</c:v>
                </c:pt>
                <c:pt idx="5">
                  <c:v>2.0202020202020204E-2</c:v>
                </c:pt>
              </c:numCache>
            </c:numRef>
          </c:val>
          <c:extLst>
            <c:ext xmlns:c16="http://schemas.microsoft.com/office/drawing/2014/chart" uri="{C3380CC4-5D6E-409C-BE32-E72D297353CC}">
              <c16:uniqueId val="{0000000C-1EC8-435E-B617-DC36D8B9C220}"/>
            </c:ext>
          </c:extLst>
        </c:ser>
        <c:dLbls>
          <c:dLblPos val="ctr"/>
          <c:showLegendKey val="0"/>
          <c:showVal val="1"/>
          <c:showCatName val="0"/>
          <c:showSerName val="0"/>
          <c:showPercent val="0"/>
          <c:showBubbleSize val="0"/>
        </c:dLbls>
        <c:gapWidth val="40"/>
        <c:overlap val="100"/>
        <c:axId val="2095865456"/>
        <c:axId val="2095864624"/>
      </c:barChart>
      <c:catAx>
        <c:axId val="2095865456"/>
        <c:scaling>
          <c:orientation val="minMax"/>
        </c:scaling>
        <c:delete val="1"/>
        <c:axPos val="b"/>
        <c:numFmt formatCode="General" sourceLinked="1"/>
        <c:majorTickMark val="none"/>
        <c:minorTickMark val="none"/>
        <c:tickLblPos val="nextTo"/>
        <c:crossAx val="2095864624"/>
        <c:crosses val="autoZero"/>
        <c:auto val="1"/>
        <c:lblAlgn val="ctr"/>
        <c:lblOffset val="100"/>
        <c:noMultiLvlLbl val="0"/>
      </c:catAx>
      <c:valAx>
        <c:axId val="2095864624"/>
        <c:scaling>
          <c:orientation val="minMax"/>
        </c:scaling>
        <c:delete val="1"/>
        <c:axPos val="l"/>
        <c:numFmt formatCode="0%" sourceLinked="1"/>
        <c:majorTickMark val="none"/>
        <c:minorTickMark val="none"/>
        <c:tickLblPos val="nextTo"/>
        <c:crossAx val="2095865456"/>
        <c:crosses val="autoZero"/>
        <c:crossBetween val="between"/>
      </c:valAx>
      <c:spPr>
        <a:noFill/>
        <a:ln>
          <a:noFill/>
        </a:ln>
        <a:effectLst/>
      </c:spPr>
    </c:plotArea>
    <c:legend>
      <c:legendPos val="r"/>
      <c:layout>
        <c:manualLayout>
          <c:xMode val="edge"/>
          <c:yMode val="edge"/>
          <c:x val="0.77722265392766221"/>
          <c:y val="4.4068665129387653E-2"/>
          <c:w val="0.22277734607233787"/>
          <c:h val="0.85577393573642146"/>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4.9577191082979373E-2"/>
          <c:w val="0.77458590694904617"/>
          <c:h val="0.83284900052556221"/>
        </c:manualLayout>
      </c:layout>
      <c:barChart>
        <c:barDir val="col"/>
        <c:grouping val="percentStacked"/>
        <c:varyColors val="0"/>
        <c:ser>
          <c:idx val="0"/>
          <c:order val="0"/>
          <c:tx>
            <c:strRef>
              <c:f>Sheet1!$A$2</c:f>
              <c:strCache>
                <c:ptCount val="1"/>
                <c:pt idx="0">
                  <c:v>BCD Cities</c:v>
                </c:pt>
              </c:strCache>
            </c:strRef>
          </c:tx>
          <c:spPr>
            <a:solidFill>
              <a:srgbClr val="005B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Sheet1!$B$1:$G$1</c:f>
              <c:strCache>
                <c:ptCount val="6"/>
                <c:pt idx="0">
                  <c:v>C1</c:v>
                </c:pt>
                <c:pt idx="1">
                  <c:v>C2</c:v>
                </c:pt>
                <c:pt idx="2">
                  <c:v>C3</c:v>
                </c:pt>
                <c:pt idx="3">
                  <c:v>C4</c:v>
                </c:pt>
                <c:pt idx="4">
                  <c:v>C5</c:v>
                </c:pt>
                <c:pt idx="5">
                  <c:v>C6</c:v>
                </c:pt>
              </c:strCache>
            </c:strRef>
          </c:cat>
          <c:val>
            <c:numRef>
              <c:f>Sheet1!$B$2:$G$2</c:f>
              <c:numCache>
                <c:formatCode>0.0</c:formatCode>
                <c:ptCount val="6"/>
                <c:pt idx="0">
                  <c:v>0.52</c:v>
                </c:pt>
                <c:pt idx="1">
                  <c:v>0.60588932806324103</c:v>
                </c:pt>
                <c:pt idx="2">
                  <c:v>0.70860927152317876</c:v>
                </c:pt>
                <c:pt idx="3">
                  <c:v>0.63636363636363635</c:v>
                </c:pt>
                <c:pt idx="4">
                  <c:v>0.70621468926553677</c:v>
                </c:pt>
                <c:pt idx="5">
                  <c:v>0.80808080808080807</c:v>
                </c:pt>
              </c:numCache>
            </c:numRef>
          </c:val>
          <c:extLst>
            <c:ext xmlns:c16="http://schemas.microsoft.com/office/drawing/2014/chart" uri="{C3380CC4-5D6E-409C-BE32-E72D297353CC}">
              <c16:uniqueId val="{00000000-547C-4839-BAE8-18D2C0A69EC1}"/>
            </c:ext>
          </c:extLst>
        </c:ser>
        <c:ser>
          <c:idx val="1"/>
          <c:order val="1"/>
          <c:tx>
            <c:strRef>
              <c:f>Sheet1!$A$3</c:f>
              <c:strCache>
                <c:ptCount val="1"/>
                <c:pt idx="0">
                  <c:v>Key&amp;A Cities</c:v>
                </c:pt>
              </c:strCache>
            </c:strRef>
          </c:tx>
          <c:spPr>
            <a:solidFill>
              <a:srgbClr val="C5E0B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Sheet1!$B$1:$G$1</c:f>
              <c:strCache>
                <c:ptCount val="6"/>
                <c:pt idx="0">
                  <c:v>C1</c:v>
                </c:pt>
                <c:pt idx="1">
                  <c:v>C2</c:v>
                </c:pt>
                <c:pt idx="2">
                  <c:v>C3</c:v>
                </c:pt>
                <c:pt idx="3">
                  <c:v>C4</c:v>
                </c:pt>
                <c:pt idx="4">
                  <c:v>C5</c:v>
                </c:pt>
                <c:pt idx="5">
                  <c:v>C6</c:v>
                </c:pt>
              </c:strCache>
            </c:strRef>
          </c:cat>
          <c:val>
            <c:numRef>
              <c:f>Sheet1!$B$3:$G$3</c:f>
              <c:numCache>
                <c:formatCode>0.0</c:formatCode>
                <c:ptCount val="6"/>
                <c:pt idx="0">
                  <c:v>0.48</c:v>
                </c:pt>
                <c:pt idx="1">
                  <c:v>0.424110671936759</c:v>
                </c:pt>
                <c:pt idx="2">
                  <c:v>0.29139072847682118</c:v>
                </c:pt>
                <c:pt idx="3">
                  <c:v>0.36363636363636365</c:v>
                </c:pt>
                <c:pt idx="4">
                  <c:v>0.29378531073446329</c:v>
                </c:pt>
                <c:pt idx="5">
                  <c:v>0.19191919191919191</c:v>
                </c:pt>
              </c:numCache>
            </c:numRef>
          </c:val>
          <c:extLst>
            <c:ext xmlns:c16="http://schemas.microsoft.com/office/drawing/2014/chart" uri="{C3380CC4-5D6E-409C-BE32-E72D297353CC}">
              <c16:uniqueId val="{00000001-547C-4839-BAE8-18D2C0A69EC1}"/>
            </c:ext>
          </c:extLst>
        </c:ser>
        <c:dLbls>
          <c:dLblPos val="ctr"/>
          <c:showLegendKey val="0"/>
          <c:showVal val="1"/>
          <c:showCatName val="0"/>
          <c:showSerName val="0"/>
          <c:showPercent val="0"/>
          <c:showBubbleSize val="0"/>
        </c:dLbls>
        <c:gapWidth val="40"/>
        <c:overlap val="100"/>
        <c:axId val="2095865456"/>
        <c:axId val="2095864624"/>
      </c:barChart>
      <c:catAx>
        <c:axId val="2095865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zh-CN"/>
          </a:p>
        </c:txPr>
        <c:crossAx val="2095864624"/>
        <c:crosses val="autoZero"/>
        <c:auto val="1"/>
        <c:lblAlgn val="ctr"/>
        <c:lblOffset val="100"/>
        <c:noMultiLvlLbl val="0"/>
      </c:catAx>
      <c:valAx>
        <c:axId val="2095864624"/>
        <c:scaling>
          <c:orientation val="minMax"/>
        </c:scaling>
        <c:delete val="1"/>
        <c:axPos val="l"/>
        <c:numFmt formatCode="0%" sourceLinked="1"/>
        <c:majorTickMark val="none"/>
        <c:minorTickMark val="none"/>
        <c:tickLblPos val="nextTo"/>
        <c:crossAx val="2095865456"/>
        <c:crosses val="autoZero"/>
        <c:crossBetween val="between"/>
      </c:valAx>
      <c:spPr>
        <a:noFill/>
        <a:ln>
          <a:noFill/>
        </a:ln>
        <a:effectLst/>
      </c:spPr>
    </c:plotArea>
    <c:legend>
      <c:legendPos val="r"/>
      <c:layout>
        <c:manualLayout>
          <c:xMode val="edge"/>
          <c:yMode val="edge"/>
          <c:x val="0.77722265392766221"/>
          <c:y val="4.4068665129387653E-2"/>
          <c:w val="0.22277734607233787"/>
          <c:h val="0.85577393573642146"/>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4.9577127756370437E-2"/>
          <c:w val="0.77458590694904617"/>
          <c:h val="0.83284900052556221"/>
        </c:manualLayout>
      </c:layout>
      <c:barChart>
        <c:barDir val="col"/>
        <c:grouping val="percentStacked"/>
        <c:varyColors val="0"/>
        <c:ser>
          <c:idx val="0"/>
          <c:order val="0"/>
          <c:tx>
            <c:strRef>
              <c:f>Sheet1!$A$2</c:f>
              <c:strCache>
                <c:ptCount val="1"/>
                <c:pt idx="0">
                  <c:v>&lt;5k RMB</c:v>
                </c:pt>
              </c:strCache>
            </c:strRef>
          </c:tx>
          <c:spPr>
            <a:solidFill>
              <a:srgbClr val="005B00"/>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0-62D1-4141-A18B-A244FA66FDD8}"/>
                </c:ext>
              </c:extLst>
            </c:dLbl>
            <c:dLbl>
              <c:idx val="3"/>
              <c:delete val="1"/>
              <c:extLst>
                <c:ext xmlns:c15="http://schemas.microsoft.com/office/drawing/2012/chart" uri="{CE6537A1-D6FC-4f65-9D91-7224C49458BB}"/>
                <c:ext xmlns:c16="http://schemas.microsoft.com/office/drawing/2014/chart" uri="{C3380CC4-5D6E-409C-BE32-E72D297353CC}">
                  <c16:uniqueId val="{00000001-62D1-4141-A18B-A244FA66FDD8}"/>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Sheet1!$B$1:$G$1</c:f>
              <c:strCache>
                <c:ptCount val="6"/>
                <c:pt idx="0">
                  <c:v>C1</c:v>
                </c:pt>
                <c:pt idx="1">
                  <c:v>C2</c:v>
                </c:pt>
                <c:pt idx="2">
                  <c:v>C3</c:v>
                </c:pt>
                <c:pt idx="3">
                  <c:v>C4</c:v>
                </c:pt>
                <c:pt idx="4">
                  <c:v>C5</c:v>
                </c:pt>
                <c:pt idx="5">
                  <c:v>C6</c:v>
                </c:pt>
              </c:strCache>
            </c:strRef>
          </c:cat>
          <c:val>
            <c:numRef>
              <c:f>Sheet1!$B$2:$G$2</c:f>
              <c:numCache>
                <c:formatCode>0.0</c:formatCode>
                <c:ptCount val="6"/>
                <c:pt idx="0">
                  <c:v>0.04</c:v>
                </c:pt>
                <c:pt idx="1">
                  <c:v>8.6956521739130432E-2</c:v>
                </c:pt>
                <c:pt idx="2">
                  <c:v>0.11920529801324503</c:v>
                </c:pt>
                <c:pt idx="3">
                  <c:v>0</c:v>
                </c:pt>
                <c:pt idx="4">
                  <c:v>0.16949152542372881</c:v>
                </c:pt>
                <c:pt idx="5">
                  <c:v>0.22222222222222221</c:v>
                </c:pt>
              </c:numCache>
            </c:numRef>
          </c:val>
          <c:extLst>
            <c:ext xmlns:c16="http://schemas.microsoft.com/office/drawing/2014/chart" uri="{C3380CC4-5D6E-409C-BE32-E72D297353CC}">
              <c16:uniqueId val="{00000002-62D1-4141-A18B-A244FA66FDD8}"/>
            </c:ext>
          </c:extLst>
        </c:ser>
        <c:ser>
          <c:idx val="1"/>
          <c:order val="1"/>
          <c:tx>
            <c:strRef>
              <c:f>Sheet1!$A$3</c:f>
              <c:strCache>
                <c:ptCount val="1"/>
                <c:pt idx="0">
                  <c:v>5-7k RMB</c:v>
                </c:pt>
              </c:strCache>
            </c:strRef>
          </c:tx>
          <c:spPr>
            <a:solidFill>
              <a:srgbClr val="92D050"/>
            </a:solidFill>
            <a:ln>
              <a:noFill/>
            </a:ln>
            <a:effectLst/>
          </c:spPr>
          <c:invertIfNegative val="0"/>
          <c:dLbls>
            <c:dLbl>
              <c:idx val="3"/>
              <c:delete val="1"/>
              <c:extLst>
                <c:ext xmlns:c15="http://schemas.microsoft.com/office/drawing/2012/chart" uri="{CE6537A1-D6FC-4f65-9D91-7224C49458BB}"/>
                <c:ext xmlns:c16="http://schemas.microsoft.com/office/drawing/2014/chart" uri="{C3380CC4-5D6E-409C-BE32-E72D297353CC}">
                  <c16:uniqueId val="{00000003-62D1-4141-A18B-A244FA66FDD8}"/>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Sheet1!$B$1:$G$1</c:f>
              <c:strCache>
                <c:ptCount val="6"/>
                <c:pt idx="0">
                  <c:v>C1</c:v>
                </c:pt>
                <c:pt idx="1">
                  <c:v>C2</c:v>
                </c:pt>
                <c:pt idx="2">
                  <c:v>C3</c:v>
                </c:pt>
                <c:pt idx="3">
                  <c:v>C4</c:v>
                </c:pt>
                <c:pt idx="4">
                  <c:v>C5</c:v>
                </c:pt>
                <c:pt idx="5">
                  <c:v>C6</c:v>
                </c:pt>
              </c:strCache>
            </c:strRef>
          </c:cat>
          <c:val>
            <c:numRef>
              <c:f>Sheet1!$B$3:$G$3</c:f>
              <c:numCache>
                <c:formatCode>0.0</c:formatCode>
                <c:ptCount val="6"/>
                <c:pt idx="0">
                  <c:v>0.12</c:v>
                </c:pt>
                <c:pt idx="1">
                  <c:v>0.24901185770750989</c:v>
                </c:pt>
                <c:pt idx="2">
                  <c:v>0.12582781456953643</c:v>
                </c:pt>
                <c:pt idx="3">
                  <c:v>0</c:v>
                </c:pt>
                <c:pt idx="4">
                  <c:v>0.14124293785310735</c:v>
                </c:pt>
                <c:pt idx="5">
                  <c:v>0.17171717171717171</c:v>
                </c:pt>
              </c:numCache>
            </c:numRef>
          </c:val>
          <c:extLst>
            <c:ext xmlns:c16="http://schemas.microsoft.com/office/drawing/2014/chart" uri="{C3380CC4-5D6E-409C-BE32-E72D297353CC}">
              <c16:uniqueId val="{00000004-62D1-4141-A18B-A244FA66FDD8}"/>
            </c:ext>
          </c:extLst>
        </c:ser>
        <c:ser>
          <c:idx val="2"/>
          <c:order val="2"/>
          <c:tx>
            <c:strRef>
              <c:f>Sheet1!$A$4</c:f>
              <c:strCache>
                <c:ptCount val="1"/>
                <c:pt idx="0">
                  <c:v>7-9k RMB</c:v>
                </c:pt>
              </c:strCache>
            </c:strRef>
          </c:tx>
          <c:spPr>
            <a:solidFill>
              <a:schemeClr val="accent6">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Sheet1!$B$1:$G$1</c:f>
              <c:strCache>
                <c:ptCount val="6"/>
                <c:pt idx="0">
                  <c:v>C1</c:v>
                </c:pt>
                <c:pt idx="1">
                  <c:v>C2</c:v>
                </c:pt>
                <c:pt idx="2">
                  <c:v>C3</c:v>
                </c:pt>
                <c:pt idx="3">
                  <c:v>C4</c:v>
                </c:pt>
                <c:pt idx="4">
                  <c:v>C5</c:v>
                </c:pt>
                <c:pt idx="5">
                  <c:v>C6</c:v>
                </c:pt>
              </c:strCache>
            </c:strRef>
          </c:cat>
          <c:val>
            <c:numRef>
              <c:f>Sheet1!$B$4:$G$4</c:f>
              <c:numCache>
                <c:formatCode>0.0</c:formatCode>
                <c:ptCount val="6"/>
                <c:pt idx="0">
                  <c:v>0.4</c:v>
                </c:pt>
                <c:pt idx="1">
                  <c:v>0.33992094861660077</c:v>
                </c:pt>
                <c:pt idx="2">
                  <c:v>0.42384105960264901</c:v>
                </c:pt>
                <c:pt idx="3">
                  <c:v>0.36363636363636365</c:v>
                </c:pt>
                <c:pt idx="4">
                  <c:v>0.40112994350282488</c:v>
                </c:pt>
                <c:pt idx="5">
                  <c:v>0.33333333333333331</c:v>
                </c:pt>
              </c:numCache>
            </c:numRef>
          </c:val>
          <c:extLst>
            <c:ext xmlns:c16="http://schemas.microsoft.com/office/drawing/2014/chart" uri="{C3380CC4-5D6E-409C-BE32-E72D297353CC}">
              <c16:uniqueId val="{00000005-62D1-4141-A18B-A244FA66FDD8}"/>
            </c:ext>
          </c:extLst>
        </c:ser>
        <c:ser>
          <c:idx val="3"/>
          <c:order val="3"/>
          <c:tx>
            <c:strRef>
              <c:f>Sheet1!$A$5</c:f>
              <c:strCache>
                <c:ptCount val="1"/>
                <c:pt idx="0">
                  <c:v>9-12k RMB</c:v>
                </c:pt>
              </c:strCache>
            </c:strRef>
          </c:tx>
          <c:spPr>
            <a:solidFill>
              <a:schemeClr val="accent6">
                <a:lumMod val="20000"/>
                <a:lumOff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Sheet1!$B$1:$G$1</c:f>
              <c:strCache>
                <c:ptCount val="6"/>
                <c:pt idx="0">
                  <c:v>C1</c:v>
                </c:pt>
                <c:pt idx="1">
                  <c:v>C2</c:v>
                </c:pt>
                <c:pt idx="2">
                  <c:v>C3</c:v>
                </c:pt>
                <c:pt idx="3">
                  <c:v>C4</c:v>
                </c:pt>
                <c:pt idx="4">
                  <c:v>C5</c:v>
                </c:pt>
                <c:pt idx="5">
                  <c:v>C6</c:v>
                </c:pt>
              </c:strCache>
            </c:strRef>
          </c:cat>
          <c:val>
            <c:numRef>
              <c:f>Sheet1!$B$5:$G$5</c:f>
              <c:numCache>
                <c:formatCode>0.0</c:formatCode>
                <c:ptCount val="6"/>
                <c:pt idx="0">
                  <c:v>0.28000000000000003</c:v>
                </c:pt>
                <c:pt idx="1">
                  <c:v>0.19762845849802371</c:v>
                </c:pt>
                <c:pt idx="2">
                  <c:v>0.2185430463576159</c:v>
                </c:pt>
                <c:pt idx="3">
                  <c:v>0.27272727272727271</c:v>
                </c:pt>
                <c:pt idx="4">
                  <c:v>0.16949152542372881</c:v>
                </c:pt>
                <c:pt idx="5">
                  <c:v>0.15151515151515152</c:v>
                </c:pt>
              </c:numCache>
            </c:numRef>
          </c:val>
          <c:extLst>
            <c:ext xmlns:c16="http://schemas.microsoft.com/office/drawing/2014/chart" uri="{C3380CC4-5D6E-409C-BE32-E72D297353CC}">
              <c16:uniqueId val="{00000006-62D1-4141-A18B-A244FA66FDD8}"/>
            </c:ext>
          </c:extLst>
        </c:ser>
        <c:ser>
          <c:idx val="4"/>
          <c:order val="4"/>
          <c:tx>
            <c:strRef>
              <c:f>Sheet1!$A$6</c:f>
              <c:strCache>
                <c:ptCount val="1"/>
                <c:pt idx="0">
                  <c:v>12-16k RMB</c:v>
                </c:pt>
              </c:strCache>
            </c:strRef>
          </c:tx>
          <c:spPr>
            <a:solidFill>
              <a:schemeClr val="accent3">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Sheet1!$B$1:$G$1</c:f>
              <c:strCache>
                <c:ptCount val="6"/>
                <c:pt idx="0">
                  <c:v>C1</c:v>
                </c:pt>
                <c:pt idx="1">
                  <c:v>C2</c:v>
                </c:pt>
                <c:pt idx="2">
                  <c:v>C3</c:v>
                </c:pt>
                <c:pt idx="3">
                  <c:v>C4</c:v>
                </c:pt>
                <c:pt idx="4">
                  <c:v>C5</c:v>
                </c:pt>
                <c:pt idx="5">
                  <c:v>C6</c:v>
                </c:pt>
              </c:strCache>
            </c:strRef>
          </c:cat>
          <c:val>
            <c:numRef>
              <c:f>Sheet1!$B$6:$G$6</c:f>
              <c:numCache>
                <c:formatCode>0.0</c:formatCode>
                <c:ptCount val="6"/>
                <c:pt idx="0">
                  <c:v>0.06</c:v>
                </c:pt>
                <c:pt idx="1">
                  <c:v>0.12648221343873517</c:v>
                </c:pt>
                <c:pt idx="2">
                  <c:v>0.11258278145695365</c:v>
                </c:pt>
                <c:pt idx="3">
                  <c:v>0.263636363636364</c:v>
                </c:pt>
                <c:pt idx="4">
                  <c:v>0.11864406779661017</c:v>
                </c:pt>
                <c:pt idx="5">
                  <c:v>0.12121212121212122</c:v>
                </c:pt>
              </c:numCache>
            </c:numRef>
          </c:val>
          <c:extLst>
            <c:ext xmlns:c16="http://schemas.microsoft.com/office/drawing/2014/chart" uri="{C3380CC4-5D6E-409C-BE32-E72D297353CC}">
              <c16:uniqueId val="{00000007-62D1-4141-A18B-A244FA66FDD8}"/>
            </c:ext>
          </c:extLst>
        </c:ser>
        <c:ser>
          <c:idx val="5"/>
          <c:order val="5"/>
          <c:tx>
            <c:strRef>
              <c:f>Sheet1!$A$7</c:f>
              <c:strCache>
                <c:ptCount val="1"/>
                <c:pt idx="0">
                  <c:v>&gt;16k RMB</c:v>
                </c:pt>
              </c:strCache>
            </c:strRef>
          </c:tx>
          <c:spPr>
            <a:solidFill>
              <a:schemeClr val="bg2">
                <a:lumMod val="75000"/>
              </a:schemeClr>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8-62D1-4141-A18B-A244FA66FDD8}"/>
                </c:ext>
              </c:extLst>
            </c:dLbl>
            <c:dLbl>
              <c:idx val="2"/>
              <c:delete val="1"/>
              <c:extLst>
                <c:ext xmlns:c15="http://schemas.microsoft.com/office/drawing/2012/chart" uri="{CE6537A1-D6FC-4f65-9D91-7224C49458BB}"/>
                <c:ext xmlns:c16="http://schemas.microsoft.com/office/drawing/2014/chart" uri="{C3380CC4-5D6E-409C-BE32-E72D297353CC}">
                  <c16:uniqueId val="{00000009-62D1-4141-A18B-A244FA66FDD8}"/>
                </c:ext>
              </c:extLst>
            </c:dLbl>
            <c:dLbl>
              <c:idx val="4"/>
              <c:delete val="1"/>
              <c:extLst>
                <c:ext xmlns:c15="http://schemas.microsoft.com/office/drawing/2012/chart" uri="{CE6537A1-D6FC-4f65-9D91-7224C49458BB}"/>
                <c:ext xmlns:c16="http://schemas.microsoft.com/office/drawing/2014/chart" uri="{C3380CC4-5D6E-409C-BE32-E72D297353CC}">
                  <c16:uniqueId val="{0000000A-62D1-4141-A18B-A244FA66FDD8}"/>
                </c:ext>
              </c:extLst>
            </c:dLbl>
            <c:dLbl>
              <c:idx val="5"/>
              <c:delete val="1"/>
              <c:extLst>
                <c:ext xmlns:c15="http://schemas.microsoft.com/office/drawing/2012/chart" uri="{CE6537A1-D6FC-4f65-9D91-7224C49458BB}"/>
                <c:ext xmlns:c16="http://schemas.microsoft.com/office/drawing/2014/chart" uri="{C3380CC4-5D6E-409C-BE32-E72D297353CC}">
                  <c16:uniqueId val="{0000000B-62D1-4141-A18B-A244FA66FDD8}"/>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Sheet1!$B$1:$G$1</c:f>
              <c:strCache>
                <c:ptCount val="6"/>
                <c:pt idx="0">
                  <c:v>C1</c:v>
                </c:pt>
                <c:pt idx="1">
                  <c:v>C2</c:v>
                </c:pt>
                <c:pt idx="2">
                  <c:v>C3</c:v>
                </c:pt>
                <c:pt idx="3">
                  <c:v>C4</c:v>
                </c:pt>
                <c:pt idx="4">
                  <c:v>C5</c:v>
                </c:pt>
                <c:pt idx="5">
                  <c:v>C6</c:v>
                </c:pt>
              </c:strCache>
            </c:strRef>
          </c:cat>
          <c:val>
            <c:numRef>
              <c:f>Sheet1!$B$7:$G$7</c:f>
              <c:numCache>
                <c:formatCode>0.0</c:formatCode>
                <c:ptCount val="6"/>
                <c:pt idx="0">
                  <c:v>0.1</c:v>
                </c:pt>
                <c:pt idx="1">
                  <c:v>0.04</c:v>
                </c:pt>
                <c:pt idx="2">
                  <c:v>0.04</c:v>
                </c:pt>
                <c:pt idx="3">
                  <c:v>0.1</c:v>
                </c:pt>
                <c:pt idx="4">
                  <c:v>0.04</c:v>
                </c:pt>
                <c:pt idx="5">
                  <c:v>0.04</c:v>
                </c:pt>
              </c:numCache>
            </c:numRef>
          </c:val>
          <c:extLst>
            <c:ext xmlns:c16="http://schemas.microsoft.com/office/drawing/2014/chart" uri="{C3380CC4-5D6E-409C-BE32-E72D297353CC}">
              <c16:uniqueId val="{0000000C-62D1-4141-A18B-A244FA66FDD8}"/>
            </c:ext>
          </c:extLst>
        </c:ser>
        <c:dLbls>
          <c:dLblPos val="ctr"/>
          <c:showLegendKey val="0"/>
          <c:showVal val="1"/>
          <c:showCatName val="0"/>
          <c:showSerName val="0"/>
          <c:showPercent val="0"/>
          <c:showBubbleSize val="0"/>
        </c:dLbls>
        <c:gapWidth val="40"/>
        <c:overlap val="100"/>
        <c:axId val="2095865456"/>
        <c:axId val="2095864624"/>
      </c:barChart>
      <c:catAx>
        <c:axId val="2095865456"/>
        <c:scaling>
          <c:orientation val="minMax"/>
        </c:scaling>
        <c:delete val="1"/>
        <c:axPos val="b"/>
        <c:numFmt formatCode="General" sourceLinked="1"/>
        <c:majorTickMark val="none"/>
        <c:minorTickMark val="none"/>
        <c:tickLblPos val="nextTo"/>
        <c:crossAx val="2095864624"/>
        <c:crosses val="autoZero"/>
        <c:auto val="1"/>
        <c:lblAlgn val="ctr"/>
        <c:lblOffset val="100"/>
        <c:noMultiLvlLbl val="0"/>
      </c:catAx>
      <c:valAx>
        <c:axId val="2095864624"/>
        <c:scaling>
          <c:orientation val="minMax"/>
        </c:scaling>
        <c:delete val="1"/>
        <c:axPos val="l"/>
        <c:numFmt formatCode="0%" sourceLinked="1"/>
        <c:majorTickMark val="none"/>
        <c:minorTickMark val="none"/>
        <c:tickLblPos val="nextTo"/>
        <c:crossAx val="2095865456"/>
        <c:crosses val="autoZero"/>
        <c:crossBetween val="between"/>
      </c:valAx>
      <c:spPr>
        <a:noFill/>
        <a:ln>
          <a:noFill/>
        </a:ln>
        <a:effectLst/>
      </c:spPr>
    </c:plotArea>
    <c:legend>
      <c:legendPos val="r"/>
      <c:layout>
        <c:manualLayout>
          <c:xMode val="edge"/>
          <c:yMode val="edge"/>
          <c:x val="0.77722265392766221"/>
          <c:y val="4.4068665129387653E-2"/>
          <c:w val="0.2227773460723379"/>
          <c:h val="0.86719656542192947"/>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4.9577127756370437E-2"/>
          <c:w val="0.68781287709728078"/>
          <c:h val="0.83284900052556221"/>
        </c:manualLayout>
      </c:layout>
      <c:barChart>
        <c:barDir val="col"/>
        <c:grouping val="percentStacked"/>
        <c:varyColors val="0"/>
        <c:ser>
          <c:idx val="0"/>
          <c:order val="0"/>
          <c:tx>
            <c:strRef>
              <c:f>Sheet1!$A$2</c:f>
              <c:strCache>
                <c:ptCount val="1"/>
                <c:pt idx="0">
                  <c:v>once for a few months</c:v>
                </c:pt>
              </c:strCache>
            </c:strRef>
          </c:tx>
          <c:spPr>
            <a:solidFill>
              <a:srgbClr val="005B00"/>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0-D385-415E-A371-3BCBE8D179C1}"/>
                </c:ext>
              </c:extLst>
            </c:dLbl>
            <c:dLbl>
              <c:idx val="3"/>
              <c:delete val="1"/>
              <c:extLst>
                <c:ext xmlns:c15="http://schemas.microsoft.com/office/drawing/2012/chart" uri="{CE6537A1-D6FC-4f65-9D91-7224C49458BB}"/>
                <c:ext xmlns:c16="http://schemas.microsoft.com/office/drawing/2014/chart" uri="{C3380CC4-5D6E-409C-BE32-E72D297353CC}">
                  <c16:uniqueId val="{00000001-D385-415E-A371-3BCBE8D179C1}"/>
                </c:ext>
              </c:extLst>
            </c:dLbl>
            <c:dLbl>
              <c:idx val="4"/>
              <c:delete val="1"/>
              <c:extLst>
                <c:ext xmlns:c15="http://schemas.microsoft.com/office/drawing/2012/chart" uri="{CE6537A1-D6FC-4f65-9D91-7224C49458BB}"/>
                <c:ext xmlns:c16="http://schemas.microsoft.com/office/drawing/2014/chart" uri="{C3380CC4-5D6E-409C-BE32-E72D297353CC}">
                  <c16:uniqueId val="{00000002-D385-415E-A371-3BCBE8D179C1}"/>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Sheet1!$B$1:$G$1</c:f>
              <c:strCache>
                <c:ptCount val="6"/>
                <c:pt idx="0">
                  <c:v>C1</c:v>
                </c:pt>
                <c:pt idx="1">
                  <c:v>C2</c:v>
                </c:pt>
                <c:pt idx="2">
                  <c:v>C3</c:v>
                </c:pt>
                <c:pt idx="3">
                  <c:v>C4</c:v>
                </c:pt>
                <c:pt idx="4">
                  <c:v>C5</c:v>
                </c:pt>
                <c:pt idx="5">
                  <c:v>C6</c:v>
                </c:pt>
              </c:strCache>
            </c:strRef>
          </c:cat>
          <c:val>
            <c:numRef>
              <c:f>Sheet1!$B$2:$G$2</c:f>
              <c:numCache>
                <c:formatCode>0.0</c:formatCode>
                <c:ptCount val="6"/>
                <c:pt idx="0">
                  <c:v>0.24</c:v>
                </c:pt>
                <c:pt idx="1">
                  <c:v>2.3715415019762844E-2</c:v>
                </c:pt>
                <c:pt idx="2">
                  <c:v>0.54966887417218546</c:v>
                </c:pt>
                <c:pt idx="3">
                  <c:v>0</c:v>
                </c:pt>
                <c:pt idx="4">
                  <c:v>2.2598870056497175E-2</c:v>
                </c:pt>
                <c:pt idx="5">
                  <c:v>0.17171717171717171</c:v>
                </c:pt>
              </c:numCache>
            </c:numRef>
          </c:val>
          <c:extLst>
            <c:ext xmlns:c16="http://schemas.microsoft.com/office/drawing/2014/chart" uri="{C3380CC4-5D6E-409C-BE32-E72D297353CC}">
              <c16:uniqueId val="{00000003-D385-415E-A371-3BCBE8D179C1}"/>
            </c:ext>
          </c:extLst>
        </c:ser>
        <c:ser>
          <c:idx val="1"/>
          <c:order val="1"/>
          <c:tx>
            <c:strRef>
              <c:f>Sheet1!$A$3</c:f>
              <c:strCache>
                <c:ptCount val="1"/>
                <c:pt idx="0">
                  <c:v>1-2 times/months</c:v>
                </c:pt>
              </c:strCache>
            </c:strRef>
          </c:tx>
          <c:spPr>
            <a:solidFill>
              <a:srgbClr val="92D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Sheet1!$B$1:$G$1</c:f>
              <c:strCache>
                <c:ptCount val="6"/>
                <c:pt idx="0">
                  <c:v>C1</c:v>
                </c:pt>
                <c:pt idx="1">
                  <c:v>C2</c:v>
                </c:pt>
                <c:pt idx="2">
                  <c:v>C3</c:v>
                </c:pt>
                <c:pt idx="3">
                  <c:v>C4</c:v>
                </c:pt>
                <c:pt idx="4">
                  <c:v>C5</c:v>
                </c:pt>
                <c:pt idx="5">
                  <c:v>C6</c:v>
                </c:pt>
              </c:strCache>
            </c:strRef>
          </c:cat>
          <c:val>
            <c:numRef>
              <c:f>Sheet1!$B$3:$G$3</c:f>
              <c:numCache>
                <c:formatCode>0.0</c:formatCode>
                <c:ptCount val="6"/>
                <c:pt idx="0">
                  <c:v>0.32</c:v>
                </c:pt>
                <c:pt idx="1">
                  <c:v>0.360869565217391</c:v>
                </c:pt>
                <c:pt idx="2">
                  <c:v>0.42384105960264906</c:v>
                </c:pt>
                <c:pt idx="3">
                  <c:v>0.27272727272727271</c:v>
                </c:pt>
                <c:pt idx="4">
                  <c:v>0.13559322033898305</c:v>
                </c:pt>
                <c:pt idx="5">
                  <c:v>0.45343434343434302</c:v>
                </c:pt>
              </c:numCache>
            </c:numRef>
          </c:val>
          <c:extLst>
            <c:ext xmlns:c16="http://schemas.microsoft.com/office/drawing/2014/chart" uri="{C3380CC4-5D6E-409C-BE32-E72D297353CC}">
              <c16:uniqueId val="{00000004-D385-415E-A371-3BCBE8D179C1}"/>
            </c:ext>
          </c:extLst>
        </c:ser>
        <c:ser>
          <c:idx val="2"/>
          <c:order val="2"/>
          <c:tx>
            <c:strRef>
              <c:f>Sheet1!$A$4</c:f>
              <c:strCache>
                <c:ptCount val="1"/>
                <c:pt idx="0">
                  <c:v>3-6 times/months</c:v>
                </c:pt>
              </c:strCache>
            </c:strRef>
          </c:tx>
          <c:spPr>
            <a:solidFill>
              <a:srgbClr val="C5E0B4"/>
            </a:solidFill>
            <a:ln>
              <a:noFill/>
            </a:ln>
            <a:effectLst/>
          </c:spPr>
          <c:invertIfNegative val="0"/>
          <c:dLbls>
            <c:dLbl>
              <c:idx val="2"/>
              <c:delete val="1"/>
              <c:extLst>
                <c:ext xmlns:c15="http://schemas.microsoft.com/office/drawing/2012/chart" uri="{CE6537A1-D6FC-4f65-9D91-7224C49458BB}"/>
                <c:ext xmlns:c16="http://schemas.microsoft.com/office/drawing/2014/chart" uri="{C3380CC4-5D6E-409C-BE32-E72D297353CC}">
                  <c16:uniqueId val="{00000005-D385-415E-A371-3BCBE8D179C1}"/>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Sheet1!$B$1:$G$1</c:f>
              <c:strCache>
                <c:ptCount val="6"/>
                <c:pt idx="0">
                  <c:v>C1</c:v>
                </c:pt>
                <c:pt idx="1">
                  <c:v>C2</c:v>
                </c:pt>
                <c:pt idx="2">
                  <c:v>C3</c:v>
                </c:pt>
                <c:pt idx="3">
                  <c:v>C4</c:v>
                </c:pt>
                <c:pt idx="4">
                  <c:v>C5</c:v>
                </c:pt>
                <c:pt idx="5">
                  <c:v>C6</c:v>
                </c:pt>
              </c:strCache>
            </c:strRef>
          </c:cat>
          <c:val>
            <c:numRef>
              <c:f>Sheet1!$B$4:$G$4</c:f>
              <c:numCache>
                <c:formatCode>0.0</c:formatCode>
                <c:ptCount val="6"/>
                <c:pt idx="0">
                  <c:v>0.4</c:v>
                </c:pt>
                <c:pt idx="1">
                  <c:v>0.52569169960474305</c:v>
                </c:pt>
                <c:pt idx="2">
                  <c:v>0</c:v>
                </c:pt>
                <c:pt idx="3">
                  <c:v>0.45454545454545453</c:v>
                </c:pt>
                <c:pt idx="4">
                  <c:v>0.51412429378531077</c:v>
                </c:pt>
                <c:pt idx="5">
                  <c:v>0.34545454545455001</c:v>
                </c:pt>
              </c:numCache>
            </c:numRef>
          </c:val>
          <c:extLst>
            <c:ext xmlns:c16="http://schemas.microsoft.com/office/drawing/2014/chart" uri="{C3380CC4-5D6E-409C-BE32-E72D297353CC}">
              <c16:uniqueId val="{00000006-D385-415E-A371-3BCBE8D179C1}"/>
            </c:ext>
          </c:extLst>
        </c:ser>
        <c:ser>
          <c:idx val="3"/>
          <c:order val="3"/>
          <c:tx>
            <c:strRef>
              <c:f>Sheet1!$A$5</c:f>
              <c:strCache>
                <c:ptCount val="1"/>
                <c:pt idx="0">
                  <c:v>&gt;6 times/months</c:v>
                </c:pt>
              </c:strCache>
            </c:strRef>
          </c:tx>
          <c:spPr>
            <a:solidFill>
              <a:srgbClr val="E2F0D9"/>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7-D385-415E-A371-3BCBE8D179C1}"/>
                </c:ext>
              </c:extLst>
            </c:dLbl>
            <c:dLbl>
              <c:idx val="2"/>
              <c:delete val="1"/>
              <c:extLst>
                <c:ext xmlns:c15="http://schemas.microsoft.com/office/drawing/2012/chart" uri="{CE6537A1-D6FC-4f65-9D91-7224C49458BB}"/>
                <c:ext xmlns:c16="http://schemas.microsoft.com/office/drawing/2014/chart" uri="{C3380CC4-5D6E-409C-BE32-E72D297353CC}">
                  <c16:uniqueId val="{00000008-D385-415E-A371-3BCBE8D179C1}"/>
                </c:ext>
              </c:extLst>
            </c:dLbl>
            <c:dLbl>
              <c:idx val="5"/>
              <c:delete val="1"/>
              <c:extLst>
                <c:ext xmlns:c15="http://schemas.microsoft.com/office/drawing/2012/chart" uri="{CE6537A1-D6FC-4f65-9D91-7224C49458BB}"/>
                <c:ext xmlns:c16="http://schemas.microsoft.com/office/drawing/2014/chart" uri="{C3380CC4-5D6E-409C-BE32-E72D297353CC}">
                  <c16:uniqueId val="{00000009-D385-415E-A371-3BCBE8D179C1}"/>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Sheet1!$B$1:$G$1</c:f>
              <c:strCache>
                <c:ptCount val="6"/>
                <c:pt idx="0">
                  <c:v>C1</c:v>
                </c:pt>
                <c:pt idx="1">
                  <c:v>C2</c:v>
                </c:pt>
                <c:pt idx="2">
                  <c:v>C3</c:v>
                </c:pt>
                <c:pt idx="3">
                  <c:v>C4</c:v>
                </c:pt>
                <c:pt idx="4">
                  <c:v>C5</c:v>
                </c:pt>
                <c:pt idx="5">
                  <c:v>C6</c:v>
                </c:pt>
              </c:strCache>
            </c:strRef>
          </c:cat>
          <c:val>
            <c:numRef>
              <c:f>Sheet1!$B$5:$G$5</c:f>
              <c:numCache>
                <c:formatCode>0.0</c:formatCode>
                <c:ptCount val="6"/>
                <c:pt idx="0">
                  <c:v>0.04</c:v>
                </c:pt>
                <c:pt idx="1">
                  <c:v>8.9723320158102998E-2</c:v>
                </c:pt>
                <c:pt idx="2">
                  <c:v>2.6490066225165563E-2</c:v>
                </c:pt>
                <c:pt idx="3">
                  <c:v>0.27272727272727271</c:v>
                </c:pt>
                <c:pt idx="4">
                  <c:v>0.32768361581920902</c:v>
                </c:pt>
                <c:pt idx="5">
                  <c:v>3.0303030303030304E-2</c:v>
                </c:pt>
              </c:numCache>
            </c:numRef>
          </c:val>
          <c:extLst>
            <c:ext xmlns:c16="http://schemas.microsoft.com/office/drawing/2014/chart" uri="{C3380CC4-5D6E-409C-BE32-E72D297353CC}">
              <c16:uniqueId val="{0000000A-D385-415E-A371-3BCBE8D179C1}"/>
            </c:ext>
          </c:extLst>
        </c:ser>
        <c:dLbls>
          <c:dLblPos val="ctr"/>
          <c:showLegendKey val="0"/>
          <c:showVal val="1"/>
          <c:showCatName val="0"/>
          <c:showSerName val="0"/>
          <c:showPercent val="0"/>
          <c:showBubbleSize val="0"/>
        </c:dLbls>
        <c:gapWidth val="40"/>
        <c:overlap val="100"/>
        <c:axId val="2095865456"/>
        <c:axId val="2095864624"/>
      </c:barChart>
      <c:catAx>
        <c:axId val="2095865456"/>
        <c:scaling>
          <c:orientation val="minMax"/>
        </c:scaling>
        <c:delete val="1"/>
        <c:axPos val="b"/>
        <c:numFmt formatCode="General" sourceLinked="1"/>
        <c:majorTickMark val="none"/>
        <c:minorTickMark val="none"/>
        <c:tickLblPos val="nextTo"/>
        <c:crossAx val="2095864624"/>
        <c:crosses val="autoZero"/>
        <c:auto val="1"/>
        <c:lblAlgn val="ctr"/>
        <c:lblOffset val="100"/>
        <c:noMultiLvlLbl val="0"/>
      </c:catAx>
      <c:valAx>
        <c:axId val="2095864624"/>
        <c:scaling>
          <c:orientation val="minMax"/>
        </c:scaling>
        <c:delete val="1"/>
        <c:axPos val="l"/>
        <c:numFmt formatCode="0%" sourceLinked="1"/>
        <c:majorTickMark val="none"/>
        <c:minorTickMark val="none"/>
        <c:tickLblPos val="nextTo"/>
        <c:crossAx val="2095865456"/>
        <c:crosses val="autoZero"/>
        <c:crossBetween val="between"/>
      </c:valAx>
      <c:spPr>
        <a:noFill/>
        <a:ln>
          <a:noFill/>
        </a:ln>
        <a:effectLst/>
      </c:spPr>
    </c:plotArea>
    <c:legend>
      <c:legendPos val="r"/>
      <c:layout>
        <c:manualLayout>
          <c:xMode val="edge"/>
          <c:yMode val="edge"/>
          <c:x val="0.69604782764415796"/>
          <c:y val="4.4068665129387653E-2"/>
          <c:w val="0.3039521723558421"/>
          <c:h val="0.85747660316948771"/>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4.9577127756370437E-2"/>
          <c:w val="0.68781287709728078"/>
          <c:h val="0.79893261433642515"/>
        </c:manualLayout>
      </c:layout>
      <c:barChart>
        <c:barDir val="col"/>
        <c:grouping val="percentStacked"/>
        <c:varyColors val="0"/>
        <c:ser>
          <c:idx val="0"/>
          <c:order val="0"/>
          <c:tx>
            <c:strRef>
              <c:f>Sheet1!$A$2</c:f>
              <c:strCache>
                <c:ptCount val="1"/>
                <c:pt idx="0">
                  <c:v>&lt;50 RMB</c:v>
                </c:pt>
              </c:strCache>
            </c:strRef>
          </c:tx>
          <c:spPr>
            <a:solidFill>
              <a:srgbClr val="005B00"/>
            </a:solidFill>
            <a:ln>
              <a:no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extLst>
                <c:ext xmlns:c16="http://schemas.microsoft.com/office/drawing/2014/chart" uri="{C3380CC4-5D6E-409C-BE32-E72D297353CC}">
                  <c16:uniqueId val="{00000000-6585-429C-BB84-AD632D0BF5D4}"/>
                </c:ext>
              </c:extLst>
            </c:dLbl>
            <c:dLbl>
              <c:idx val="1"/>
              <c:delete val="1"/>
              <c:extLst>
                <c:ext xmlns:c15="http://schemas.microsoft.com/office/drawing/2012/chart" uri="{CE6537A1-D6FC-4f65-9D91-7224C49458BB}"/>
                <c:ext xmlns:c16="http://schemas.microsoft.com/office/drawing/2014/chart" uri="{C3380CC4-5D6E-409C-BE32-E72D297353CC}">
                  <c16:uniqueId val="{00000001-6585-429C-BB84-AD632D0BF5D4}"/>
                </c:ext>
              </c:extLst>
            </c:dLbl>
            <c:dLbl>
              <c:idx val="2"/>
              <c:delete val="1"/>
              <c:extLst>
                <c:ext xmlns:c15="http://schemas.microsoft.com/office/drawing/2012/chart" uri="{CE6537A1-D6FC-4f65-9D91-7224C49458BB}"/>
                <c:ext xmlns:c16="http://schemas.microsoft.com/office/drawing/2014/chart" uri="{C3380CC4-5D6E-409C-BE32-E72D297353CC}">
                  <c16:uniqueId val="{00000002-6585-429C-BB84-AD632D0BF5D4}"/>
                </c:ext>
              </c:extLst>
            </c:dLbl>
            <c:dLbl>
              <c:idx val="3"/>
              <c:delete val="1"/>
              <c:extLst>
                <c:ext xmlns:c15="http://schemas.microsoft.com/office/drawing/2012/chart" uri="{CE6537A1-D6FC-4f65-9D91-7224C49458BB}"/>
                <c:ext xmlns:c16="http://schemas.microsoft.com/office/drawing/2014/chart" uri="{C3380CC4-5D6E-409C-BE32-E72D297353CC}">
                  <c16:uniqueId val="{00000003-6585-429C-BB84-AD632D0BF5D4}"/>
                </c:ext>
              </c:extLst>
            </c:dLbl>
            <c:dLbl>
              <c:idx val="4"/>
              <c:delete val="1"/>
              <c:extLst>
                <c:ext xmlns:c15="http://schemas.microsoft.com/office/drawing/2012/chart" uri="{CE6537A1-D6FC-4f65-9D91-7224C49458BB}"/>
                <c:ext xmlns:c16="http://schemas.microsoft.com/office/drawing/2014/chart" uri="{C3380CC4-5D6E-409C-BE32-E72D297353CC}">
                  <c16:uniqueId val="{00000004-6585-429C-BB84-AD632D0BF5D4}"/>
                </c:ext>
              </c:extLst>
            </c:dLbl>
            <c:dLbl>
              <c:idx val="5"/>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extLst>
                <c:ext xmlns:c16="http://schemas.microsoft.com/office/drawing/2014/chart" uri="{C3380CC4-5D6E-409C-BE32-E72D297353CC}">
                  <c16:uniqueId val="{00000005-6585-429C-BB84-AD632D0BF5D4}"/>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Sheet1!$B$1:$G$1</c:f>
              <c:strCache>
                <c:ptCount val="6"/>
                <c:pt idx="0">
                  <c:v>C1</c:v>
                </c:pt>
                <c:pt idx="1">
                  <c:v>C2</c:v>
                </c:pt>
                <c:pt idx="2">
                  <c:v>C3</c:v>
                </c:pt>
                <c:pt idx="3">
                  <c:v>C4</c:v>
                </c:pt>
                <c:pt idx="4">
                  <c:v>C5</c:v>
                </c:pt>
                <c:pt idx="5">
                  <c:v>C6</c:v>
                </c:pt>
              </c:strCache>
            </c:strRef>
          </c:cat>
          <c:val>
            <c:numRef>
              <c:f>Sheet1!$B$2:$G$2</c:f>
              <c:numCache>
                <c:formatCode>0.0</c:formatCode>
                <c:ptCount val="6"/>
                <c:pt idx="0">
                  <c:v>0.08</c:v>
                </c:pt>
                <c:pt idx="1">
                  <c:v>3.5573122529644272E-2</c:v>
                </c:pt>
                <c:pt idx="2">
                  <c:v>0</c:v>
                </c:pt>
                <c:pt idx="3">
                  <c:v>0</c:v>
                </c:pt>
                <c:pt idx="4">
                  <c:v>0</c:v>
                </c:pt>
                <c:pt idx="5">
                  <c:v>0.18181818181818182</c:v>
                </c:pt>
              </c:numCache>
            </c:numRef>
          </c:val>
          <c:extLst>
            <c:ext xmlns:c16="http://schemas.microsoft.com/office/drawing/2014/chart" uri="{C3380CC4-5D6E-409C-BE32-E72D297353CC}">
              <c16:uniqueId val="{00000006-6585-429C-BB84-AD632D0BF5D4}"/>
            </c:ext>
          </c:extLst>
        </c:ser>
        <c:ser>
          <c:idx val="1"/>
          <c:order val="1"/>
          <c:tx>
            <c:strRef>
              <c:f>Sheet1!$A$3</c:f>
              <c:strCache>
                <c:ptCount val="1"/>
                <c:pt idx="0">
                  <c:v>50-100 RMB</c:v>
                </c:pt>
              </c:strCache>
            </c:strRef>
          </c:tx>
          <c:spPr>
            <a:solidFill>
              <a:srgbClr val="92D050"/>
            </a:solidFill>
            <a:ln>
              <a:noFill/>
            </a:ln>
            <a:effectLst/>
          </c:spPr>
          <c:invertIfNegative val="0"/>
          <c:dLbls>
            <c:dLbl>
              <c:idx val="2"/>
              <c:delete val="1"/>
              <c:extLst>
                <c:ext xmlns:c15="http://schemas.microsoft.com/office/drawing/2012/chart" uri="{CE6537A1-D6FC-4f65-9D91-7224C49458BB}"/>
                <c:ext xmlns:c16="http://schemas.microsoft.com/office/drawing/2014/chart" uri="{C3380CC4-5D6E-409C-BE32-E72D297353CC}">
                  <c16:uniqueId val="{00000007-6585-429C-BB84-AD632D0BF5D4}"/>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Sheet1!$B$1:$G$1</c:f>
              <c:strCache>
                <c:ptCount val="6"/>
                <c:pt idx="0">
                  <c:v>C1</c:v>
                </c:pt>
                <c:pt idx="1">
                  <c:v>C2</c:v>
                </c:pt>
                <c:pt idx="2">
                  <c:v>C3</c:v>
                </c:pt>
                <c:pt idx="3">
                  <c:v>C4</c:v>
                </c:pt>
                <c:pt idx="4">
                  <c:v>C5</c:v>
                </c:pt>
                <c:pt idx="5">
                  <c:v>C6</c:v>
                </c:pt>
              </c:strCache>
            </c:strRef>
          </c:cat>
          <c:val>
            <c:numRef>
              <c:f>Sheet1!$B$3:$G$3</c:f>
              <c:numCache>
                <c:formatCode>0.0</c:formatCode>
                <c:ptCount val="6"/>
                <c:pt idx="0">
                  <c:v>0.4</c:v>
                </c:pt>
                <c:pt idx="1">
                  <c:v>0.1857707509881423</c:v>
                </c:pt>
                <c:pt idx="2">
                  <c:v>0</c:v>
                </c:pt>
                <c:pt idx="3">
                  <c:v>0.27272727272727271</c:v>
                </c:pt>
                <c:pt idx="4">
                  <c:v>9.03954802259887E-2</c:v>
                </c:pt>
                <c:pt idx="5">
                  <c:v>0.28282828282828282</c:v>
                </c:pt>
              </c:numCache>
            </c:numRef>
          </c:val>
          <c:extLst>
            <c:ext xmlns:c16="http://schemas.microsoft.com/office/drawing/2014/chart" uri="{C3380CC4-5D6E-409C-BE32-E72D297353CC}">
              <c16:uniqueId val="{00000008-6585-429C-BB84-AD632D0BF5D4}"/>
            </c:ext>
          </c:extLst>
        </c:ser>
        <c:ser>
          <c:idx val="2"/>
          <c:order val="2"/>
          <c:tx>
            <c:strRef>
              <c:f>Sheet1!$A$4</c:f>
              <c:strCache>
                <c:ptCount val="1"/>
                <c:pt idx="0">
                  <c:v>100-150 RMB</c:v>
                </c:pt>
              </c:strCache>
            </c:strRef>
          </c:tx>
          <c:spPr>
            <a:solidFill>
              <a:srgbClr val="C5E0B4"/>
            </a:solidFill>
            <a:ln>
              <a:noFill/>
            </a:ln>
            <a:effectLst/>
          </c:spPr>
          <c:invertIfNegative val="0"/>
          <c:dLbls>
            <c:dLbl>
              <c:idx val="2"/>
              <c:delete val="1"/>
              <c:extLst>
                <c:ext xmlns:c15="http://schemas.microsoft.com/office/drawing/2012/chart" uri="{CE6537A1-D6FC-4f65-9D91-7224C49458BB}"/>
                <c:ext xmlns:c16="http://schemas.microsoft.com/office/drawing/2014/chart" uri="{C3380CC4-5D6E-409C-BE32-E72D297353CC}">
                  <c16:uniqueId val="{00000009-6585-429C-BB84-AD632D0BF5D4}"/>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Sheet1!$B$1:$G$1</c:f>
              <c:strCache>
                <c:ptCount val="6"/>
                <c:pt idx="0">
                  <c:v>C1</c:v>
                </c:pt>
                <c:pt idx="1">
                  <c:v>C2</c:v>
                </c:pt>
                <c:pt idx="2">
                  <c:v>C3</c:v>
                </c:pt>
                <c:pt idx="3">
                  <c:v>C4</c:v>
                </c:pt>
                <c:pt idx="4">
                  <c:v>C5</c:v>
                </c:pt>
                <c:pt idx="5">
                  <c:v>C6</c:v>
                </c:pt>
              </c:strCache>
            </c:strRef>
          </c:cat>
          <c:val>
            <c:numRef>
              <c:f>Sheet1!$B$4:$G$4</c:f>
              <c:numCache>
                <c:formatCode>0.0</c:formatCode>
                <c:ptCount val="6"/>
                <c:pt idx="0">
                  <c:v>0.28000000000000003</c:v>
                </c:pt>
                <c:pt idx="1">
                  <c:v>0.28853754940711462</c:v>
                </c:pt>
                <c:pt idx="2">
                  <c:v>4.6357615894039736E-2</c:v>
                </c:pt>
                <c:pt idx="3">
                  <c:v>0.27272727272727271</c:v>
                </c:pt>
                <c:pt idx="4">
                  <c:v>0.15819209039548024</c:v>
                </c:pt>
                <c:pt idx="5">
                  <c:v>0.47474747474747475</c:v>
                </c:pt>
              </c:numCache>
            </c:numRef>
          </c:val>
          <c:extLst>
            <c:ext xmlns:c16="http://schemas.microsoft.com/office/drawing/2014/chart" uri="{C3380CC4-5D6E-409C-BE32-E72D297353CC}">
              <c16:uniqueId val="{0000000A-6585-429C-BB84-AD632D0BF5D4}"/>
            </c:ext>
          </c:extLst>
        </c:ser>
        <c:ser>
          <c:idx val="3"/>
          <c:order val="3"/>
          <c:tx>
            <c:strRef>
              <c:f>Sheet1!$A$5</c:f>
              <c:strCache>
                <c:ptCount val="1"/>
                <c:pt idx="0">
                  <c:v>150-200 RMB</c:v>
                </c:pt>
              </c:strCache>
            </c:strRef>
          </c:tx>
          <c:spPr>
            <a:solidFill>
              <a:srgbClr val="E2F0D9"/>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Sheet1!$B$1:$G$1</c:f>
              <c:strCache>
                <c:ptCount val="6"/>
                <c:pt idx="0">
                  <c:v>C1</c:v>
                </c:pt>
                <c:pt idx="1">
                  <c:v>C2</c:v>
                </c:pt>
                <c:pt idx="2">
                  <c:v>C3</c:v>
                </c:pt>
                <c:pt idx="3">
                  <c:v>C4</c:v>
                </c:pt>
                <c:pt idx="4">
                  <c:v>C5</c:v>
                </c:pt>
                <c:pt idx="5">
                  <c:v>C6</c:v>
                </c:pt>
              </c:strCache>
            </c:strRef>
          </c:cat>
          <c:val>
            <c:numRef>
              <c:f>Sheet1!$B$5:$G$5</c:f>
              <c:numCache>
                <c:formatCode>0.0</c:formatCode>
                <c:ptCount val="6"/>
                <c:pt idx="0">
                  <c:v>0.24</c:v>
                </c:pt>
                <c:pt idx="1">
                  <c:v>0.40711462450592883</c:v>
                </c:pt>
                <c:pt idx="2">
                  <c:v>0.7483443708609272</c:v>
                </c:pt>
                <c:pt idx="3">
                  <c:v>0.45454545454545453</c:v>
                </c:pt>
                <c:pt idx="4">
                  <c:v>0.60451977401129942</c:v>
                </c:pt>
                <c:pt idx="5">
                  <c:v>6.0606060606060608E-2</c:v>
                </c:pt>
              </c:numCache>
            </c:numRef>
          </c:val>
          <c:extLst>
            <c:ext xmlns:c16="http://schemas.microsoft.com/office/drawing/2014/chart" uri="{C3380CC4-5D6E-409C-BE32-E72D297353CC}">
              <c16:uniqueId val="{0000000B-6585-429C-BB84-AD632D0BF5D4}"/>
            </c:ext>
          </c:extLst>
        </c:ser>
        <c:ser>
          <c:idx val="4"/>
          <c:order val="4"/>
          <c:tx>
            <c:strRef>
              <c:f>Sheet1!$A$6</c:f>
              <c:strCache>
                <c:ptCount val="1"/>
                <c:pt idx="0">
                  <c:v>&gt;200 RMB</c:v>
                </c:pt>
              </c:strCache>
            </c:strRef>
          </c:tx>
          <c:spPr>
            <a:solidFill>
              <a:srgbClr val="DBDBDB"/>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C-6585-429C-BB84-AD632D0BF5D4}"/>
                </c:ext>
              </c:extLst>
            </c:dLbl>
            <c:dLbl>
              <c:idx val="3"/>
              <c:delete val="1"/>
              <c:extLst>
                <c:ext xmlns:c15="http://schemas.microsoft.com/office/drawing/2012/chart" uri="{CE6537A1-D6FC-4f65-9D91-7224C49458BB}"/>
                <c:ext xmlns:c16="http://schemas.microsoft.com/office/drawing/2014/chart" uri="{C3380CC4-5D6E-409C-BE32-E72D297353CC}">
                  <c16:uniqueId val="{0000000D-6585-429C-BB84-AD632D0BF5D4}"/>
                </c:ext>
              </c:extLst>
            </c:dLbl>
            <c:dLbl>
              <c:idx val="5"/>
              <c:delete val="1"/>
              <c:extLst>
                <c:ext xmlns:c15="http://schemas.microsoft.com/office/drawing/2012/chart" uri="{CE6537A1-D6FC-4f65-9D91-7224C49458BB}"/>
                <c:ext xmlns:c16="http://schemas.microsoft.com/office/drawing/2014/chart" uri="{C3380CC4-5D6E-409C-BE32-E72D297353CC}">
                  <c16:uniqueId val="{0000000E-6585-429C-BB84-AD632D0BF5D4}"/>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Sheet1!$B$1:$G$1</c:f>
              <c:strCache>
                <c:ptCount val="6"/>
                <c:pt idx="0">
                  <c:v>C1</c:v>
                </c:pt>
                <c:pt idx="1">
                  <c:v>C2</c:v>
                </c:pt>
                <c:pt idx="2">
                  <c:v>C3</c:v>
                </c:pt>
                <c:pt idx="3">
                  <c:v>C4</c:v>
                </c:pt>
                <c:pt idx="4">
                  <c:v>C5</c:v>
                </c:pt>
                <c:pt idx="5">
                  <c:v>C6</c:v>
                </c:pt>
              </c:strCache>
            </c:strRef>
          </c:cat>
          <c:val>
            <c:numRef>
              <c:f>Sheet1!$B$6:$G$6</c:f>
              <c:numCache>
                <c:formatCode>0.0</c:formatCode>
                <c:ptCount val="6"/>
                <c:pt idx="0">
                  <c:v>0</c:v>
                </c:pt>
                <c:pt idx="1">
                  <c:v>8.3003952569169967E-2</c:v>
                </c:pt>
                <c:pt idx="2">
                  <c:v>0.20529801324503311</c:v>
                </c:pt>
                <c:pt idx="3">
                  <c:v>0</c:v>
                </c:pt>
                <c:pt idx="4">
                  <c:v>0.14689265536723164</c:v>
                </c:pt>
                <c:pt idx="5">
                  <c:v>0</c:v>
                </c:pt>
              </c:numCache>
            </c:numRef>
          </c:val>
          <c:extLst>
            <c:ext xmlns:c16="http://schemas.microsoft.com/office/drawing/2014/chart" uri="{C3380CC4-5D6E-409C-BE32-E72D297353CC}">
              <c16:uniqueId val="{0000000F-6585-429C-BB84-AD632D0BF5D4}"/>
            </c:ext>
          </c:extLst>
        </c:ser>
        <c:dLbls>
          <c:dLblPos val="ctr"/>
          <c:showLegendKey val="0"/>
          <c:showVal val="1"/>
          <c:showCatName val="0"/>
          <c:showSerName val="0"/>
          <c:showPercent val="0"/>
          <c:showBubbleSize val="0"/>
        </c:dLbls>
        <c:gapWidth val="40"/>
        <c:overlap val="100"/>
        <c:axId val="2095865456"/>
        <c:axId val="2095864624"/>
      </c:barChart>
      <c:catAx>
        <c:axId val="2095865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zh-CN"/>
          </a:p>
        </c:txPr>
        <c:crossAx val="2095864624"/>
        <c:crosses val="autoZero"/>
        <c:auto val="1"/>
        <c:lblAlgn val="ctr"/>
        <c:lblOffset val="100"/>
        <c:noMultiLvlLbl val="0"/>
      </c:catAx>
      <c:valAx>
        <c:axId val="2095864624"/>
        <c:scaling>
          <c:orientation val="minMax"/>
        </c:scaling>
        <c:delete val="1"/>
        <c:axPos val="l"/>
        <c:numFmt formatCode="0%" sourceLinked="1"/>
        <c:majorTickMark val="none"/>
        <c:minorTickMark val="none"/>
        <c:tickLblPos val="nextTo"/>
        <c:crossAx val="2095865456"/>
        <c:crosses val="autoZero"/>
        <c:crossBetween val="between"/>
      </c:valAx>
      <c:spPr>
        <a:noFill/>
        <a:ln>
          <a:noFill/>
        </a:ln>
        <a:effectLst/>
      </c:spPr>
    </c:plotArea>
    <c:legend>
      <c:legendPos val="r"/>
      <c:layout>
        <c:manualLayout>
          <c:xMode val="edge"/>
          <c:yMode val="edge"/>
          <c:x val="0.69604782764415796"/>
          <c:y val="4.4068665129387653E-2"/>
          <c:w val="0.2187693748794666"/>
          <c:h val="0.83597172927078578"/>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7310924369747899E-2"/>
          <c:y val="3.0873888016745159E-2"/>
          <c:w val="0.94537815126050417"/>
          <c:h val="0.9419152276295133"/>
        </c:manualLayout>
      </c:layout>
      <c:doughnutChart>
        <c:varyColors val="0"/>
        <c:ser>
          <c:idx val="0"/>
          <c:order val="0"/>
          <c:dPt>
            <c:idx val="0"/>
            <c:bubble3D val="0"/>
            <c:spPr>
              <a:solidFill>
                <a:srgbClr val="005B00"/>
              </a:solidFill>
              <a:ln>
                <a:noFill/>
              </a:ln>
            </c:spPr>
            <c:extLst>
              <c:ext xmlns:c16="http://schemas.microsoft.com/office/drawing/2014/chart" uri="{C3380CC4-5D6E-409C-BE32-E72D297353CC}">
                <c16:uniqueId val="{00000000-5658-413F-9087-E895A21D8BF0}"/>
              </c:ext>
            </c:extLst>
          </c:dPt>
          <c:dPt>
            <c:idx val="1"/>
            <c:bubble3D val="0"/>
            <c:spPr>
              <a:solidFill>
                <a:srgbClr val="92D050"/>
              </a:solidFill>
              <a:ln>
                <a:noFill/>
              </a:ln>
            </c:spPr>
            <c:extLst>
              <c:ext xmlns:c16="http://schemas.microsoft.com/office/drawing/2014/chart" uri="{C3380CC4-5D6E-409C-BE32-E72D297353CC}">
                <c16:uniqueId val="{00000001-5658-413F-9087-E895A21D8BF0}"/>
              </c:ext>
            </c:extLst>
          </c:dPt>
          <c:dPt>
            <c:idx val="2"/>
            <c:bubble3D val="0"/>
            <c:spPr>
              <a:solidFill>
                <a:schemeClr val="accent4"/>
              </a:solidFill>
              <a:ln>
                <a:noFill/>
              </a:ln>
            </c:spPr>
            <c:extLst>
              <c:ext xmlns:c16="http://schemas.microsoft.com/office/drawing/2014/chart" uri="{C3380CC4-5D6E-409C-BE32-E72D297353CC}">
                <c16:uniqueId val="{00000002-5658-413F-9087-E895A21D8BF0}"/>
              </c:ext>
            </c:extLst>
          </c:dPt>
          <c:dPt>
            <c:idx val="3"/>
            <c:bubble3D val="0"/>
            <c:spPr>
              <a:solidFill>
                <a:srgbClr val="C0C0C0"/>
              </a:solidFill>
              <a:ln>
                <a:noFill/>
              </a:ln>
            </c:spPr>
            <c:extLst>
              <c:ext xmlns:c16="http://schemas.microsoft.com/office/drawing/2014/chart" uri="{C3380CC4-5D6E-409C-BE32-E72D297353CC}">
                <c16:uniqueId val="{00000003-5658-413F-9087-E895A21D8BF0}"/>
              </c:ext>
            </c:extLst>
          </c:dPt>
          <c:dPt>
            <c:idx val="4"/>
            <c:bubble3D val="0"/>
            <c:spPr>
              <a:solidFill>
                <a:srgbClr val="D6D7D9"/>
              </a:solidFill>
              <a:ln>
                <a:noFill/>
              </a:ln>
            </c:spPr>
            <c:extLst>
              <c:ext xmlns:c16="http://schemas.microsoft.com/office/drawing/2014/chart" uri="{C3380CC4-5D6E-409C-BE32-E72D297353CC}">
                <c16:uniqueId val="{00000004-5658-413F-9087-E895A21D8BF0}"/>
              </c:ext>
            </c:extLst>
          </c:dPt>
          <c:dLbls>
            <c:dLbl>
              <c:idx val="0"/>
              <c:layout>
                <c:manualLayout>
                  <c:x val="5.514705882352941E-2"/>
                  <c:y val="-2.4071166928309785E-2"/>
                </c:manualLayout>
              </c:layout>
              <c:numFmt formatCode="#,##0&quot;%&quot;;&quot;-&quot;#,##0&quot;%&quot;" sourceLinked="0"/>
              <c:spPr>
                <a:noFill/>
                <a:ln>
                  <a:noFill/>
                </a:ln>
              </c:spPr>
              <c:txPr>
                <a:bodyPr wrap="none"/>
                <a:lstStyle/>
                <a:p>
                  <a:pPr>
                    <a:defRPr sz="1400" kern="1200">
                      <a:solidFill>
                        <a:schemeClr val="bg1"/>
                      </a:solidFill>
                      <a:latin typeface="+mn-lt"/>
                      <a:ea typeface="等线"/>
                      <a:cs typeface="+mn-cs"/>
                    </a:defRPr>
                  </a:pPr>
                  <a:endParaRPr lang="zh-CN"/>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5658-413F-9087-E895A21D8BF0}"/>
                </c:ext>
              </c:extLst>
            </c:dLbl>
            <c:dLbl>
              <c:idx val="1"/>
              <c:layout>
                <c:manualLayout>
                  <c:x val="-2.100840336134454E-2"/>
                  <c:y val="6.2794348508634218E-2"/>
                </c:manualLayout>
              </c:layout>
              <c:numFmt formatCode="#,##0&quot;%&quot;;&quot;-&quot;#,##0&quot;%&quot;" sourceLinked="0"/>
              <c:spPr>
                <a:noFill/>
                <a:ln>
                  <a:noFill/>
                </a:ln>
              </c:spPr>
              <c:txPr>
                <a:bodyPr wrap="none"/>
                <a:lstStyle/>
                <a:p>
                  <a:pPr>
                    <a:defRPr sz="1400" kern="1200">
                      <a:solidFill>
                        <a:schemeClr val="tx1"/>
                      </a:solidFill>
                      <a:latin typeface="+mn-lt"/>
                      <a:ea typeface="等线"/>
                      <a:cs typeface="+mn-cs"/>
                    </a:defRPr>
                  </a:pPr>
                  <a:endParaRPr lang="zh-CN"/>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5658-413F-9087-E895A21D8BF0}"/>
                </c:ext>
              </c:extLst>
            </c:dLbl>
            <c:dLbl>
              <c:idx val="2"/>
              <c:layout>
                <c:manualLayout>
                  <c:x val="-5.9873949579831935E-2"/>
                  <c:y val="-1.674515960230246E-2"/>
                </c:manualLayout>
              </c:layout>
              <c:numFmt formatCode="#,##0&quot;%&quot;;&quot;-&quot;#,##0&quot;%&quot;" sourceLinked="0"/>
              <c:spPr>
                <a:noFill/>
                <a:ln>
                  <a:noFill/>
                </a:ln>
              </c:spPr>
              <c:txPr>
                <a:bodyPr wrap="none"/>
                <a:lstStyle/>
                <a:p>
                  <a:pPr>
                    <a:defRPr sz="1400" kern="1200">
                      <a:solidFill>
                        <a:schemeClr val="tx1"/>
                      </a:solidFill>
                      <a:latin typeface="+mn-lt"/>
                      <a:ea typeface="等线"/>
                      <a:cs typeface="+mn-cs"/>
                    </a:defRPr>
                  </a:pPr>
                  <a:endParaRPr lang="zh-CN"/>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5658-413F-9087-E895A21D8BF0}"/>
                </c:ext>
              </c:extLst>
            </c:dLbl>
            <c:dLbl>
              <c:idx val="3"/>
              <c:layout>
                <c:manualLayout>
                  <c:x val="-3.2037815126050417E-2"/>
                  <c:y val="-5.599162742019885E-2"/>
                </c:manualLayout>
              </c:layout>
              <c:numFmt formatCode="#,##0&quot;%&quot;;&quot;-&quot;#,##0&quot;%&quot;" sourceLinked="0"/>
              <c:spPr>
                <a:noFill/>
                <a:ln>
                  <a:noFill/>
                </a:ln>
              </c:spPr>
              <c:txPr>
                <a:bodyPr wrap="none"/>
                <a:lstStyle/>
                <a:p>
                  <a:pPr>
                    <a:defRPr sz="1400" kern="1200">
                      <a:solidFill>
                        <a:schemeClr val="tx1"/>
                      </a:solidFill>
                      <a:latin typeface="+mn-lt"/>
                      <a:ea typeface="等线"/>
                      <a:cs typeface="+mn-cs"/>
                    </a:defRPr>
                  </a:pPr>
                  <a:endParaRPr lang="zh-CN"/>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5658-413F-9087-E895A21D8BF0}"/>
                </c:ext>
              </c:extLst>
            </c:dLbl>
            <c:dLbl>
              <c:idx val="4"/>
              <c:layout>
                <c:manualLayout>
                  <c:x val="-6.3025210084033615E-3"/>
                  <c:y val="-8.0062794348508631E-2"/>
                </c:manualLayout>
              </c:layout>
              <c:numFmt formatCode="#,##0&quot;%&quot;;&quot;-&quot;#,##0&quot;%&quot;" sourceLinked="0"/>
              <c:spPr>
                <a:noFill/>
                <a:ln>
                  <a:noFill/>
                </a:ln>
              </c:spPr>
              <c:txPr>
                <a:bodyPr wrap="none"/>
                <a:lstStyle/>
                <a:p>
                  <a:pPr>
                    <a:defRPr sz="1400" kern="1200">
                      <a:solidFill>
                        <a:schemeClr val="tx1"/>
                      </a:solidFill>
                      <a:latin typeface="+mn-lt"/>
                      <a:ea typeface="等线"/>
                      <a:cs typeface="+mn-cs"/>
                    </a:defRPr>
                  </a:pPr>
                  <a:endParaRPr lang="zh-CN"/>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5658-413F-9087-E895A21D8BF0}"/>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extLst>
          </c:dLbls>
          <c:val>
            <c:numRef>
              <c:f>Sheet1!$A$1:$A$5</c:f>
              <c:numCache>
                <c:formatCode>General</c:formatCode>
                <c:ptCount val="5"/>
                <c:pt idx="0">
                  <c:v>37.9</c:v>
                </c:pt>
                <c:pt idx="1">
                  <c:v>34.300000000000004</c:v>
                </c:pt>
                <c:pt idx="2">
                  <c:v>13.5</c:v>
                </c:pt>
                <c:pt idx="3">
                  <c:v>11.700000000000001</c:v>
                </c:pt>
                <c:pt idx="4">
                  <c:v>2.6</c:v>
                </c:pt>
              </c:numCache>
            </c:numRef>
          </c:val>
          <c:extLst>
            <c:ext xmlns:c16="http://schemas.microsoft.com/office/drawing/2014/chart" uri="{C3380CC4-5D6E-409C-BE32-E72D297353CC}">
              <c16:uniqueId val="{00000005-5658-413F-9087-E895A21D8BF0}"/>
            </c:ext>
          </c:extLst>
        </c:ser>
        <c:dLbls>
          <c:showLegendKey val="0"/>
          <c:showVal val="0"/>
          <c:showCatName val="0"/>
          <c:showSerName val="0"/>
          <c:showPercent val="0"/>
          <c:showBubbleSize val="0"/>
          <c:showLeaderLines val="1"/>
        </c:dLbls>
        <c:firstSliceAng val="0"/>
        <c:holeSize val="50"/>
      </c:doughnutChart>
    </c:plotArea>
    <c:plotVisOnly val="0"/>
    <c:dispBlanksAs val="gap"/>
    <c:showDLblsOverMax val="1"/>
  </c:chart>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0835590748072515E-2"/>
          <c:y val="7.9980129160457034E-2"/>
          <c:w val="0.978328818503855"/>
          <c:h val="0.89418777943368111"/>
        </c:manualLayout>
      </c:layout>
      <c:barChart>
        <c:barDir val="col"/>
        <c:grouping val="clustered"/>
        <c:varyColors val="0"/>
        <c:ser>
          <c:idx val="0"/>
          <c:order val="0"/>
          <c:spPr>
            <a:solidFill>
              <a:srgbClr val="005B00"/>
            </a:solidFill>
            <a:ln>
              <a:noFill/>
            </a:ln>
          </c:spPr>
          <c:invertIfNegative val="0"/>
          <c:dLbls>
            <c:dLbl>
              <c:idx val="0"/>
              <c:layout>
                <c:manualLayout>
                  <c:x val="0"/>
                  <c:y val="-0.32439145553899651"/>
                </c:manualLayout>
              </c:layout>
              <c:numFmt formatCode="#,##0;&quot;-&quot;#,##0" sourceLinked="0"/>
              <c:spPr>
                <a:noFill/>
                <a:ln>
                  <a:noFill/>
                </a:ln>
              </c:spPr>
              <c:txPr>
                <a:bodyPr wrap="none"/>
                <a:lstStyle/>
                <a:p>
                  <a:pPr>
                    <a:defRPr sz="1400" kern="1200">
                      <a:solidFill>
                        <a:schemeClr val="tx1"/>
                      </a:solidFill>
                      <a:latin typeface="+mn-lt"/>
                      <a:ea typeface="+mn-ea"/>
                      <a:cs typeface="+mn-cs"/>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1541-48BC-B426-72C7E1FF1E2E}"/>
                </c:ext>
              </c:extLst>
            </c:dLbl>
            <c:dLbl>
              <c:idx val="1"/>
              <c:layout>
                <c:manualLayout>
                  <c:x val="0"/>
                  <c:y val="-0.29706905116741184"/>
                </c:manualLayout>
              </c:layout>
              <c:numFmt formatCode="#,##0;&quot;-&quot;#,##0" sourceLinked="0"/>
              <c:spPr>
                <a:noFill/>
                <a:ln>
                  <a:noFill/>
                </a:ln>
              </c:spPr>
              <c:txPr>
                <a:bodyPr wrap="none"/>
                <a:lstStyle/>
                <a:p>
                  <a:pPr>
                    <a:defRPr sz="1400" kern="1200">
                      <a:solidFill>
                        <a:schemeClr val="tx1"/>
                      </a:solidFill>
                      <a:latin typeface="+mn-lt"/>
                      <a:ea typeface="+mn-ea"/>
                      <a:cs typeface="+mn-cs"/>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1541-48BC-B426-72C7E1FF1E2E}"/>
                </c:ext>
              </c:extLst>
            </c:dLbl>
            <c:dLbl>
              <c:idx val="2"/>
              <c:layout>
                <c:manualLayout>
                  <c:x val="0"/>
                  <c:y val="-0.14108296075509191"/>
                </c:manualLayout>
              </c:layout>
              <c:numFmt formatCode="#,##0;&quot;-&quot;#,##0" sourceLinked="0"/>
              <c:spPr>
                <a:noFill/>
                <a:ln>
                  <a:noFill/>
                </a:ln>
              </c:spPr>
              <c:txPr>
                <a:bodyPr wrap="none"/>
                <a:lstStyle/>
                <a:p>
                  <a:pPr>
                    <a:defRPr sz="1400" kern="1200">
                      <a:solidFill>
                        <a:schemeClr val="tx1"/>
                      </a:solidFill>
                      <a:latin typeface="+mn-lt"/>
                      <a:ea typeface="+mn-ea"/>
                      <a:cs typeface="+mn-cs"/>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1541-48BC-B426-72C7E1FF1E2E}"/>
                </c:ext>
              </c:extLst>
            </c:dLbl>
            <c:dLbl>
              <c:idx val="3"/>
              <c:layout>
                <c:manualLayout>
                  <c:x val="0"/>
                  <c:y val="-0.12717337307501242"/>
                </c:manualLayout>
              </c:layout>
              <c:numFmt formatCode="#,##0;&quot;-&quot;#,##0" sourceLinked="0"/>
              <c:spPr>
                <a:noFill/>
                <a:ln>
                  <a:noFill/>
                </a:ln>
              </c:spPr>
              <c:txPr>
                <a:bodyPr wrap="none"/>
                <a:lstStyle/>
                <a:p>
                  <a:pPr>
                    <a:defRPr sz="1400" kern="1200">
                      <a:solidFill>
                        <a:schemeClr val="tx1"/>
                      </a:solidFill>
                      <a:latin typeface="+mn-lt"/>
                      <a:ea typeface="+mn-ea"/>
                      <a:cs typeface="+mn-cs"/>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1541-48BC-B426-72C7E1FF1E2E}"/>
                </c:ext>
              </c:extLst>
            </c:dLbl>
            <c:dLbl>
              <c:idx val="4"/>
              <c:layout>
                <c:manualLayout>
                  <c:x val="0"/>
                  <c:y val="-2.6825633383010434E-2"/>
                </c:manualLayout>
              </c:layout>
              <c:numFmt formatCode="#,##0;&quot;-&quot;#,##0" sourceLinked="0"/>
              <c:spPr>
                <a:noFill/>
                <a:ln>
                  <a:noFill/>
                </a:ln>
              </c:spPr>
              <c:txPr>
                <a:bodyPr wrap="none"/>
                <a:lstStyle/>
                <a:p>
                  <a:pPr>
                    <a:defRPr sz="1400" kern="1200">
                      <a:solidFill>
                        <a:schemeClr val="tx1"/>
                      </a:solidFill>
                      <a:latin typeface="+mn-lt"/>
                      <a:ea typeface="+mn-ea"/>
                      <a:cs typeface="+mn-cs"/>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1541-48BC-B426-72C7E1FF1E2E}"/>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Sheet1!$A$1:$E$1</c:f>
              <c:numCache>
                <c:formatCode>General</c:formatCode>
                <c:ptCount val="5"/>
                <c:pt idx="0">
                  <c:v>37.9</c:v>
                </c:pt>
                <c:pt idx="1">
                  <c:v>34.299999999999997</c:v>
                </c:pt>
                <c:pt idx="2">
                  <c:v>13.5</c:v>
                </c:pt>
                <c:pt idx="3">
                  <c:v>11.7</c:v>
                </c:pt>
                <c:pt idx="4">
                  <c:v>2.6</c:v>
                </c:pt>
              </c:numCache>
            </c:numRef>
          </c:val>
          <c:extLst>
            <c:ext xmlns:c16="http://schemas.microsoft.com/office/drawing/2014/chart" uri="{C3380CC4-5D6E-409C-BE32-E72D297353CC}">
              <c16:uniqueId val="{00000005-1541-48BC-B426-72C7E1FF1E2E}"/>
            </c:ext>
          </c:extLst>
        </c:ser>
        <c:ser>
          <c:idx val="1"/>
          <c:order val="1"/>
          <c:spPr>
            <a:solidFill>
              <a:srgbClr val="92D050"/>
            </a:solidFill>
            <a:ln>
              <a:noFill/>
            </a:ln>
          </c:spPr>
          <c:invertIfNegative val="0"/>
          <c:dLbls>
            <c:dLbl>
              <c:idx val="0"/>
              <c:layout>
                <c:manualLayout>
                  <c:x val="0"/>
                  <c:y val="-0.19572776949826129"/>
                </c:manualLayout>
              </c:layout>
              <c:numFmt formatCode="#,##0;&quot;-&quot;#,##0" sourceLinked="0"/>
              <c:spPr>
                <a:noFill/>
                <a:ln>
                  <a:noFill/>
                </a:ln>
              </c:spPr>
              <c:txPr>
                <a:bodyPr wrap="none"/>
                <a:lstStyle/>
                <a:p>
                  <a:pPr>
                    <a:defRPr sz="1400" kern="1200">
                      <a:solidFill>
                        <a:schemeClr val="tx1"/>
                      </a:solidFill>
                      <a:latin typeface="+mn-lt"/>
                      <a:ea typeface="+mn-ea"/>
                      <a:cs typeface="+mn-cs"/>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1541-48BC-B426-72C7E1FF1E2E}"/>
                </c:ext>
              </c:extLst>
            </c:dLbl>
            <c:dLbl>
              <c:idx val="1"/>
              <c:layout>
                <c:manualLayout>
                  <c:x val="0"/>
                  <c:y val="-0.3780427223050174"/>
                </c:manualLayout>
              </c:layout>
              <c:numFmt formatCode="#,##0;&quot;-&quot;#,##0" sourceLinked="0"/>
              <c:spPr>
                <a:noFill/>
                <a:ln>
                  <a:noFill/>
                </a:ln>
              </c:spPr>
              <c:txPr>
                <a:bodyPr wrap="none"/>
                <a:lstStyle/>
                <a:p>
                  <a:pPr>
                    <a:defRPr sz="1400" kern="1200">
                      <a:solidFill>
                        <a:schemeClr val="tx1"/>
                      </a:solidFill>
                      <a:latin typeface="+mn-lt"/>
                      <a:ea typeface="+mn-ea"/>
                      <a:cs typeface="+mn-cs"/>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7-1541-48BC-B426-72C7E1FF1E2E}"/>
                </c:ext>
              </c:extLst>
            </c:dLbl>
            <c:dLbl>
              <c:idx val="2"/>
              <c:layout>
                <c:manualLayout>
                  <c:x val="0"/>
                  <c:y val="-0.16840536512667661"/>
                </c:manualLayout>
              </c:layout>
              <c:numFmt formatCode="#,##0;&quot;-&quot;#,##0" sourceLinked="0"/>
              <c:spPr>
                <a:noFill/>
                <a:ln>
                  <a:noFill/>
                </a:ln>
              </c:spPr>
              <c:txPr>
                <a:bodyPr wrap="none"/>
                <a:lstStyle/>
                <a:p>
                  <a:pPr>
                    <a:defRPr sz="1400" kern="1200">
                      <a:solidFill>
                        <a:schemeClr val="tx1"/>
                      </a:solidFill>
                      <a:latin typeface="+mn-lt"/>
                      <a:ea typeface="+mn-ea"/>
                      <a:cs typeface="+mn-cs"/>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8-1541-48BC-B426-72C7E1FF1E2E}"/>
                </c:ext>
              </c:extLst>
            </c:dLbl>
            <c:dLbl>
              <c:idx val="3"/>
              <c:layout>
                <c:manualLayout>
                  <c:x val="0"/>
                  <c:y val="-0.14207650273224043"/>
                </c:manualLayout>
              </c:layout>
              <c:numFmt formatCode="#,##0;&quot;-&quot;#,##0" sourceLinked="0"/>
              <c:spPr>
                <a:noFill/>
                <a:ln>
                  <a:noFill/>
                </a:ln>
              </c:spPr>
              <c:txPr>
                <a:bodyPr wrap="none"/>
                <a:lstStyle/>
                <a:p>
                  <a:pPr>
                    <a:defRPr sz="1400" kern="1200">
                      <a:solidFill>
                        <a:schemeClr val="tx1"/>
                      </a:solidFill>
                      <a:latin typeface="+mn-lt"/>
                      <a:ea typeface="+mn-ea"/>
                      <a:cs typeface="+mn-cs"/>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9-1541-48BC-B426-72C7E1FF1E2E}"/>
                </c:ext>
              </c:extLst>
            </c:dLbl>
            <c:dLbl>
              <c:idx val="4"/>
              <c:layout>
                <c:manualLayout>
                  <c:x val="0"/>
                  <c:y val="-3.7257824143070044E-2"/>
                </c:manualLayout>
              </c:layout>
              <c:numFmt formatCode="#,##0;&quot;-&quot;#,##0" sourceLinked="0"/>
              <c:spPr>
                <a:noFill/>
                <a:ln>
                  <a:noFill/>
                </a:ln>
              </c:spPr>
              <c:txPr>
                <a:bodyPr wrap="none"/>
                <a:lstStyle/>
                <a:p>
                  <a:pPr>
                    <a:defRPr sz="1400" kern="1200">
                      <a:solidFill>
                        <a:schemeClr val="tx1"/>
                      </a:solidFill>
                      <a:latin typeface="+mn-lt"/>
                      <a:ea typeface="+mn-ea"/>
                      <a:cs typeface="+mn-cs"/>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A-1541-48BC-B426-72C7E1FF1E2E}"/>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Sheet1!$A$2:$E$2</c:f>
              <c:numCache>
                <c:formatCode>General</c:formatCode>
                <c:ptCount val="5"/>
                <c:pt idx="0">
                  <c:v>20.8</c:v>
                </c:pt>
                <c:pt idx="1">
                  <c:v>45.1</c:v>
                </c:pt>
                <c:pt idx="2">
                  <c:v>17.2</c:v>
                </c:pt>
                <c:pt idx="3">
                  <c:v>13.6</c:v>
                </c:pt>
                <c:pt idx="4">
                  <c:v>3.3</c:v>
                </c:pt>
              </c:numCache>
            </c:numRef>
          </c:val>
          <c:extLst>
            <c:ext xmlns:c16="http://schemas.microsoft.com/office/drawing/2014/chart" uri="{C3380CC4-5D6E-409C-BE32-E72D297353CC}">
              <c16:uniqueId val="{0000000B-1541-48BC-B426-72C7E1FF1E2E}"/>
            </c:ext>
          </c:extLst>
        </c:ser>
        <c:ser>
          <c:idx val="2"/>
          <c:order val="2"/>
          <c:spPr>
            <a:solidFill>
              <a:schemeClr val="accent4"/>
            </a:solidFill>
            <a:ln>
              <a:noFill/>
            </a:ln>
          </c:spPr>
          <c:invertIfNegative val="0"/>
          <c:dLbls>
            <c:dLbl>
              <c:idx val="0"/>
              <c:layout>
                <c:manualLayout>
                  <c:x val="0"/>
                  <c:y val="-0.38549428713363137"/>
                </c:manualLayout>
              </c:layout>
              <c:numFmt formatCode="#,##0;&quot;-&quot;#,##0" sourceLinked="0"/>
              <c:spPr>
                <a:noFill/>
                <a:ln>
                  <a:noFill/>
                </a:ln>
              </c:spPr>
              <c:txPr>
                <a:bodyPr wrap="none"/>
                <a:lstStyle/>
                <a:p>
                  <a:pPr>
                    <a:defRPr sz="1400" kern="1200">
                      <a:solidFill>
                        <a:schemeClr val="tx1"/>
                      </a:solidFill>
                      <a:latin typeface="+mn-lt"/>
                      <a:ea typeface="+mn-ea"/>
                      <a:cs typeface="+mn-cs"/>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C-1541-48BC-B426-72C7E1FF1E2E}"/>
                </c:ext>
              </c:extLst>
            </c:dLbl>
            <c:dLbl>
              <c:idx val="1"/>
              <c:layout>
                <c:manualLayout>
                  <c:x val="0"/>
                  <c:y val="-0.21708892200695479"/>
                </c:manualLayout>
              </c:layout>
              <c:numFmt formatCode="#,##0;&quot;-&quot;#,##0" sourceLinked="0"/>
              <c:spPr>
                <a:noFill/>
                <a:ln>
                  <a:noFill/>
                </a:ln>
              </c:spPr>
              <c:txPr>
                <a:bodyPr wrap="none"/>
                <a:lstStyle/>
                <a:p>
                  <a:pPr>
                    <a:defRPr sz="1400" kern="1200">
                      <a:solidFill>
                        <a:schemeClr val="tx1"/>
                      </a:solidFill>
                      <a:latin typeface="+mn-lt"/>
                      <a:ea typeface="+mn-ea"/>
                      <a:cs typeface="+mn-cs"/>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D-1541-48BC-B426-72C7E1FF1E2E}"/>
                </c:ext>
              </c:extLst>
            </c:dLbl>
            <c:dLbl>
              <c:idx val="2"/>
              <c:layout>
                <c:manualLayout>
                  <c:x val="0"/>
                  <c:y val="-0.12667660208643816"/>
                </c:manualLayout>
              </c:layout>
              <c:numFmt formatCode="#,##0;&quot;-&quot;#,##0" sourceLinked="0"/>
              <c:spPr>
                <a:noFill/>
                <a:ln>
                  <a:noFill/>
                </a:ln>
              </c:spPr>
              <c:txPr>
                <a:bodyPr wrap="none"/>
                <a:lstStyle/>
                <a:p>
                  <a:pPr>
                    <a:defRPr sz="1400" kern="1200">
                      <a:solidFill>
                        <a:schemeClr val="tx1"/>
                      </a:solidFill>
                      <a:latin typeface="+mn-lt"/>
                      <a:ea typeface="+mn-ea"/>
                      <a:cs typeface="+mn-cs"/>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E-1541-48BC-B426-72C7E1FF1E2E}"/>
                </c:ext>
              </c:extLst>
            </c:dLbl>
            <c:dLbl>
              <c:idx val="3"/>
              <c:layout>
                <c:manualLayout>
                  <c:x val="0"/>
                  <c:y val="-0.15300546448087432"/>
                </c:manualLayout>
              </c:layout>
              <c:numFmt formatCode="#,##0;&quot;-&quot;#,##0" sourceLinked="0"/>
              <c:spPr>
                <a:noFill/>
                <a:ln>
                  <a:noFill/>
                </a:ln>
              </c:spPr>
              <c:txPr>
                <a:bodyPr wrap="none"/>
                <a:lstStyle/>
                <a:p>
                  <a:pPr>
                    <a:defRPr sz="1400" kern="1200">
                      <a:solidFill>
                        <a:schemeClr val="tx1"/>
                      </a:solidFill>
                      <a:latin typeface="+mn-lt"/>
                      <a:ea typeface="+mn-ea"/>
                      <a:cs typeface="+mn-cs"/>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F-1541-48BC-B426-72C7E1FF1E2E}"/>
                </c:ext>
              </c:extLst>
            </c:dLbl>
            <c:dLbl>
              <c:idx val="4"/>
              <c:layout>
                <c:manualLayout>
                  <c:x val="0"/>
                  <c:y val="-4.1728763040238454E-2"/>
                </c:manualLayout>
              </c:layout>
              <c:numFmt formatCode="#,##0;&quot;-&quot;#,##0" sourceLinked="0"/>
              <c:spPr>
                <a:noFill/>
                <a:ln>
                  <a:noFill/>
                </a:ln>
              </c:spPr>
              <c:txPr>
                <a:bodyPr wrap="none"/>
                <a:lstStyle/>
                <a:p>
                  <a:pPr>
                    <a:defRPr sz="1400" kern="1200">
                      <a:solidFill>
                        <a:schemeClr val="tx1"/>
                      </a:solidFill>
                      <a:latin typeface="+mn-lt"/>
                      <a:ea typeface="+mn-ea"/>
                      <a:cs typeface="+mn-cs"/>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0-1541-48BC-B426-72C7E1FF1E2E}"/>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Sheet1!$A$3:$E$3</c:f>
              <c:numCache>
                <c:formatCode>General</c:formatCode>
                <c:ptCount val="5"/>
                <c:pt idx="0">
                  <c:v>46.1</c:v>
                </c:pt>
                <c:pt idx="1">
                  <c:v>23.6</c:v>
                </c:pt>
                <c:pt idx="2">
                  <c:v>11.6</c:v>
                </c:pt>
                <c:pt idx="3">
                  <c:v>15.1</c:v>
                </c:pt>
                <c:pt idx="4">
                  <c:v>3.6</c:v>
                </c:pt>
              </c:numCache>
            </c:numRef>
          </c:val>
          <c:extLst>
            <c:ext xmlns:c16="http://schemas.microsoft.com/office/drawing/2014/chart" uri="{C3380CC4-5D6E-409C-BE32-E72D297353CC}">
              <c16:uniqueId val="{00000011-1541-48BC-B426-72C7E1FF1E2E}"/>
            </c:ext>
          </c:extLst>
        </c:ser>
        <c:ser>
          <c:idx val="3"/>
          <c:order val="3"/>
          <c:spPr>
            <a:solidFill>
              <a:srgbClr val="D6D7D9"/>
            </a:solidFill>
            <a:ln>
              <a:noFill/>
            </a:ln>
          </c:spPr>
          <c:invertIfNegative val="0"/>
          <c:dLbls>
            <c:dLbl>
              <c:idx val="0"/>
              <c:layout>
                <c:manualLayout>
                  <c:x val="0"/>
                  <c:y val="-0.23248882265275708"/>
                </c:manualLayout>
              </c:layout>
              <c:numFmt formatCode="#,##0;&quot;-&quot;#,##0" sourceLinked="0"/>
              <c:spPr>
                <a:noFill/>
                <a:ln>
                  <a:noFill/>
                </a:ln>
              </c:spPr>
              <c:txPr>
                <a:bodyPr wrap="none"/>
                <a:lstStyle/>
                <a:p>
                  <a:pPr>
                    <a:defRPr sz="1400" kern="1200">
                      <a:solidFill>
                        <a:schemeClr val="tx1"/>
                      </a:solidFill>
                      <a:latin typeface="+mn-lt"/>
                      <a:ea typeface="+mn-ea"/>
                      <a:cs typeface="+mn-cs"/>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2-1541-48BC-B426-72C7E1FF1E2E}"/>
                </c:ext>
              </c:extLst>
            </c:dLbl>
            <c:dLbl>
              <c:idx val="1"/>
              <c:layout>
                <c:manualLayout>
                  <c:x val="0"/>
                  <c:y val="-0.34426229508196721"/>
                </c:manualLayout>
              </c:layout>
              <c:numFmt formatCode="#,##0;&quot;-&quot;#,##0" sourceLinked="0"/>
              <c:spPr>
                <a:noFill/>
                <a:ln>
                  <a:noFill/>
                </a:ln>
              </c:spPr>
              <c:txPr>
                <a:bodyPr wrap="none"/>
                <a:lstStyle/>
                <a:p>
                  <a:pPr>
                    <a:defRPr sz="1400" kern="1200">
                      <a:solidFill>
                        <a:schemeClr val="tx1"/>
                      </a:solidFill>
                      <a:latin typeface="+mn-lt"/>
                      <a:ea typeface="+mn-ea"/>
                      <a:cs typeface="+mn-cs"/>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3-1541-48BC-B426-72C7E1FF1E2E}"/>
                </c:ext>
              </c:extLst>
            </c:dLbl>
            <c:dLbl>
              <c:idx val="2"/>
              <c:layout>
                <c:manualLayout>
                  <c:x val="0"/>
                  <c:y val="-0.14654744162940883"/>
                </c:manualLayout>
              </c:layout>
              <c:numFmt formatCode="#,##0;&quot;-&quot;#,##0" sourceLinked="0"/>
              <c:spPr>
                <a:noFill/>
                <a:ln>
                  <a:noFill/>
                </a:ln>
              </c:spPr>
              <c:txPr>
                <a:bodyPr wrap="none"/>
                <a:lstStyle/>
                <a:p>
                  <a:pPr>
                    <a:defRPr sz="1400" kern="1200">
                      <a:solidFill>
                        <a:schemeClr val="tx1"/>
                      </a:solidFill>
                      <a:latin typeface="+mn-lt"/>
                      <a:ea typeface="+mn-ea"/>
                      <a:cs typeface="+mn-cs"/>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4-1541-48BC-B426-72C7E1FF1E2E}"/>
                </c:ext>
              </c:extLst>
            </c:dLbl>
            <c:dLbl>
              <c:idx val="3"/>
              <c:layout>
                <c:manualLayout>
                  <c:x val="0"/>
                  <c:y val="-0.15648286140089418"/>
                </c:manualLayout>
              </c:layout>
              <c:numFmt formatCode="#,##0;&quot;-&quot;#,##0" sourceLinked="0"/>
              <c:spPr>
                <a:noFill/>
                <a:ln>
                  <a:noFill/>
                </a:ln>
              </c:spPr>
              <c:txPr>
                <a:bodyPr wrap="none"/>
                <a:lstStyle/>
                <a:p>
                  <a:pPr>
                    <a:defRPr sz="1400" kern="1200">
                      <a:solidFill>
                        <a:schemeClr val="tx1"/>
                      </a:solidFill>
                      <a:latin typeface="+mn-lt"/>
                      <a:ea typeface="+mn-ea"/>
                      <a:cs typeface="+mn-cs"/>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5-1541-48BC-B426-72C7E1FF1E2E}"/>
                </c:ext>
              </c:extLst>
            </c:dLbl>
            <c:dLbl>
              <c:idx val="4"/>
              <c:layout>
                <c:manualLayout>
                  <c:x val="0"/>
                  <c:y val="-4.6199701937406856E-2"/>
                </c:manualLayout>
              </c:layout>
              <c:numFmt formatCode="#,##0;&quot;-&quot;#,##0" sourceLinked="0"/>
              <c:spPr>
                <a:noFill/>
                <a:ln>
                  <a:noFill/>
                </a:ln>
              </c:spPr>
              <c:txPr>
                <a:bodyPr wrap="none"/>
                <a:lstStyle/>
                <a:p>
                  <a:pPr>
                    <a:defRPr sz="1400" kern="1200">
                      <a:solidFill>
                        <a:schemeClr val="tx1"/>
                      </a:solidFill>
                      <a:latin typeface="+mn-lt"/>
                      <a:ea typeface="+mn-ea"/>
                      <a:cs typeface="+mn-cs"/>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6-1541-48BC-B426-72C7E1FF1E2E}"/>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Sheet1!$A$4:$E$4</c:f>
              <c:numCache>
                <c:formatCode>General</c:formatCode>
                <c:ptCount val="5"/>
                <c:pt idx="0">
                  <c:v>25.7</c:v>
                </c:pt>
                <c:pt idx="1">
                  <c:v>40.6</c:v>
                </c:pt>
                <c:pt idx="2">
                  <c:v>14.2</c:v>
                </c:pt>
                <c:pt idx="3">
                  <c:v>15.6</c:v>
                </c:pt>
                <c:pt idx="4">
                  <c:v>3.9</c:v>
                </c:pt>
              </c:numCache>
            </c:numRef>
          </c:val>
          <c:extLst>
            <c:ext xmlns:c16="http://schemas.microsoft.com/office/drawing/2014/chart" uri="{C3380CC4-5D6E-409C-BE32-E72D297353CC}">
              <c16:uniqueId val="{00000017-1541-48BC-B426-72C7E1FF1E2E}"/>
            </c:ext>
          </c:extLst>
        </c:ser>
        <c:ser>
          <c:idx val="4"/>
          <c:order val="4"/>
          <c:spPr>
            <a:solidFill>
              <a:srgbClr val="A6A6A6"/>
            </a:solidFill>
            <a:ln>
              <a:noFill/>
            </a:ln>
          </c:spPr>
          <c:invertIfNegative val="0"/>
          <c:dLbls>
            <c:dLbl>
              <c:idx val="0"/>
              <c:layout>
                <c:manualLayout>
                  <c:x val="0"/>
                  <c:y val="-0.18032786885245902"/>
                </c:manualLayout>
              </c:layout>
              <c:numFmt formatCode="#,##0;&quot;-&quot;#,##0" sourceLinked="0"/>
              <c:spPr>
                <a:noFill/>
                <a:ln>
                  <a:noFill/>
                </a:ln>
              </c:spPr>
              <c:txPr>
                <a:bodyPr wrap="none"/>
                <a:lstStyle/>
                <a:p>
                  <a:pPr>
                    <a:defRPr sz="1400" kern="1200">
                      <a:solidFill>
                        <a:schemeClr val="tx1"/>
                      </a:solidFill>
                      <a:latin typeface="+mn-lt"/>
                      <a:ea typeface="+mn-ea"/>
                      <a:cs typeface="+mn-cs"/>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8-1541-48BC-B426-72C7E1FF1E2E}"/>
                </c:ext>
              </c:extLst>
            </c:dLbl>
            <c:dLbl>
              <c:idx val="1"/>
              <c:layout>
                <c:manualLayout>
                  <c:x val="0"/>
                  <c:y val="-0.48683556880278189"/>
                </c:manualLayout>
              </c:layout>
              <c:numFmt formatCode="#,##0;&quot;-&quot;#,##0" sourceLinked="0"/>
              <c:spPr>
                <a:noFill/>
                <a:ln>
                  <a:noFill/>
                </a:ln>
              </c:spPr>
              <c:txPr>
                <a:bodyPr wrap="none"/>
                <a:lstStyle/>
                <a:p>
                  <a:pPr>
                    <a:defRPr sz="1400" kern="1200">
                      <a:solidFill>
                        <a:schemeClr val="tx1"/>
                      </a:solidFill>
                      <a:latin typeface="+mn-lt"/>
                      <a:ea typeface="+mn-ea"/>
                      <a:cs typeface="+mn-cs"/>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9-1541-48BC-B426-72C7E1FF1E2E}"/>
                </c:ext>
              </c:extLst>
            </c:dLbl>
            <c:dLbl>
              <c:idx val="2"/>
              <c:layout>
                <c:manualLayout>
                  <c:x val="0"/>
                  <c:y val="-0.14803775459513163"/>
                </c:manualLayout>
              </c:layout>
              <c:numFmt formatCode="#,##0;&quot;-&quot;#,##0" sourceLinked="0"/>
              <c:spPr>
                <a:noFill/>
                <a:ln>
                  <a:noFill/>
                </a:ln>
              </c:spPr>
              <c:txPr>
                <a:bodyPr wrap="none"/>
                <a:lstStyle/>
                <a:p>
                  <a:pPr>
                    <a:defRPr sz="1400" kern="1200">
                      <a:solidFill>
                        <a:schemeClr val="tx1"/>
                      </a:solidFill>
                      <a:latin typeface="+mn-lt"/>
                      <a:ea typeface="+mn-ea"/>
                      <a:cs typeface="+mn-cs"/>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A-1541-48BC-B426-72C7E1FF1E2E}"/>
                </c:ext>
              </c:extLst>
            </c:dLbl>
            <c:dLbl>
              <c:idx val="3"/>
              <c:layout>
                <c:manualLayout>
                  <c:x val="0"/>
                  <c:y val="-7.4515648286140088E-2"/>
                </c:manualLayout>
              </c:layout>
              <c:numFmt formatCode="#,##0;&quot;-&quot;#,##0" sourceLinked="0"/>
              <c:spPr>
                <a:noFill/>
                <a:ln>
                  <a:noFill/>
                </a:ln>
              </c:spPr>
              <c:txPr>
                <a:bodyPr wrap="none"/>
                <a:lstStyle/>
                <a:p>
                  <a:pPr>
                    <a:defRPr sz="1400" kern="1200">
                      <a:solidFill>
                        <a:schemeClr val="tx1"/>
                      </a:solidFill>
                      <a:latin typeface="+mn-lt"/>
                      <a:ea typeface="+mn-ea"/>
                      <a:cs typeface="+mn-cs"/>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B-1541-48BC-B426-72C7E1FF1E2E}"/>
                </c:ext>
              </c:extLst>
            </c:dLbl>
            <c:dLbl>
              <c:idx val="4"/>
              <c:layout>
                <c:manualLayout>
                  <c:x val="0"/>
                  <c:y val="-9.9354197714853452E-3"/>
                </c:manualLayout>
              </c:layout>
              <c:numFmt formatCode="#,##0;&quot;-&quot;#,##0" sourceLinked="0"/>
              <c:spPr>
                <a:noFill/>
                <a:ln>
                  <a:noFill/>
                </a:ln>
              </c:spPr>
              <c:txPr>
                <a:bodyPr wrap="none"/>
                <a:lstStyle/>
                <a:p>
                  <a:pPr>
                    <a:defRPr sz="1400" kern="1200">
                      <a:solidFill>
                        <a:schemeClr val="tx1"/>
                      </a:solidFill>
                      <a:latin typeface="+mn-lt"/>
                      <a:ea typeface="+mn-ea"/>
                      <a:cs typeface="+mn-cs"/>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1541-48BC-B426-72C7E1FF1E2E}"/>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Sheet1!$A$5:$E$5</c:f>
              <c:numCache>
                <c:formatCode>General</c:formatCode>
                <c:ptCount val="5"/>
                <c:pt idx="0">
                  <c:v>18.7</c:v>
                </c:pt>
                <c:pt idx="1">
                  <c:v>59.6</c:v>
                </c:pt>
                <c:pt idx="2">
                  <c:v>14.4</c:v>
                </c:pt>
                <c:pt idx="3">
                  <c:v>5.8</c:v>
                </c:pt>
                <c:pt idx="4">
                  <c:v>1.5</c:v>
                </c:pt>
              </c:numCache>
            </c:numRef>
          </c:val>
          <c:extLst>
            <c:ext xmlns:c16="http://schemas.microsoft.com/office/drawing/2014/chart" uri="{C3380CC4-5D6E-409C-BE32-E72D297353CC}">
              <c16:uniqueId val="{0000001D-1541-48BC-B426-72C7E1FF1E2E}"/>
            </c:ext>
          </c:extLst>
        </c:ser>
        <c:dLbls>
          <c:showLegendKey val="0"/>
          <c:showVal val="0"/>
          <c:showCatName val="0"/>
          <c:showSerName val="0"/>
          <c:showPercent val="0"/>
          <c:showBubbleSize val="0"/>
        </c:dLbls>
        <c:gapWidth val="80"/>
        <c:axId val="256949407"/>
        <c:axId val="1"/>
      </c:barChart>
      <c:catAx>
        <c:axId val="256949407"/>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59.6"/>
          <c:min val="0"/>
        </c:scaling>
        <c:delete val="1"/>
        <c:axPos val="l"/>
        <c:numFmt formatCode="General" sourceLinked="1"/>
        <c:majorTickMark val="out"/>
        <c:minorTickMark val="none"/>
        <c:tickLblPos val="nextTo"/>
        <c:crossAx val="256949407"/>
        <c:crosses val="min"/>
        <c:crossBetween val="between"/>
      </c:valAx>
    </c:plotArea>
    <c:plotVisOnly val="0"/>
    <c:dispBlanksAs val="gap"/>
    <c:showDLblsOverMax val="1"/>
  </c:chart>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9989094874591057E-2"/>
          <c:y val="2.8399781540142E-2"/>
          <c:w val="0.94165757906215919"/>
          <c:h val="0.943200436919716"/>
        </c:manualLayout>
      </c:layout>
      <c:doughnutChart>
        <c:varyColors val="0"/>
        <c:ser>
          <c:idx val="0"/>
          <c:order val="0"/>
          <c:dPt>
            <c:idx val="0"/>
            <c:bubble3D val="0"/>
            <c:spPr>
              <a:solidFill>
                <a:srgbClr val="92D050"/>
              </a:solidFill>
              <a:ln>
                <a:noFill/>
              </a:ln>
            </c:spPr>
            <c:extLst>
              <c:ext xmlns:c16="http://schemas.microsoft.com/office/drawing/2014/chart" uri="{C3380CC4-5D6E-409C-BE32-E72D297353CC}">
                <c16:uniqueId val="{00000000-BE00-4E70-B887-841BCF401E58}"/>
              </c:ext>
            </c:extLst>
          </c:dPt>
          <c:dPt>
            <c:idx val="1"/>
            <c:bubble3D val="0"/>
            <c:spPr>
              <a:solidFill>
                <a:srgbClr val="005B00"/>
              </a:solidFill>
              <a:ln>
                <a:noFill/>
              </a:ln>
            </c:spPr>
            <c:extLst>
              <c:ext xmlns:c16="http://schemas.microsoft.com/office/drawing/2014/chart" uri="{C3380CC4-5D6E-409C-BE32-E72D297353CC}">
                <c16:uniqueId val="{00000001-BE00-4E70-B887-841BCF401E58}"/>
              </c:ext>
            </c:extLst>
          </c:dPt>
          <c:dPt>
            <c:idx val="2"/>
            <c:bubble3D val="0"/>
            <c:spPr>
              <a:solidFill>
                <a:schemeClr val="accent4"/>
              </a:solidFill>
              <a:ln>
                <a:noFill/>
              </a:ln>
            </c:spPr>
            <c:extLst>
              <c:ext xmlns:c16="http://schemas.microsoft.com/office/drawing/2014/chart" uri="{C3380CC4-5D6E-409C-BE32-E72D297353CC}">
                <c16:uniqueId val="{00000002-BE00-4E70-B887-841BCF401E58}"/>
              </c:ext>
            </c:extLst>
          </c:dPt>
          <c:dPt>
            <c:idx val="3"/>
            <c:bubble3D val="0"/>
            <c:spPr>
              <a:solidFill>
                <a:srgbClr val="C0C0C0"/>
              </a:solidFill>
              <a:ln>
                <a:noFill/>
              </a:ln>
            </c:spPr>
            <c:extLst>
              <c:ext xmlns:c16="http://schemas.microsoft.com/office/drawing/2014/chart" uri="{C3380CC4-5D6E-409C-BE32-E72D297353CC}">
                <c16:uniqueId val="{00000003-BE00-4E70-B887-841BCF401E58}"/>
              </c:ext>
            </c:extLst>
          </c:dPt>
          <c:dPt>
            <c:idx val="4"/>
            <c:bubble3D val="0"/>
            <c:spPr>
              <a:solidFill>
                <a:srgbClr val="D6D7D9"/>
              </a:solidFill>
              <a:ln>
                <a:noFill/>
              </a:ln>
            </c:spPr>
            <c:extLst>
              <c:ext xmlns:c16="http://schemas.microsoft.com/office/drawing/2014/chart" uri="{C3380CC4-5D6E-409C-BE32-E72D297353CC}">
                <c16:uniqueId val="{00000004-BE00-4E70-B887-841BCF401E58}"/>
              </c:ext>
            </c:extLst>
          </c:dPt>
          <c:dLbls>
            <c:dLbl>
              <c:idx val="0"/>
              <c:layout>
                <c:manualLayout>
                  <c:x val="-6.0523446019629223E-2"/>
                  <c:y val="-1.0376843255051884E-2"/>
                </c:manualLayout>
              </c:layout>
              <c:numFmt formatCode="#,##0&quot;%&quot;;&quot;-&quot;#,##0&quot;%&quot;" sourceLinked="0"/>
              <c:spPr>
                <a:noFill/>
                <a:ln>
                  <a:noFill/>
                </a:ln>
              </c:spPr>
              <c:txPr>
                <a:bodyPr wrap="none"/>
                <a:lstStyle/>
                <a:p>
                  <a:pPr>
                    <a:defRPr sz="1400" kern="1200">
                      <a:solidFill>
                        <a:schemeClr val="tx1"/>
                      </a:solidFill>
                      <a:latin typeface="+mn-lt"/>
                      <a:ea typeface="等线"/>
                      <a:cs typeface="+mn-cs"/>
                    </a:defRPr>
                  </a:pPr>
                  <a:endParaRPr lang="zh-CN"/>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BE00-4E70-B887-841BCF401E58}"/>
                </c:ext>
              </c:extLst>
            </c:dLbl>
            <c:dLbl>
              <c:idx val="1"/>
              <c:layout>
                <c:manualLayout>
                  <c:x val="3.4896401308615051E-2"/>
                  <c:y val="-4.9153468050245765E-2"/>
                </c:manualLayout>
              </c:layout>
              <c:numFmt formatCode="#,##0&quot;%&quot;;&quot;-&quot;#,##0&quot;%&quot;" sourceLinked="0"/>
              <c:spPr>
                <a:noFill/>
                <a:ln>
                  <a:noFill/>
                </a:ln>
              </c:spPr>
              <c:txPr>
                <a:bodyPr wrap="none"/>
                <a:lstStyle/>
                <a:p>
                  <a:pPr>
                    <a:defRPr sz="1400" kern="1200">
                      <a:solidFill>
                        <a:schemeClr val="bg1"/>
                      </a:solidFill>
                      <a:latin typeface="+mn-lt"/>
                      <a:ea typeface="等线"/>
                      <a:cs typeface="+mn-cs"/>
                    </a:defRPr>
                  </a:pPr>
                  <a:endParaRPr lang="zh-CN"/>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BE00-4E70-B887-841BCF401E58}"/>
                </c:ext>
              </c:extLst>
            </c:dLbl>
            <c:dLbl>
              <c:idx val="2"/>
              <c:layout>
                <c:manualLayout>
                  <c:x val="5.7251908396946563E-2"/>
                  <c:y val="1.3107591480065538E-2"/>
                </c:manualLayout>
              </c:layout>
              <c:numFmt formatCode="#,##0&quot;%&quot;;&quot;-&quot;#,##0&quot;%&quot;" sourceLinked="0"/>
              <c:spPr>
                <a:noFill/>
                <a:ln>
                  <a:noFill/>
                </a:ln>
              </c:spPr>
              <c:txPr>
                <a:bodyPr wrap="none"/>
                <a:lstStyle/>
                <a:p>
                  <a:pPr>
                    <a:defRPr sz="1400" kern="1200">
                      <a:solidFill>
                        <a:schemeClr val="tx1"/>
                      </a:solidFill>
                      <a:latin typeface="+mn-lt"/>
                      <a:ea typeface="等线"/>
                      <a:cs typeface="+mn-cs"/>
                    </a:defRPr>
                  </a:pPr>
                  <a:endParaRPr lang="zh-CN"/>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BE00-4E70-B887-841BCF401E58}"/>
                </c:ext>
              </c:extLst>
            </c:dLbl>
            <c:dLbl>
              <c:idx val="3"/>
              <c:layout>
                <c:manualLayout>
                  <c:x val="2.2355507088331516E-2"/>
                  <c:y val="6.0076460950300385E-2"/>
                </c:manualLayout>
              </c:layout>
              <c:numFmt formatCode="#,##0&quot;%&quot;;&quot;-&quot;#,##0&quot;%&quot;" sourceLinked="0"/>
              <c:spPr>
                <a:noFill/>
                <a:ln>
                  <a:noFill/>
                </a:ln>
              </c:spPr>
              <c:txPr>
                <a:bodyPr wrap="none"/>
                <a:lstStyle/>
                <a:p>
                  <a:pPr>
                    <a:defRPr sz="1400" kern="1200">
                      <a:solidFill>
                        <a:schemeClr val="tx1"/>
                      </a:solidFill>
                      <a:latin typeface="+mn-lt"/>
                      <a:ea typeface="等线"/>
                      <a:cs typeface="+mn-cs"/>
                    </a:defRPr>
                  </a:pPr>
                  <a:endParaRPr lang="zh-CN"/>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BE00-4E70-B887-841BCF401E58}"/>
                </c:ext>
              </c:extLst>
            </c:dLbl>
            <c:dLbl>
              <c:idx val="4"/>
              <c:layout>
                <c:manualLayout>
                  <c:x val="-1.4176663031624863E-2"/>
                  <c:y val="7.1545603495357726E-2"/>
                </c:manualLayout>
              </c:layout>
              <c:numFmt formatCode="#,##0&quot;%&quot;;&quot;-&quot;#,##0&quot;%&quot;" sourceLinked="0"/>
              <c:spPr>
                <a:noFill/>
                <a:ln>
                  <a:noFill/>
                </a:ln>
              </c:spPr>
              <c:txPr>
                <a:bodyPr wrap="none"/>
                <a:lstStyle/>
                <a:p>
                  <a:pPr>
                    <a:defRPr sz="1400" kern="1200">
                      <a:solidFill>
                        <a:schemeClr val="tx1"/>
                      </a:solidFill>
                      <a:latin typeface="+mn-lt"/>
                      <a:ea typeface="等线"/>
                      <a:cs typeface="+mn-cs"/>
                    </a:defRPr>
                  </a:pPr>
                  <a:endParaRPr lang="zh-CN"/>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BE00-4E70-B887-841BCF401E58}"/>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extLst>
          </c:dLbls>
          <c:val>
            <c:numRef>
              <c:f>Sheet1!$A$1:$A$5</c:f>
              <c:numCache>
                <c:formatCode>General</c:formatCode>
                <c:ptCount val="5"/>
                <c:pt idx="0">
                  <c:v>45.1</c:v>
                </c:pt>
                <c:pt idx="1">
                  <c:v>20.8</c:v>
                </c:pt>
                <c:pt idx="2">
                  <c:v>17.2</c:v>
                </c:pt>
                <c:pt idx="3">
                  <c:v>13.700000000000001</c:v>
                </c:pt>
                <c:pt idx="4">
                  <c:v>3.3000000000000003</c:v>
                </c:pt>
              </c:numCache>
            </c:numRef>
          </c:val>
          <c:extLst>
            <c:ext xmlns:c16="http://schemas.microsoft.com/office/drawing/2014/chart" uri="{C3380CC4-5D6E-409C-BE32-E72D297353CC}">
              <c16:uniqueId val="{00000005-BE00-4E70-B887-841BCF401E58}"/>
            </c:ext>
          </c:extLst>
        </c:ser>
        <c:dLbls>
          <c:showLegendKey val="0"/>
          <c:showVal val="0"/>
          <c:showCatName val="0"/>
          <c:showSerName val="0"/>
          <c:showPercent val="0"/>
          <c:showBubbleSize val="0"/>
          <c:showLeaderLines val="1"/>
        </c:dLbls>
        <c:firstSliceAng val="198"/>
        <c:holeSize val="50"/>
      </c:doughnutChart>
    </c:plotArea>
    <c:plotVisOnly val="0"/>
    <c:dispBlanksAs val="gap"/>
    <c:showDLblsOverMax val="1"/>
  </c:chart>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4468546637744036E-2"/>
          <c:y val="4.3596722762260891E-2"/>
          <c:w val="0.93655097613882865"/>
          <c:h val="0.94114441416893735"/>
        </c:manualLayout>
      </c:layout>
      <c:doughnutChart>
        <c:varyColors val="0"/>
        <c:ser>
          <c:idx val="0"/>
          <c:order val="0"/>
          <c:dPt>
            <c:idx val="0"/>
            <c:bubble3D val="0"/>
            <c:spPr>
              <a:solidFill>
                <a:srgbClr val="005B00"/>
              </a:solidFill>
              <a:ln>
                <a:noFill/>
              </a:ln>
            </c:spPr>
            <c:extLst>
              <c:ext xmlns:c16="http://schemas.microsoft.com/office/drawing/2014/chart" uri="{C3380CC4-5D6E-409C-BE32-E72D297353CC}">
                <c16:uniqueId val="{00000000-990E-4D5C-8A4A-86A8CF987076}"/>
              </c:ext>
            </c:extLst>
          </c:dPt>
          <c:dPt>
            <c:idx val="1"/>
            <c:bubble3D val="0"/>
            <c:spPr>
              <a:solidFill>
                <a:srgbClr val="92D050"/>
              </a:solidFill>
              <a:ln>
                <a:noFill/>
              </a:ln>
            </c:spPr>
            <c:extLst>
              <c:ext xmlns:c16="http://schemas.microsoft.com/office/drawing/2014/chart" uri="{C3380CC4-5D6E-409C-BE32-E72D297353CC}">
                <c16:uniqueId val="{00000001-990E-4D5C-8A4A-86A8CF987076}"/>
              </c:ext>
            </c:extLst>
          </c:dPt>
          <c:dPt>
            <c:idx val="2"/>
            <c:bubble3D val="0"/>
            <c:spPr>
              <a:solidFill>
                <a:srgbClr val="C0C0C0"/>
              </a:solidFill>
              <a:ln>
                <a:noFill/>
              </a:ln>
            </c:spPr>
            <c:extLst>
              <c:ext xmlns:c16="http://schemas.microsoft.com/office/drawing/2014/chart" uri="{C3380CC4-5D6E-409C-BE32-E72D297353CC}">
                <c16:uniqueId val="{00000002-990E-4D5C-8A4A-86A8CF987076}"/>
              </c:ext>
            </c:extLst>
          </c:dPt>
          <c:dPt>
            <c:idx val="3"/>
            <c:bubble3D val="0"/>
            <c:spPr>
              <a:solidFill>
                <a:schemeClr val="accent4"/>
              </a:solidFill>
              <a:ln>
                <a:noFill/>
              </a:ln>
            </c:spPr>
            <c:extLst>
              <c:ext xmlns:c16="http://schemas.microsoft.com/office/drawing/2014/chart" uri="{C3380CC4-5D6E-409C-BE32-E72D297353CC}">
                <c16:uniqueId val="{00000003-990E-4D5C-8A4A-86A8CF987076}"/>
              </c:ext>
            </c:extLst>
          </c:dPt>
          <c:dPt>
            <c:idx val="4"/>
            <c:bubble3D val="0"/>
            <c:spPr>
              <a:solidFill>
                <a:srgbClr val="D6D7D9"/>
              </a:solidFill>
              <a:ln>
                <a:noFill/>
              </a:ln>
            </c:spPr>
            <c:extLst>
              <c:ext xmlns:c16="http://schemas.microsoft.com/office/drawing/2014/chart" uri="{C3380CC4-5D6E-409C-BE32-E72D297353CC}">
                <c16:uniqueId val="{00000004-990E-4D5C-8A4A-86A8CF987076}"/>
              </c:ext>
            </c:extLst>
          </c:dPt>
          <c:dLbls>
            <c:dLbl>
              <c:idx val="0"/>
              <c:layout>
                <c:manualLayout>
                  <c:x val="6.1279826464208244E-2"/>
                  <c:y val="-9.2643051771117164E-3"/>
                </c:manualLayout>
              </c:layout>
              <c:numFmt formatCode="#,##0&quot;%&quot;;&quot;-&quot;#,##0&quot;%&quot;" sourceLinked="0"/>
              <c:spPr>
                <a:noFill/>
                <a:ln>
                  <a:noFill/>
                </a:ln>
              </c:spPr>
              <c:txPr>
                <a:bodyPr wrap="none"/>
                <a:lstStyle/>
                <a:p>
                  <a:pPr>
                    <a:defRPr sz="1400" kern="1200">
                      <a:solidFill>
                        <a:schemeClr val="bg1"/>
                      </a:solidFill>
                      <a:latin typeface="+mn-lt"/>
                      <a:ea typeface="等线"/>
                      <a:cs typeface="+mn-cs"/>
                    </a:defRPr>
                  </a:pPr>
                  <a:endParaRPr lang="zh-CN"/>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990E-4D5C-8A4A-86A8CF987076}"/>
                </c:ext>
              </c:extLst>
            </c:dLbl>
            <c:dLbl>
              <c:idx val="1"/>
              <c:layout>
                <c:manualLayout>
                  <c:x val="-2.9284164859002169E-2"/>
                  <c:y val="5.2316076294277931E-2"/>
                </c:manualLayout>
              </c:layout>
              <c:numFmt formatCode="#,##0&quot;%&quot;;&quot;-&quot;#,##0&quot;%&quot;" sourceLinked="0"/>
              <c:spPr>
                <a:noFill/>
                <a:ln>
                  <a:noFill/>
                </a:ln>
              </c:spPr>
              <c:txPr>
                <a:bodyPr wrap="none"/>
                <a:lstStyle/>
                <a:p>
                  <a:pPr>
                    <a:defRPr sz="1400" kern="1200">
                      <a:solidFill>
                        <a:schemeClr val="tx1"/>
                      </a:solidFill>
                      <a:latin typeface="+mn-lt"/>
                      <a:ea typeface="等线"/>
                      <a:cs typeface="+mn-cs"/>
                    </a:defRPr>
                  </a:pPr>
                  <a:endParaRPr lang="zh-CN"/>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990E-4D5C-8A4A-86A8CF987076}"/>
                </c:ext>
              </c:extLst>
            </c:dLbl>
            <c:dLbl>
              <c:idx val="2"/>
              <c:layout>
                <c:manualLayout>
                  <c:x val="-6.0737527114967459E-2"/>
                  <c:y val="-1.0354223433242507E-2"/>
                </c:manualLayout>
              </c:layout>
              <c:numFmt formatCode="#,##0&quot;%&quot;;&quot;-&quot;#,##0&quot;%&quot;" sourceLinked="0"/>
              <c:spPr>
                <a:noFill/>
                <a:ln>
                  <a:noFill/>
                </a:ln>
              </c:spPr>
              <c:txPr>
                <a:bodyPr wrap="none"/>
                <a:lstStyle/>
                <a:p>
                  <a:pPr>
                    <a:defRPr sz="1400" kern="1200">
                      <a:solidFill>
                        <a:schemeClr val="tx1"/>
                      </a:solidFill>
                      <a:latin typeface="+mn-lt"/>
                      <a:ea typeface="等线"/>
                      <a:cs typeface="+mn-cs"/>
                    </a:defRPr>
                  </a:pPr>
                  <a:endParaRPr lang="zh-CN"/>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990E-4D5C-8A4A-86A8CF987076}"/>
                </c:ext>
              </c:extLst>
            </c:dLbl>
            <c:dLbl>
              <c:idx val="3"/>
              <c:layout>
                <c:manualLayout>
                  <c:x val="-3.3080260303687638E-2"/>
                  <c:y val="-5.1771117166212535E-2"/>
                </c:manualLayout>
              </c:layout>
              <c:numFmt formatCode="#,##0&quot;%&quot;;&quot;-&quot;#,##0&quot;%&quot;" sourceLinked="0"/>
              <c:spPr>
                <a:noFill/>
                <a:ln>
                  <a:noFill/>
                </a:ln>
              </c:spPr>
              <c:txPr>
                <a:bodyPr wrap="none"/>
                <a:lstStyle/>
                <a:p>
                  <a:pPr>
                    <a:defRPr sz="1400" kern="1200">
                      <a:solidFill>
                        <a:schemeClr val="tx1"/>
                      </a:solidFill>
                      <a:latin typeface="+mn-lt"/>
                      <a:ea typeface="等线"/>
                      <a:cs typeface="+mn-cs"/>
                    </a:defRPr>
                  </a:pPr>
                  <a:endParaRPr lang="zh-CN"/>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990E-4D5C-8A4A-86A8CF987076}"/>
                </c:ext>
              </c:extLst>
            </c:dLbl>
            <c:dLbl>
              <c:idx val="4"/>
              <c:layout>
                <c:manualLayout>
                  <c:x val="-8.6767895878524948E-3"/>
                  <c:y val="-7.7929155313351497E-2"/>
                </c:manualLayout>
              </c:layout>
              <c:numFmt formatCode="#,##0&quot;%&quot;;&quot;-&quot;#,##0&quot;%&quot;" sourceLinked="0"/>
              <c:spPr>
                <a:noFill/>
                <a:ln>
                  <a:noFill/>
                </a:ln>
              </c:spPr>
              <c:txPr>
                <a:bodyPr wrap="none"/>
                <a:lstStyle/>
                <a:p>
                  <a:pPr>
                    <a:defRPr sz="1400" kern="1200">
                      <a:solidFill>
                        <a:schemeClr val="tx1"/>
                      </a:solidFill>
                      <a:latin typeface="+mn-lt"/>
                      <a:ea typeface="等线"/>
                      <a:cs typeface="+mn-cs"/>
                    </a:defRPr>
                  </a:pPr>
                  <a:endParaRPr lang="zh-CN"/>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990E-4D5C-8A4A-86A8CF987076}"/>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extLst>
          </c:dLbls>
          <c:val>
            <c:numRef>
              <c:f>Sheet1!$A$1:$A$5</c:f>
              <c:numCache>
                <c:formatCode>General</c:formatCode>
                <c:ptCount val="5"/>
                <c:pt idx="0">
                  <c:v>46.1</c:v>
                </c:pt>
                <c:pt idx="1">
                  <c:v>23.599999999999998</c:v>
                </c:pt>
                <c:pt idx="2">
                  <c:v>15.1</c:v>
                </c:pt>
                <c:pt idx="3">
                  <c:v>11.600000000000001</c:v>
                </c:pt>
                <c:pt idx="4">
                  <c:v>3.5999999999999996</c:v>
                </c:pt>
              </c:numCache>
            </c:numRef>
          </c:val>
          <c:extLst>
            <c:ext xmlns:c16="http://schemas.microsoft.com/office/drawing/2014/chart" uri="{C3380CC4-5D6E-409C-BE32-E72D297353CC}">
              <c16:uniqueId val="{00000005-990E-4D5C-8A4A-86A8CF987076}"/>
            </c:ext>
          </c:extLst>
        </c:ser>
        <c:dLbls>
          <c:showLegendKey val="0"/>
          <c:showVal val="0"/>
          <c:showCatName val="0"/>
          <c:showSerName val="0"/>
          <c:showPercent val="0"/>
          <c:showBubbleSize val="0"/>
          <c:showLeaderLines val="1"/>
        </c:dLbls>
        <c:firstSliceAng val="0"/>
        <c:holeSize val="50"/>
      </c:doughnutChart>
    </c:plotArea>
    <c:plotVisOnly val="0"/>
    <c:dispBlanksAs val="gap"/>
    <c:showDLblsOverMax val="1"/>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185018788145304"/>
          <c:y val="0.13774545124877588"/>
          <c:w val="0.63301218357056555"/>
          <c:h val="0.68981657674775265"/>
        </c:manualLayout>
      </c:layout>
      <c:barChart>
        <c:barDir val="col"/>
        <c:grouping val="percentStacked"/>
        <c:varyColors val="0"/>
        <c:ser>
          <c:idx val="0"/>
          <c:order val="0"/>
          <c:tx>
            <c:strRef>
              <c:f>Sheet1!$A$2</c:f>
              <c:strCache>
                <c:ptCount val="1"/>
                <c:pt idx="0">
                  <c:v>Small package(&lt;50g)</c:v>
                </c:pt>
              </c:strCache>
            </c:strRef>
          </c:tx>
          <c:spPr>
            <a:solidFill>
              <a:srgbClr val="005B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Arial" panose="020B0604020202020204" pitchFamily="34" charset="0"/>
                    <a:ea typeface="+mn-ea"/>
                    <a:cs typeface="Arial" panose="020B0604020202020204" pitchFamily="34" charset="0"/>
                    <a:sym typeface="+mn-lt"/>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Sheet1!$B$1:$D$1</c:f>
              <c:strCache>
                <c:ptCount val="3"/>
                <c:pt idx="0">
                  <c:v>MAT21Q1</c:v>
                </c:pt>
                <c:pt idx="1">
                  <c:v>MAT22Q2</c:v>
                </c:pt>
                <c:pt idx="2">
                  <c:v>MAT23Q3</c:v>
                </c:pt>
              </c:strCache>
            </c:strRef>
          </c:cat>
          <c:val>
            <c:numRef>
              <c:f>Sheet1!$B$2:$D$2</c:f>
              <c:numCache>
                <c:formatCode>0.0</c:formatCode>
                <c:ptCount val="3"/>
                <c:pt idx="0">
                  <c:v>11.646000000000001</c:v>
                </c:pt>
                <c:pt idx="1">
                  <c:v>12.3659</c:v>
                </c:pt>
                <c:pt idx="2">
                  <c:v>14.408099999999999</c:v>
                </c:pt>
              </c:numCache>
            </c:numRef>
          </c:val>
          <c:extLst>
            <c:ext xmlns:c16="http://schemas.microsoft.com/office/drawing/2014/chart" uri="{C3380CC4-5D6E-409C-BE32-E72D297353CC}">
              <c16:uniqueId val="{00000000-4108-4F9C-996F-9A2C3D3E6865}"/>
            </c:ext>
          </c:extLst>
        </c:ser>
        <c:ser>
          <c:idx val="1"/>
          <c:order val="1"/>
          <c:tx>
            <c:strRef>
              <c:f>Sheet1!$A$3</c:f>
              <c:strCache>
                <c:ptCount val="1"/>
                <c:pt idx="0">
                  <c:v>Medium package(50-110g)</c:v>
                </c:pt>
              </c:strCache>
            </c:strRef>
          </c:tx>
          <c:spPr>
            <a:solidFill>
              <a:srgbClr val="92D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sym typeface="+mn-lt"/>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Sheet1!$B$1:$D$1</c:f>
              <c:strCache>
                <c:ptCount val="3"/>
                <c:pt idx="0">
                  <c:v>MAT21Q1</c:v>
                </c:pt>
                <c:pt idx="1">
                  <c:v>MAT22Q2</c:v>
                </c:pt>
                <c:pt idx="2">
                  <c:v>MAT23Q3</c:v>
                </c:pt>
              </c:strCache>
            </c:strRef>
          </c:cat>
          <c:val>
            <c:numRef>
              <c:f>Sheet1!$B$3:$D$3</c:f>
              <c:numCache>
                <c:formatCode>0.0</c:formatCode>
                <c:ptCount val="3"/>
                <c:pt idx="0">
                  <c:v>59.61</c:v>
                </c:pt>
                <c:pt idx="1">
                  <c:v>56.394300000000001</c:v>
                </c:pt>
                <c:pt idx="2">
                  <c:v>52.94</c:v>
                </c:pt>
              </c:numCache>
            </c:numRef>
          </c:val>
          <c:extLst>
            <c:ext xmlns:c16="http://schemas.microsoft.com/office/drawing/2014/chart" uri="{C3380CC4-5D6E-409C-BE32-E72D297353CC}">
              <c16:uniqueId val="{00000001-4108-4F9C-996F-9A2C3D3E6865}"/>
            </c:ext>
          </c:extLst>
        </c:ser>
        <c:ser>
          <c:idx val="2"/>
          <c:order val="2"/>
          <c:tx>
            <c:strRef>
              <c:f>Sheet1!$A$4</c:f>
              <c:strCache>
                <c:ptCount val="1"/>
                <c:pt idx="0">
                  <c:v>Large package(110-220g)</c:v>
                </c:pt>
              </c:strCache>
            </c:strRef>
          </c:tx>
          <c:spPr>
            <a:solidFill>
              <a:srgbClr val="FFC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sym typeface="+mn-lt"/>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Sheet1!$B$1:$D$1</c:f>
              <c:strCache>
                <c:ptCount val="3"/>
                <c:pt idx="0">
                  <c:v>MAT21Q1</c:v>
                </c:pt>
                <c:pt idx="1">
                  <c:v>MAT22Q2</c:v>
                </c:pt>
                <c:pt idx="2">
                  <c:v>MAT23Q3</c:v>
                </c:pt>
              </c:strCache>
            </c:strRef>
          </c:cat>
          <c:val>
            <c:numRef>
              <c:f>Sheet1!$B$4:$D$4</c:f>
              <c:numCache>
                <c:formatCode>0.0</c:formatCode>
                <c:ptCount val="3"/>
                <c:pt idx="0">
                  <c:v>23.793500000000002</c:v>
                </c:pt>
                <c:pt idx="1">
                  <c:v>25.484999999999999</c:v>
                </c:pt>
                <c:pt idx="2">
                  <c:v>26.395</c:v>
                </c:pt>
              </c:numCache>
            </c:numRef>
          </c:val>
          <c:extLst>
            <c:ext xmlns:c16="http://schemas.microsoft.com/office/drawing/2014/chart" uri="{C3380CC4-5D6E-409C-BE32-E72D297353CC}">
              <c16:uniqueId val="{00000002-4108-4F9C-996F-9A2C3D3E6865}"/>
            </c:ext>
          </c:extLst>
        </c:ser>
        <c:ser>
          <c:idx val="3"/>
          <c:order val="3"/>
          <c:tx>
            <c:strRef>
              <c:f>Sheet1!$A$5</c:f>
              <c:strCache>
                <c:ptCount val="1"/>
                <c:pt idx="0">
                  <c:v>Super large package(&gt;220g)</c:v>
                </c:pt>
              </c:strCache>
            </c:strRef>
          </c:tx>
          <c:spPr>
            <a:solidFill>
              <a:srgbClr val="F8EAC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sym typeface="+mn-lt"/>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Sheet1!$B$1:$D$1</c:f>
              <c:strCache>
                <c:ptCount val="3"/>
                <c:pt idx="0">
                  <c:v>MAT21Q1</c:v>
                </c:pt>
                <c:pt idx="1">
                  <c:v>MAT22Q2</c:v>
                </c:pt>
                <c:pt idx="2">
                  <c:v>MAT23Q3</c:v>
                </c:pt>
              </c:strCache>
            </c:strRef>
          </c:cat>
          <c:val>
            <c:numRef>
              <c:f>Sheet1!$B$5:$D$5</c:f>
              <c:numCache>
                <c:formatCode>0.0</c:formatCode>
                <c:ptCount val="3"/>
                <c:pt idx="0">
                  <c:v>4.9097</c:v>
                </c:pt>
                <c:pt idx="1">
                  <c:v>5.7723000000000004</c:v>
                </c:pt>
                <c:pt idx="2">
                  <c:v>6.2530000000000001</c:v>
                </c:pt>
              </c:numCache>
            </c:numRef>
          </c:val>
          <c:extLst>
            <c:ext xmlns:c16="http://schemas.microsoft.com/office/drawing/2014/chart" uri="{C3380CC4-5D6E-409C-BE32-E72D297353CC}">
              <c16:uniqueId val="{00000003-4108-4F9C-996F-9A2C3D3E6865}"/>
            </c:ext>
          </c:extLst>
        </c:ser>
        <c:dLbls>
          <c:dLblPos val="ctr"/>
          <c:showLegendKey val="0"/>
          <c:showVal val="1"/>
          <c:showCatName val="0"/>
          <c:showSerName val="0"/>
          <c:showPercent val="0"/>
          <c:showBubbleSize val="0"/>
        </c:dLbls>
        <c:gapWidth val="100"/>
        <c:overlap val="100"/>
        <c:axId val="797341919"/>
        <c:axId val="797339839"/>
      </c:barChart>
      <c:catAx>
        <c:axId val="7973419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sym typeface="+mn-lt"/>
              </a:defRPr>
            </a:pPr>
            <a:endParaRPr lang="zh-CN"/>
          </a:p>
        </c:txPr>
        <c:crossAx val="797339839"/>
        <c:crosses val="autoZero"/>
        <c:auto val="1"/>
        <c:lblAlgn val="ctr"/>
        <c:lblOffset val="100"/>
        <c:noMultiLvlLbl val="0"/>
      </c:catAx>
      <c:valAx>
        <c:axId val="797339839"/>
        <c:scaling>
          <c:orientation val="minMax"/>
        </c:scaling>
        <c:delete val="1"/>
        <c:axPos val="l"/>
        <c:numFmt formatCode="0%" sourceLinked="1"/>
        <c:majorTickMark val="none"/>
        <c:minorTickMark val="none"/>
        <c:tickLblPos val="nextTo"/>
        <c:crossAx val="797341919"/>
        <c:crosses val="autoZero"/>
        <c:crossBetween val="between"/>
      </c:valAx>
      <c:spPr>
        <a:noFill/>
        <a:ln>
          <a:noFill/>
        </a:ln>
        <a:effectLst/>
      </c:spPr>
    </c:plotArea>
    <c:legend>
      <c:legendPos val="r"/>
      <c:layout>
        <c:manualLayout>
          <c:xMode val="edge"/>
          <c:yMode val="edge"/>
          <c:x val="1.7699115044247787E-2"/>
          <c:y val="0.12890174584032554"/>
          <c:w val="0.32937356281792207"/>
          <c:h val="0.72171378871054104"/>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sym typeface="+mn-lt"/>
            </a:defRPr>
          </a:pPr>
          <a:endParaRPr lang="zh-CN"/>
        </a:p>
      </c:txPr>
    </c:legend>
    <c:plotVisOnly val="1"/>
    <c:dispBlanksAs val="gap"/>
    <c:showDLblsOverMax val="0"/>
  </c:chart>
  <c:spPr>
    <a:noFill/>
    <a:ln>
      <a:noFill/>
    </a:ln>
    <a:effectLst/>
  </c:spPr>
  <c:txPr>
    <a:bodyPr/>
    <a:lstStyle/>
    <a:p>
      <a:pPr>
        <a:defRPr sz="1100">
          <a:latin typeface="+mn-lt"/>
          <a:ea typeface="+mn-ea"/>
          <a:cs typeface="+mn-ea"/>
          <a:sym typeface="+mn-lt"/>
        </a:defRPr>
      </a:pPr>
      <a:endParaRPr lang="zh-CN"/>
    </a:p>
  </c:txPr>
  <c:externalData r:id="rId4">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1453362255965296E-2"/>
          <c:y val="3.0517711171662125E-2"/>
          <c:w val="0.93655097613882865"/>
          <c:h val="0.94114441416893735"/>
        </c:manualLayout>
      </c:layout>
      <c:doughnutChart>
        <c:varyColors val="0"/>
        <c:ser>
          <c:idx val="0"/>
          <c:order val="0"/>
          <c:dPt>
            <c:idx val="0"/>
            <c:bubble3D val="0"/>
            <c:spPr>
              <a:solidFill>
                <a:srgbClr val="005B00"/>
              </a:solidFill>
              <a:ln>
                <a:noFill/>
              </a:ln>
            </c:spPr>
            <c:extLst>
              <c:ext xmlns:c16="http://schemas.microsoft.com/office/drawing/2014/chart" uri="{C3380CC4-5D6E-409C-BE32-E72D297353CC}">
                <c16:uniqueId val="{00000001-BFF3-4165-A518-D455279E41B9}"/>
              </c:ext>
            </c:extLst>
          </c:dPt>
          <c:dPt>
            <c:idx val="1"/>
            <c:bubble3D val="0"/>
            <c:spPr>
              <a:solidFill>
                <a:srgbClr val="92D050"/>
              </a:solidFill>
              <a:ln>
                <a:noFill/>
              </a:ln>
            </c:spPr>
            <c:extLst>
              <c:ext xmlns:c16="http://schemas.microsoft.com/office/drawing/2014/chart" uri="{C3380CC4-5D6E-409C-BE32-E72D297353CC}">
                <c16:uniqueId val="{00000003-BFF3-4165-A518-D455279E41B9}"/>
              </c:ext>
            </c:extLst>
          </c:dPt>
          <c:dPt>
            <c:idx val="2"/>
            <c:bubble3D val="0"/>
            <c:spPr>
              <a:solidFill>
                <a:srgbClr val="C0C0C0"/>
              </a:solidFill>
              <a:ln>
                <a:noFill/>
              </a:ln>
            </c:spPr>
            <c:extLst>
              <c:ext xmlns:c16="http://schemas.microsoft.com/office/drawing/2014/chart" uri="{C3380CC4-5D6E-409C-BE32-E72D297353CC}">
                <c16:uniqueId val="{00000005-BFF3-4165-A518-D455279E41B9}"/>
              </c:ext>
            </c:extLst>
          </c:dPt>
          <c:dPt>
            <c:idx val="3"/>
            <c:bubble3D val="0"/>
            <c:spPr>
              <a:solidFill>
                <a:schemeClr val="accent4"/>
              </a:solidFill>
              <a:ln>
                <a:noFill/>
              </a:ln>
            </c:spPr>
            <c:extLst>
              <c:ext xmlns:c16="http://schemas.microsoft.com/office/drawing/2014/chart" uri="{C3380CC4-5D6E-409C-BE32-E72D297353CC}">
                <c16:uniqueId val="{00000007-BFF3-4165-A518-D455279E41B9}"/>
              </c:ext>
            </c:extLst>
          </c:dPt>
          <c:dPt>
            <c:idx val="4"/>
            <c:bubble3D val="0"/>
            <c:spPr>
              <a:solidFill>
                <a:srgbClr val="D6D7D9"/>
              </a:solidFill>
              <a:ln>
                <a:noFill/>
              </a:ln>
            </c:spPr>
            <c:extLst>
              <c:ext xmlns:c16="http://schemas.microsoft.com/office/drawing/2014/chart" uri="{C3380CC4-5D6E-409C-BE32-E72D297353CC}">
                <c16:uniqueId val="{00000009-BFF3-4165-A518-D455279E41B9}"/>
              </c:ext>
            </c:extLst>
          </c:dPt>
          <c:dLbls>
            <c:dLbl>
              <c:idx val="0"/>
              <c:layout>
                <c:manualLayout>
                  <c:x val="6.1279826464208244E-2"/>
                  <c:y val="-9.2643051771117164E-3"/>
                </c:manualLayout>
              </c:layout>
              <c:numFmt formatCode="#,##0&quot;%&quot;;&quot;-&quot;#,##0&quot;%&quot;" sourceLinked="0"/>
              <c:spPr>
                <a:noFill/>
                <a:ln>
                  <a:noFill/>
                </a:ln>
              </c:spPr>
              <c:txPr>
                <a:bodyPr wrap="none"/>
                <a:lstStyle/>
                <a:p>
                  <a:pPr>
                    <a:defRPr sz="1400" kern="1200">
                      <a:solidFill>
                        <a:schemeClr val="bg1"/>
                      </a:solidFill>
                      <a:latin typeface="+mn-lt"/>
                      <a:ea typeface="等线"/>
                      <a:cs typeface="+mn-cs"/>
                    </a:defRPr>
                  </a:pPr>
                  <a:endParaRPr lang="zh-CN"/>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BFF3-4165-A518-D455279E41B9}"/>
                </c:ext>
              </c:extLst>
            </c:dLbl>
            <c:dLbl>
              <c:idx val="1"/>
              <c:layout>
                <c:manualLayout>
                  <c:x val="-2.9284164859002169E-2"/>
                  <c:y val="5.2316076294277931E-2"/>
                </c:manualLayout>
              </c:layout>
              <c:numFmt formatCode="#,##0&quot;%&quot;;&quot;-&quot;#,##0&quot;%&quot;" sourceLinked="0"/>
              <c:spPr>
                <a:noFill/>
                <a:ln>
                  <a:noFill/>
                </a:ln>
              </c:spPr>
              <c:txPr>
                <a:bodyPr wrap="none"/>
                <a:lstStyle/>
                <a:p>
                  <a:pPr>
                    <a:defRPr sz="1400" kern="1200">
                      <a:solidFill>
                        <a:schemeClr val="tx1"/>
                      </a:solidFill>
                      <a:latin typeface="+mn-lt"/>
                      <a:ea typeface="等线"/>
                      <a:cs typeface="+mn-cs"/>
                    </a:defRPr>
                  </a:pPr>
                  <a:endParaRPr lang="zh-CN"/>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BFF3-4165-A518-D455279E41B9}"/>
                </c:ext>
              </c:extLst>
            </c:dLbl>
            <c:dLbl>
              <c:idx val="2"/>
              <c:layout>
                <c:manualLayout>
                  <c:x val="-6.0737527114967459E-2"/>
                  <c:y val="-1.0354223433242507E-2"/>
                </c:manualLayout>
              </c:layout>
              <c:numFmt formatCode="#,##0&quot;%&quot;;&quot;-&quot;#,##0&quot;%&quot;" sourceLinked="0"/>
              <c:spPr>
                <a:noFill/>
                <a:ln>
                  <a:noFill/>
                </a:ln>
              </c:spPr>
              <c:txPr>
                <a:bodyPr wrap="none"/>
                <a:lstStyle/>
                <a:p>
                  <a:pPr>
                    <a:defRPr sz="1400" kern="1200">
                      <a:solidFill>
                        <a:schemeClr val="tx1"/>
                      </a:solidFill>
                      <a:latin typeface="+mn-lt"/>
                      <a:ea typeface="等线"/>
                      <a:cs typeface="+mn-cs"/>
                    </a:defRPr>
                  </a:pPr>
                  <a:endParaRPr lang="zh-CN"/>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BFF3-4165-A518-D455279E41B9}"/>
                </c:ext>
              </c:extLst>
            </c:dLbl>
            <c:dLbl>
              <c:idx val="3"/>
              <c:layout>
                <c:manualLayout>
                  <c:x val="-3.3080260303687638E-2"/>
                  <c:y val="-5.1771117166212535E-2"/>
                </c:manualLayout>
              </c:layout>
              <c:numFmt formatCode="#,##0&quot;%&quot;;&quot;-&quot;#,##0&quot;%&quot;" sourceLinked="0"/>
              <c:spPr>
                <a:noFill/>
                <a:ln>
                  <a:noFill/>
                </a:ln>
              </c:spPr>
              <c:txPr>
                <a:bodyPr wrap="none"/>
                <a:lstStyle/>
                <a:p>
                  <a:pPr>
                    <a:defRPr sz="1400" kern="1200">
                      <a:solidFill>
                        <a:schemeClr val="tx1"/>
                      </a:solidFill>
                      <a:latin typeface="+mn-lt"/>
                      <a:ea typeface="等线"/>
                      <a:cs typeface="+mn-cs"/>
                    </a:defRPr>
                  </a:pPr>
                  <a:endParaRPr lang="zh-CN"/>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7-BFF3-4165-A518-D455279E41B9}"/>
                </c:ext>
              </c:extLst>
            </c:dLbl>
            <c:dLbl>
              <c:idx val="4"/>
              <c:layout>
                <c:manualLayout>
                  <c:x val="-8.6767895878524948E-3"/>
                  <c:y val="-7.7929155313351497E-2"/>
                </c:manualLayout>
              </c:layout>
              <c:numFmt formatCode="#,##0&quot;%&quot;;&quot;-&quot;#,##0&quot;%&quot;" sourceLinked="0"/>
              <c:spPr>
                <a:noFill/>
                <a:ln>
                  <a:noFill/>
                </a:ln>
              </c:spPr>
              <c:txPr>
                <a:bodyPr wrap="none"/>
                <a:lstStyle/>
                <a:p>
                  <a:pPr>
                    <a:defRPr sz="1400" kern="1200">
                      <a:solidFill>
                        <a:schemeClr val="tx1"/>
                      </a:solidFill>
                      <a:latin typeface="+mn-lt"/>
                      <a:ea typeface="等线"/>
                      <a:cs typeface="+mn-cs"/>
                    </a:defRPr>
                  </a:pPr>
                  <a:endParaRPr lang="zh-CN"/>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9-BFF3-4165-A518-D455279E41B9}"/>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extLst>
          </c:dLbls>
          <c:val>
            <c:numRef>
              <c:f>Sheet1!$A$1:$A$5</c:f>
              <c:numCache>
                <c:formatCode>#,##0"%";"-"#,##0"%"</c:formatCode>
                <c:ptCount val="5"/>
                <c:pt idx="0">
                  <c:v>25.7</c:v>
                </c:pt>
                <c:pt idx="1">
                  <c:v>40.6</c:v>
                </c:pt>
                <c:pt idx="2">
                  <c:v>15.6</c:v>
                </c:pt>
                <c:pt idx="3">
                  <c:v>14.2</c:v>
                </c:pt>
                <c:pt idx="4">
                  <c:v>3.9</c:v>
                </c:pt>
              </c:numCache>
            </c:numRef>
          </c:val>
          <c:extLst>
            <c:ext xmlns:c16="http://schemas.microsoft.com/office/drawing/2014/chart" uri="{C3380CC4-5D6E-409C-BE32-E72D297353CC}">
              <c16:uniqueId val="{0000000A-BFF3-4165-A518-D455279E41B9}"/>
            </c:ext>
          </c:extLst>
        </c:ser>
        <c:dLbls>
          <c:showLegendKey val="0"/>
          <c:showVal val="0"/>
          <c:showCatName val="0"/>
          <c:showSerName val="0"/>
          <c:showPercent val="0"/>
          <c:showBubbleSize val="0"/>
          <c:showLeaderLines val="1"/>
        </c:dLbls>
        <c:firstSliceAng val="0"/>
        <c:holeSize val="50"/>
      </c:doughnutChart>
    </c:plotArea>
    <c:plotVisOnly val="0"/>
    <c:dispBlanksAs val="gap"/>
    <c:showDLblsOverMax val="1"/>
  </c:chart>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9989094874591057E-2"/>
          <c:y val="2.8399781540142E-2"/>
          <c:w val="0.94165757906215919"/>
          <c:h val="0.943200436919716"/>
        </c:manualLayout>
      </c:layout>
      <c:doughnutChart>
        <c:varyColors val="0"/>
        <c:ser>
          <c:idx val="0"/>
          <c:order val="0"/>
          <c:dPt>
            <c:idx val="0"/>
            <c:bubble3D val="0"/>
            <c:spPr>
              <a:solidFill>
                <a:srgbClr val="92D050"/>
              </a:solidFill>
              <a:ln>
                <a:noFill/>
              </a:ln>
            </c:spPr>
            <c:extLst>
              <c:ext xmlns:c16="http://schemas.microsoft.com/office/drawing/2014/chart" uri="{C3380CC4-5D6E-409C-BE32-E72D297353CC}">
                <c16:uniqueId val="{00000000-BE00-4E70-B887-841BCF401E58}"/>
              </c:ext>
            </c:extLst>
          </c:dPt>
          <c:dPt>
            <c:idx val="1"/>
            <c:bubble3D val="0"/>
            <c:spPr>
              <a:solidFill>
                <a:srgbClr val="005B00"/>
              </a:solidFill>
              <a:ln>
                <a:noFill/>
              </a:ln>
            </c:spPr>
            <c:extLst>
              <c:ext xmlns:c16="http://schemas.microsoft.com/office/drawing/2014/chart" uri="{C3380CC4-5D6E-409C-BE32-E72D297353CC}">
                <c16:uniqueId val="{00000001-BE00-4E70-B887-841BCF401E58}"/>
              </c:ext>
            </c:extLst>
          </c:dPt>
          <c:dPt>
            <c:idx val="2"/>
            <c:bubble3D val="0"/>
            <c:spPr>
              <a:solidFill>
                <a:schemeClr val="accent4"/>
              </a:solidFill>
              <a:ln>
                <a:noFill/>
              </a:ln>
            </c:spPr>
            <c:extLst>
              <c:ext xmlns:c16="http://schemas.microsoft.com/office/drawing/2014/chart" uri="{C3380CC4-5D6E-409C-BE32-E72D297353CC}">
                <c16:uniqueId val="{00000002-BE00-4E70-B887-841BCF401E58}"/>
              </c:ext>
            </c:extLst>
          </c:dPt>
          <c:dPt>
            <c:idx val="3"/>
            <c:bubble3D val="0"/>
            <c:spPr>
              <a:solidFill>
                <a:srgbClr val="C0C0C0"/>
              </a:solidFill>
              <a:ln>
                <a:noFill/>
              </a:ln>
            </c:spPr>
            <c:extLst>
              <c:ext xmlns:c16="http://schemas.microsoft.com/office/drawing/2014/chart" uri="{C3380CC4-5D6E-409C-BE32-E72D297353CC}">
                <c16:uniqueId val="{00000003-BE00-4E70-B887-841BCF401E58}"/>
              </c:ext>
            </c:extLst>
          </c:dPt>
          <c:dPt>
            <c:idx val="4"/>
            <c:bubble3D val="0"/>
            <c:spPr>
              <a:solidFill>
                <a:srgbClr val="D6D7D9"/>
              </a:solidFill>
              <a:ln>
                <a:noFill/>
              </a:ln>
            </c:spPr>
            <c:extLst>
              <c:ext xmlns:c16="http://schemas.microsoft.com/office/drawing/2014/chart" uri="{C3380CC4-5D6E-409C-BE32-E72D297353CC}">
                <c16:uniqueId val="{00000004-BE00-4E70-B887-841BCF401E58}"/>
              </c:ext>
            </c:extLst>
          </c:dPt>
          <c:dLbls>
            <c:dLbl>
              <c:idx val="0"/>
              <c:layout>
                <c:manualLayout>
                  <c:x val="-6.0523446019629223E-2"/>
                  <c:y val="-1.0376843255051884E-2"/>
                </c:manualLayout>
              </c:layout>
              <c:numFmt formatCode="#,##0&quot;%&quot;;&quot;-&quot;#,##0&quot;%&quot;" sourceLinked="0"/>
              <c:spPr>
                <a:noFill/>
                <a:ln>
                  <a:noFill/>
                </a:ln>
              </c:spPr>
              <c:txPr>
                <a:bodyPr wrap="none"/>
                <a:lstStyle/>
                <a:p>
                  <a:pPr>
                    <a:defRPr sz="1400" kern="1200">
                      <a:solidFill>
                        <a:schemeClr val="tx1"/>
                      </a:solidFill>
                      <a:latin typeface="+mn-lt"/>
                      <a:ea typeface="等线"/>
                      <a:cs typeface="+mn-cs"/>
                    </a:defRPr>
                  </a:pPr>
                  <a:endParaRPr lang="zh-CN"/>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BE00-4E70-B887-841BCF401E58}"/>
                </c:ext>
              </c:extLst>
            </c:dLbl>
            <c:dLbl>
              <c:idx val="1"/>
              <c:layout>
                <c:manualLayout>
                  <c:x val="3.4896401308615051E-2"/>
                  <c:y val="-4.9153468050245765E-2"/>
                </c:manualLayout>
              </c:layout>
              <c:numFmt formatCode="#,##0&quot;%&quot;;&quot;-&quot;#,##0&quot;%&quot;" sourceLinked="0"/>
              <c:spPr>
                <a:noFill/>
                <a:ln>
                  <a:noFill/>
                </a:ln>
              </c:spPr>
              <c:txPr>
                <a:bodyPr wrap="none"/>
                <a:lstStyle/>
                <a:p>
                  <a:pPr>
                    <a:defRPr sz="1400" kern="1200">
                      <a:solidFill>
                        <a:schemeClr val="bg1"/>
                      </a:solidFill>
                      <a:latin typeface="+mn-lt"/>
                      <a:ea typeface="等线"/>
                      <a:cs typeface="+mn-cs"/>
                    </a:defRPr>
                  </a:pPr>
                  <a:endParaRPr lang="zh-CN"/>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BE00-4E70-B887-841BCF401E58}"/>
                </c:ext>
              </c:extLst>
            </c:dLbl>
            <c:dLbl>
              <c:idx val="2"/>
              <c:layout>
                <c:manualLayout>
                  <c:x val="5.7251908396946563E-2"/>
                  <c:y val="1.3107591480065538E-2"/>
                </c:manualLayout>
              </c:layout>
              <c:numFmt formatCode="#,##0&quot;%&quot;;&quot;-&quot;#,##0&quot;%&quot;" sourceLinked="0"/>
              <c:spPr>
                <a:noFill/>
                <a:ln>
                  <a:noFill/>
                </a:ln>
              </c:spPr>
              <c:txPr>
                <a:bodyPr wrap="none"/>
                <a:lstStyle/>
                <a:p>
                  <a:pPr>
                    <a:defRPr sz="1400" kern="1200">
                      <a:solidFill>
                        <a:schemeClr val="tx1"/>
                      </a:solidFill>
                      <a:latin typeface="+mn-lt"/>
                      <a:ea typeface="等线"/>
                      <a:cs typeface="+mn-cs"/>
                    </a:defRPr>
                  </a:pPr>
                  <a:endParaRPr lang="zh-CN"/>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BE00-4E70-B887-841BCF401E58}"/>
                </c:ext>
              </c:extLst>
            </c:dLbl>
            <c:dLbl>
              <c:idx val="3"/>
              <c:layout>
                <c:manualLayout>
                  <c:x val="2.2355507088331516E-2"/>
                  <c:y val="6.0076460950300385E-2"/>
                </c:manualLayout>
              </c:layout>
              <c:numFmt formatCode="#,##0&quot;%&quot;;&quot;-&quot;#,##0&quot;%&quot;" sourceLinked="0"/>
              <c:spPr>
                <a:noFill/>
                <a:ln>
                  <a:noFill/>
                </a:ln>
              </c:spPr>
              <c:txPr>
                <a:bodyPr wrap="none"/>
                <a:lstStyle/>
                <a:p>
                  <a:pPr>
                    <a:defRPr sz="1400" kern="1200">
                      <a:solidFill>
                        <a:schemeClr val="tx1"/>
                      </a:solidFill>
                      <a:latin typeface="+mn-lt"/>
                      <a:ea typeface="等线"/>
                      <a:cs typeface="+mn-cs"/>
                    </a:defRPr>
                  </a:pPr>
                  <a:endParaRPr lang="zh-CN"/>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BE00-4E70-B887-841BCF401E58}"/>
                </c:ext>
              </c:extLst>
            </c:dLbl>
            <c:dLbl>
              <c:idx val="4"/>
              <c:layout>
                <c:manualLayout>
                  <c:x val="-1.4176663031624863E-2"/>
                  <c:y val="7.1545603495357726E-2"/>
                </c:manualLayout>
              </c:layout>
              <c:numFmt formatCode="#,##0&quot;%&quot;;&quot;-&quot;#,##0&quot;%&quot;" sourceLinked="0"/>
              <c:spPr>
                <a:noFill/>
                <a:ln>
                  <a:noFill/>
                </a:ln>
              </c:spPr>
              <c:txPr>
                <a:bodyPr wrap="none"/>
                <a:lstStyle/>
                <a:p>
                  <a:pPr>
                    <a:defRPr sz="1400" kern="1200">
                      <a:solidFill>
                        <a:schemeClr val="tx1"/>
                      </a:solidFill>
                      <a:latin typeface="+mn-lt"/>
                      <a:ea typeface="等线"/>
                      <a:cs typeface="+mn-cs"/>
                    </a:defRPr>
                  </a:pPr>
                  <a:endParaRPr lang="zh-CN"/>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BE00-4E70-B887-841BCF401E58}"/>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extLst>
          </c:dLbls>
          <c:val>
            <c:numRef>
              <c:f>Sheet1!$A$1:$A$5</c:f>
              <c:numCache>
                <c:formatCode>General</c:formatCode>
                <c:ptCount val="5"/>
                <c:pt idx="0">
                  <c:v>45.1</c:v>
                </c:pt>
                <c:pt idx="1">
                  <c:v>20.8</c:v>
                </c:pt>
                <c:pt idx="2">
                  <c:v>17.2</c:v>
                </c:pt>
                <c:pt idx="3">
                  <c:v>13.700000000000001</c:v>
                </c:pt>
                <c:pt idx="4">
                  <c:v>3.3000000000000003</c:v>
                </c:pt>
              </c:numCache>
            </c:numRef>
          </c:val>
          <c:extLst>
            <c:ext xmlns:c16="http://schemas.microsoft.com/office/drawing/2014/chart" uri="{C3380CC4-5D6E-409C-BE32-E72D297353CC}">
              <c16:uniqueId val="{00000005-BE00-4E70-B887-841BCF401E58}"/>
            </c:ext>
          </c:extLst>
        </c:ser>
        <c:dLbls>
          <c:showLegendKey val="0"/>
          <c:showVal val="0"/>
          <c:showCatName val="0"/>
          <c:showSerName val="0"/>
          <c:showPercent val="0"/>
          <c:showBubbleSize val="0"/>
          <c:showLeaderLines val="1"/>
        </c:dLbls>
        <c:firstSliceAng val="198"/>
        <c:holeSize val="50"/>
      </c:doughnutChart>
    </c:plotArea>
    <c:plotVisOnly val="0"/>
    <c:dispBlanksAs val="gap"/>
    <c:showDLblsOverMax val="1"/>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5672883579185548E-2"/>
          <c:y val="2.7482781179765551E-2"/>
          <c:w val="0.83674116461521209"/>
          <c:h val="0.71267059798841581"/>
        </c:manualLayout>
      </c:layout>
      <c:barChart>
        <c:barDir val="col"/>
        <c:grouping val="clustered"/>
        <c:varyColors val="0"/>
        <c:ser>
          <c:idx val="0"/>
          <c:order val="0"/>
          <c:tx>
            <c:strRef>
              <c:f>Sheet1!$B$1</c:f>
              <c:strCache>
                <c:ptCount val="1"/>
                <c:pt idx="0">
                  <c:v>Value%</c:v>
                </c:pt>
              </c:strCache>
            </c:strRef>
          </c:tx>
          <c:spPr>
            <a:solidFill>
              <a:schemeClr val="tx2">
                <a:lumMod val="40000"/>
                <a:lumOff val="60000"/>
              </a:schemeClr>
            </a:solidFill>
            <a:ln>
              <a:noFill/>
            </a:ln>
            <a:effectLst/>
          </c:spPr>
          <c:invertIfNegative val="0"/>
          <c:dPt>
            <c:idx val="0"/>
            <c:invertIfNegative val="0"/>
            <c:bubble3D val="0"/>
            <c:spPr>
              <a:solidFill>
                <a:srgbClr val="D0CECE"/>
              </a:solidFill>
              <a:ln>
                <a:noFill/>
              </a:ln>
              <a:effectLst/>
            </c:spPr>
            <c:extLst>
              <c:ext xmlns:c16="http://schemas.microsoft.com/office/drawing/2014/chart" uri="{C3380CC4-5D6E-409C-BE32-E72D297353CC}">
                <c16:uniqueId val="{00000006-E064-4B20-9882-FACE443F4107}"/>
              </c:ext>
            </c:extLst>
          </c:dPt>
          <c:dPt>
            <c:idx val="1"/>
            <c:invertIfNegative val="0"/>
            <c:bubble3D val="0"/>
            <c:spPr>
              <a:solidFill>
                <a:srgbClr val="D0CECE"/>
              </a:solidFill>
              <a:ln>
                <a:noFill/>
              </a:ln>
              <a:effectLst/>
            </c:spPr>
            <c:extLst>
              <c:ext xmlns:c16="http://schemas.microsoft.com/office/drawing/2014/chart" uri="{C3380CC4-5D6E-409C-BE32-E72D297353CC}">
                <c16:uniqueId val="{00000007-E064-4B20-9882-FACE443F4107}"/>
              </c:ext>
            </c:extLst>
          </c:dPt>
          <c:dPt>
            <c:idx val="2"/>
            <c:invertIfNegative val="0"/>
            <c:bubble3D val="0"/>
            <c:spPr>
              <a:solidFill>
                <a:srgbClr val="FFC000"/>
              </a:solidFill>
              <a:ln>
                <a:noFill/>
              </a:ln>
              <a:effectLst/>
            </c:spPr>
            <c:extLst>
              <c:ext xmlns:c16="http://schemas.microsoft.com/office/drawing/2014/chart" uri="{C3380CC4-5D6E-409C-BE32-E72D297353CC}">
                <c16:uniqueId val="{00000008-E064-4B20-9882-FACE443F4107}"/>
              </c:ext>
            </c:extLst>
          </c:dPt>
          <c:dPt>
            <c:idx val="3"/>
            <c:invertIfNegative val="0"/>
            <c:bubble3D val="0"/>
            <c:spPr>
              <a:solidFill>
                <a:srgbClr val="FFC000"/>
              </a:solidFill>
              <a:ln>
                <a:noFill/>
              </a:ln>
              <a:effectLst/>
            </c:spPr>
            <c:extLst>
              <c:ext xmlns:c16="http://schemas.microsoft.com/office/drawing/2014/chart" uri="{C3380CC4-5D6E-409C-BE32-E72D297353CC}">
                <c16:uniqueId val="{0000000B-E064-4B20-9882-FACE443F4107}"/>
              </c:ext>
            </c:extLst>
          </c:dPt>
          <c:dPt>
            <c:idx val="4"/>
            <c:invertIfNegative val="0"/>
            <c:bubble3D val="0"/>
            <c:spPr>
              <a:solidFill>
                <a:srgbClr val="FFC000"/>
              </a:solidFill>
              <a:ln>
                <a:noFill/>
              </a:ln>
              <a:effectLst/>
            </c:spPr>
            <c:extLst>
              <c:ext xmlns:c16="http://schemas.microsoft.com/office/drawing/2014/chart" uri="{C3380CC4-5D6E-409C-BE32-E72D297353CC}">
                <c16:uniqueId val="{0000000A-E064-4B20-9882-FACE443F4107}"/>
              </c:ext>
            </c:extLst>
          </c:dPt>
          <c:dPt>
            <c:idx val="5"/>
            <c:invertIfNegative val="0"/>
            <c:bubble3D val="0"/>
            <c:spPr>
              <a:solidFill>
                <a:schemeClr val="tx2">
                  <a:lumMod val="40000"/>
                  <a:lumOff val="60000"/>
                </a:schemeClr>
              </a:solidFill>
              <a:ln>
                <a:noFill/>
              </a:ln>
              <a:effectLst/>
            </c:spPr>
            <c:extLst>
              <c:ext xmlns:c16="http://schemas.microsoft.com/office/drawing/2014/chart" uri="{C3380CC4-5D6E-409C-BE32-E72D297353CC}">
                <c16:uniqueId val="{00000009-E064-4B20-9882-FACE443F4107}"/>
              </c:ext>
            </c:extLst>
          </c:dPt>
          <c:cat>
            <c:strRef>
              <c:f>Sheet1!$A$2:$A$6</c:f>
              <c:strCache>
                <c:ptCount val="5"/>
                <c:pt idx="0">
                  <c:v>Potato Chips  </c:v>
                </c:pt>
                <c:pt idx="1">
                  <c:v>Corn Chips</c:v>
                </c:pt>
                <c:pt idx="2">
                  <c:v>Yam Chips</c:v>
                </c:pt>
                <c:pt idx="3">
                  <c:v>Taro Chips</c:v>
                </c:pt>
                <c:pt idx="4">
                  <c:v>Lays natural taste series</c:v>
                </c:pt>
              </c:strCache>
            </c:strRef>
          </c:cat>
          <c:val>
            <c:numRef>
              <c:f>Sheet1!$B$2:$B$6</c:f>
              <c:numCache>
                <c:formatCode>General</c:formatCode>
                <c:ptCount val="5"/>
                <c:pt idx="0">
                  <c:v>45.7</c:v>
                </c:pt>
                <c:pt idx="1">
                  <c:v>23.8</c:v>
                </c:pt>
                <c:pt idx="2">
                  <c:v>21.6</c:v>
                </c:pt>
                <c:pt idx="3">
                  <c:v>8.1</c:v>
                </c:pt>
                <c:pt idx="4">
                  <c:v>1.4</c:v>
                </c:pt>
              </c:numCache>
            </c:numRef>
          </c:val>
          <c:extLst>
            <c:ext xmlns:c16="http://schemas.microsoft.com/office/drawing/2014/chart" uri="{C3380CC4-5D6E-409C-BE32-E72D297353CC}">
              <c16:uniqueId val="{00000000-E064-4B20-9882-FACE443F4107}"/>
            </c:ext>
          </c:extLst>
        </c:ser>
        <c:dLbls>
          <c:showLegendKey val="0"/>
          <c:showVal val="0"/>
          <c:showCatName val="0"/>
          <c:showSerName val="0"/>
          <c:showPercent val="0"/>
          <c:showBubbleSize val="0"/>
        </c:dLbls>
        <c:gapWidth val="75"/>
        <c:overlap val="-27"/>
        <c:axId val="896793296"/>
        <c:axId val="896784144"/>
      </c:barChart>
      <c:lineChart>
        <c:grouping val="standard"/>
        <c:varyColors val="0"/>
        <c:ser>
          <c:idx val="1"/>
          <c:order val="1"/>
          <c:tx>
            <c:strRef>
              <c:f>Sheet1!$C$1</c:f>
              <c:strCache>
                <c:ptCount val="1"/>
                <c:pt idx="0">
                  <c:v>Value growth rate</c:v>
                </c:pt>
              </c:strCache>
            </c:strRef>
          </c:tx>
          <c:spPr>
            <a:ln w="28575" cap="rnd">
              <a:solidFill>
                <a:schemeClr val="tx2"/>
              </a:solidFill>
              <a:round/>
            </a:ln>
            <a:effectLst/>
          </c:spPr>
          <c:marker>
            <c:symbol val="none"/>
          </c:marker>
          <c:cat>
            <c:strRef>
              <c:f>Sheet1!$A$2:$A$6</c:f>
              <c:strCache>
                <c:ptCount val="5"/>
                <c:pt idx="0">
                  <c:v>Potato Chips  </c:v>
                </c:pt>
                <c:pt idx="1">
                  <c:v>Corn Chips</c:v>
                </c:pt>
                <c:pt idx="2">
                  <c:v>Yam Chips</c:v>
                </c:pt>
                <c:pt idx="3">
                  <c:v>Taro Chips</c:v>
                </c:pt>
                <c:pt idx="4">
                  <c:v>Lays natural taste series</c:v>
                </c:pt>
              </c:strCache>
            </c:strRef>
          </c:cat>
          <c:val>
            <c:numRef>
              <c:f>Sheet1!$C$2:$C$6</c:f>
              <c:numCache>
                <c:formatCode>0.0%</c:formatCode>
                <c:ptCount val="5"/>
                <c:pt idx="0">
                  <c:v>1.6E-2</c:v>
                </c:pt>
                <c:pt idx="1">
                  <c:v>-1.0999999999999999E-2</c:v>
                </c:pt>
                <c:pt idx="2">
                  <c:v>0.06</c:v>
                </c:pt>
                <c:pt idx="3">
                  <c:v>0.08</c:v>
                </c:pt>
                <c:pt idx="4">
                  <c:v>0.36</c:v>
                </c:pt>
              </c:numCache>
            </c:numRef>
          </c:val>
          <c:smooth val="1"/>
          <c:extLst>
            <c:ext xmlns:c16="http://schemas.microsoft.com/office/drawing/2014/chart" uri="{C3380CC4-5D6E-409C-BE32-E72D297353CC}">
              <c16:uniqueId val="{00000005-E064-4B20-9882-FACE443F4107}"/>
            </c:ext>
          </c:extLst>
        </c:ser>
        <c:dLbls>
          <c:showLegendKey val="0"/>
          <c:showVal val="0"/>
          <c:showCatName val="0"/>
          <c:showSerName val="0"/>
          <c:showPercent val="0"/>
          <c:showBubbleSize val="0"/>
        </c:dLbls>
        <c:marker val="1"/>
        <c:smooth val="0"/>
        <c:axId val="896791216"/>
        <c:axId val="896790384"/>
      </c:lineChart>
      <c:catAx>
        <c:axId val="896793296"/>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85000"/>
                    <a:lumOff val="15000"/>
                  </a:schemeClr>
                </a:solidFill>
                <a:latin typeface="+mn-lt"/>
                <a:ea typeface="+mn-ea"/>
                <a:cs typeface="+mn-cs"/>
              </a:defRPr>
            </a:pPr>
            <a:endParaRPr lang="zh-CN"/>
          </a:p>
        </c:txPr>
        <c:crossAx val="896784144"/>
        <c:crosses val="autoZero"/>
        <c:auto val="1"/>
        <c:lblAlgn val="ctr"/>
        <c:lblOffset val="100"/>
        <c:noMultiLvlLbl val="0"/>
      </c:catAx>
      <c:valAx>
        <c:axId val="89678414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crossAx val="896793296"/>
        <c:crosses val="autoZero"/>
        <c:crossBetween val="between"/>
      </c:valAx>
      <c:valAx>
        <c:axId val="896790384"/>
        <c:scaling>
          <c:orientation val="minMax"/>
          <c:max val="0.35000000000000003"/>
          <c:min val="-0.1"/>
        </c:scaling>
        <c:delete val="0"/>
        <c:axPos val="r"/>
        <c:numFmt formatCode="0.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crossAx val="896791216"/>
        <c:crosses val="max"/>
        <c:crossBetween val="between"/>
      </c:valAx>
      <c:catAx>
        <c:axId val="896791216"/>
        <c:scaling>
          <c:orientation val="minMax"/>
        </c:scaling>
        <c:delete val="1"/>
        <c:axPos val="b"/>
        <c:numFmt formatCode="General" sourceLinked="1"/>
        <c:majorTickMark val="out"/>
        <c:minorTickMark val="none"/>
        <c:tickLblPos val="nextTo"/>
        <c:crossAx val="896790384"/>
        <c:crossesAt val="0"/>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Arial" panose="020B0604020202020204" pitchFamily="34" charset="0"/>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2631712579903654E-2"/>
          <c:y val="3.0307843110244245E-2"/>
          <c:w val="0.92673186036369315"/>
          <c:h val="0.90090791180285346"/>
        </c:manualLayout>
      </c:layout>
      <c:bubbleChart>
        <c:varyColors val="0"/>
        <c:ser>
          <c:idx val="0"/>
          <c:order val="0"/>
          <c:tx>
            <c:strRef>
              <c:f>Sheet1!$B$1</c:f>
              <c:strCache>
                <c:ptCount val="1"/>
                <c:pt idx="0">
                  <c:v>Y 值</c:v>
                </c:pt>
              </c:strCache>
            </c:strRef>
          </c:tx>
          <c:spPr>
            <a:gradFill flip="none" rotWithShape="1">
              <a:gsLst>
                <a:gs pos="25000">
                  <a:schemeClr val="accent2"/>
                </a:gs>
                <a:gs pos="0">
                  <a:srgbClr val="FFFF00"/>
                </a:gs>
                <a:gs pos="50000">
                  <a:srgbClr val="BB159B"/>
                </a:gs>
                <a:gs pos="100000">
                  <a:srgbClr val="421C5E"/>
                </a:gs>
                <a:gs pos="75000">
                  <a:srgbClr val="7030A0"/>
                </a:gs>
              </a:gsLst>
              <a:path path="circle">
                <a:fillToRect r="100000" b="100000"/>
              </a:path>
              <a:tileRect l="-100000" t="-100000"/>
            </a:gradFill>
            <a:ln>
              <a:noFill/>
            </a:ln>
            <a:effectLst/>
          </c:spPr>
          <c:invertIfNegative val="0"/>
          <c:dLbls>
            <c:dLbl>
              <c:idx val="0"/>
              <c:layout>
                <c:manualLayout>
                  <c:x val="-9.7418624366434989E-2"/>
                  <c:y val="-2.9600164008683386E-2"/>
                </c:manualLayout>
              </c:layout>
              <c:tx>
                <c:rich>
                  <a:bodyPr rot="0" vert="horz"/>
                  <a:lstStyle/>
                  <a:p>
                    <a:pPr>
                      <a:defRPr sz="1200" b="1">
                        <a:solidFill>
                          <a:srgbClr val="FF0000"/>
                        </a:solidFill>
                        <a:latin typeface="+mj-ea"/>
                        <a:ea typeface="+mj-ea"/>
                      </a:defRPr>
                    </a:pPr>
                    <a:fld id="{06E74C48-DDF5-41A3-926F-E2AEC772D902}" type="CELLRANGE">
                      <a:rPr lang="en-US" altLang="zh-CN"/>
                      <a:pPr>
                        <a:defRPr sz="1200" b="1">
                          <a:solidFill>
                            <a:srgbClr val="FF0000"/>
                          </a:solidFill>
                          <a:latin typeface="+mj-ea"/>
                          <a:ea typeface="+mj-ea"/>
                        </a:defRPr>
                      </a:pPr>
                      <a:t>[CELLRANGE]</a:t>
                    </a:fld>
                    <a:endParaRPr lang="zh-CN" altLang="en-US"/>
                  </a:p>
                </c:rich>
              </c:tx>
              <c:numFmt formatCode="General" sourceLinked="0"/>
              <c:spPr>
                <a:noFill/>
                <a:ln>
                  <a:noFill/>
                </a:ln>
                <a:effectLst/>
              </c:sp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layout>
                    <c:manualLayout>
                      <c:w val="0.22646442529809668"/>
                      <c:h val="0.15151868745514543"/>
                    </c:manualLayout>
                  </c15:layout>
                  <c15:dlblFieldTable/>
                  <c15:showDataLabelsRange val="1"/>
                </c:ext>
                <c:ext xmlns:c16="http://schemas.microsoft.com/office/drawing/2014/chart" uri="{C3380CC4-5D6E-409C-BE32-E72D297353CC}">
                  <c16:uniqueId val="{00000000-4331-4E51-B8A5-F108A3F5F07E}"/>
                </c:ext>
              </c:extLst>
            </c:dLbl>
            <c:dLbl>
              <c:idx val="1"/>
              <c:layout>
                <c:manualLayout>
                  <c:x val="-9.262698684752152E-2"/>
                  <c:y val="-4.4594587659427067E-2"/>
                </c:manualLayout>
              </c:layout>
              <c:tx>
                <c:rich>
                  <a:bodyPr rot="0" vert="horz"/>
                  <a:lstStyle/>
                  <a:p>
                    <a:pPr>
                      <a:defRPr sz="1200" b="1">
                        <a:solidFill>
                          <a:srgbClr val="FFC000"/>
                        </a:solidFill>
                        <a:latin typeface="+mj-ea"/>
                        <a:ea typeface="+mj-ea"/>
                      </a:defRPr>
                    </a:pPr>
                    <a:fld id="{9B912B2C-09B4-4EC4-BDEB-71266677B229}" type="CELLRANGE">
                      <a:rPr lang="en-US" altLang="zh-CN"/>
                      <a:pPr>
                        <a:defRPr sz="1200" b="1">
                          <a:solidFill>
                            <a:srgbClr val="FFC000"/>
                          </a:solidFill>
                          <a:latin typeface="+mj-ea"/>
                          <a:ea typeface="+mj-ea"/>
                        </a:defRPr>
                      </a:pPr>
                      <a:t>[CELLRANGE]</a:t>
                    </a:fld>
                    <a:endParaRPr lang="zh-CN" altLang="en-US"/>
                  </a:p>
                </c:rich>
              </c:tx>
              <c:numFmt formatCode="General" sourceLinked="0"/>
              <c:spPr>
                <a:noFill/>
                <a:ln>
                  <a:noFill/>
                </a:ln>
                <a:effectLst/>
              </c:spPr>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331-4E51-B8A5-F108A3F5F07E}"/>
                </c:ext>
              </c:extLst>
            </c:dLbl>
            <c:dLbl>
              <c:idx val="2"/>
              <c:layout>
                <c:manualLayout>
                  <c:x val="-0.12206967640881594"/>
                  <c:y val="-1.0291058690636999E-2"/>
                </c:manualLayout>
              </c:layout>
              <c:tx>
                <c:rich>
                  <a:bodyPr rot="0" vert="horz"/>
                  <a:lstStyle/>
                  <a:p>
                    <a:pPr>
                      <a:defRPr sz="1200" b="1">
                        <a:solidFill>
                          <a:srgbClr val="FFC000"/>
                        </a:solidFill>
                        <a:latin typeface="+mj-ea"/>
                        <a:ea typeface="+mj-ea"/>
                      </a:defRPr>
                    </a:pPr>
                    <a:fld id="{986E3031-E50B-4B58-8B54-9D19496BBCE3}" type="CELLRANGE">
                      <a:rPr lang="en-US" altLang="zh-CN"/>
                      <a:pPr>
                        <a:defRPr sz="1200" b="1">
                          <a:solidFill>
                            <a:srgbClr val="FFC000"/>
                          </a:solidFill>
                          <a:latin typeface="+mj-ea"/>
                          <a:ea typeface="+mj-ea"/>
                        </a:defRPr>
                      </a:pPr>
                      <a:t>[CELLRANGE]</a:t>
                    </a:fld>
                    <a:endParaRPr lang="zh-CN" altLang="en-US"/>
                  </a:p>
                </c:rich>
              </c:tx>
              <c:numFmt formatCode="General" sourceLinked="0"/>
              <c:spPr>
                <a:noFill/>
                <a:ln>
                  <a:noFill/>
                </a:ln>
                <a:effectLst/>
              </c:spPr>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331-4E51-B8A5-F108A3F5F07E}"/>
                </c:ext>
              </c:extLst>
            </c:dLbl>
            <c:dLbl>
              <c:idx val="3"/>
              <c:layout>
                <c:manualLayout>
                  <c:x val="-0.17093302033623969"/>
                  <c:y val="1.3505326359376447E-7"/>
                </c:manualLayout>
              </c:layout>
              <c:tx>
                <c:rich>
                  <a:bodyPr/>
                  <a:lstStyle/>
                  <a:p>
                    <a:fld id="{FA60105E-BF95-4DAD-9168-F8D4CAE8310D}" type="CELLRANGE">
                      <a:rPr lang="en-US" altLang="zh-CN" dirty="0"/>
                      <a:pPr/>
                      <a:t>[CELLRANGE]</a:t>
                    </a:fld>
                    <a:endParaRPr lang="zh-CN" altLang="en-US"/>
                  </a:p>
                </c:rich>
              </c:tx>
              <c:dLblPos val="r"/>
              <c:showLegendKey val="0"/>
              <c:showVal val="0"/>
              <c:showCatName val="0"/>
              <c:showSerName val="0"/>
              <c:showPercent val="0"/>
              <c:showBubbleSize val="0"/>
              <c:extLst>
                <c:ext xmlns:c15="http://schemas.microsoft.com/office/drawing/2012/chart" uri="{CE6537A1-D6FC-4f65-9D91-7224C49458BB}">
                  <c15:layout>
                    <c:manualLayout>
                      <c:w val="0.32164521088327663"/>
                      <c:h val="8.150518482984502E-2"/>
                    </c:manualLayout>
                  </c15:layout>
                  <c15:dlblFieldTable/>
                  <c15:showDataLabelsRange val="1"/>
                </c:ext>
                <c:ext xmlns:c16="http://schemas.microsoft.com/office/drawing/2014/chart" uri="{C3380CC4-5D6E-409C-BE32-E72D297353CC}">
                  <c16:uniqueId val="{00000003-4331-4E51-B8A5-F108A3F5F07E}"/>
                </c:ext>
              </c:extLst>
            </c:dLbl>
            <c:dLbl>
              <c:idx val="4"/>
              <c:layout>
                <c:manualLayout>
                  <c:x val="-2.4097185678560704E-2"/>
                  <c:y val="2.0771191950393316E-3"/>
                </c:manualLayout>
              </c:layout>
              <c:tx>
                <c:rich>
                  <a:bodyPr/>
                  <a:lstStyle/>
                  <a:p>
                    <a:fld id="{20B2315B-0A11-4483-8C4B-297E215AF6B5}" type="CELLRANGE">
                      <a:rPr lang="en-US" altLang="zh-CN"/>
                      <a:pPr/>
                      <a:t>[CELLRANGE]</a:t>
                    </a:fld>
                    <a:endParaRPr lang="zh-CN"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331-4E51-B8A5-F108A3F5F07E}"/>
                </c:ext>
              </c:extLst>
            </c:dLbl>
            <c:dLbl>
              <c:idx val="5"/>
              <c:layout>
                <c:manualLayout>
                  <c:x val="-4.2274230558078128E-2"/>
                  <c:y val="-5.6177295763676173E-2"/>
                </c:manualLayout>
              </c:layout>
              <c:tx>
                <c:rich>
                  <a:bodyPr/>
                  <a:lstStyle/>
                  <a:p>
                    <a:fld id="{6D8693DD-96D8-4FA7-87C5-52057595DF8E}" type="CELLRANGE">
                      <a:rPr lang="en-US" altLang="zh-CN"/>
                      <a:pPr/>
                      <a:t>[CELLRANGE]</a:t>
                    </a:fld>
                    <a:endParaRPr lang="zh-CN"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331-4E51-B8A5-F108A3F5F07E}"/>
                </c:ext>
              </c:extLst>
            </c:dLbl>
            <c:dLbl>
              <c:idx val="6"/>
              <c:layout>
                <c:manualLayout>
                  <c:x val="-9.6561148932043192E-2"/>
                  <c:y val="-3.4303528968789999E-2"/>
                </c:manualLayout>
              </c:layout>
              <c:tx>
                <c:rich>
                  <a:bodyPr/>
                  <a:lstStyle/>
                  <a:p>
                    <a:fld id="{5C0D2C79-3F5E-4A32-ADDD-11A60C06AEF3}" type="CELLRANGE">
                      <a:rPr lang="en-US" altLang="zh-CN"/>
                      <a:pPr/>
                      <a:t>[CELLRANGE]</a:t>
                    </a:fld>
                    <a:endParaRPr lang="zh-CN" altLang="en-US"/>
                  </a:p>
                </c:rich>
              </c:tx>
              <c:dLblPos val="r"/>
              <c:showLegendKey val="0"/>
              <c:showVal val="0"/>
              <c:showCatName val="0"/>
              <c:showSerName val="0"/>
              <c:showPercent val="0"/>
              <c:showBubbleSize val="0"/>
              <c:extLst>
                <c:ext xmlns:c15="http://schemas.microsoft.com/office/drawing/2012/chart" uri="{CE6537A1-D6FC-4f65-9D91-7224C49458BB}">
                  <c15:layout>
                    <c:manualLayout>
                      <c:w val="0.24490146321551867"/>
                      <c:h val="8.0905008126154879E-2"/>
                    </c:manualLayout>
                  </c15:layout>
                  <c15:dlblFieldTable/>
                  <c15:showDataLabelsRange val="1"/>
                </c:ext>
                <c:ext xmlns:c16="http://schemas.microsoft.com/office/drawing/2014/chart" uri="{C3380CC4-5D6E-409C-BE32-E72D297353CC}">
                  <c16:uniqueId val="{00000006-4331-4E51-B8A5-F108A3F5F07E}"/>
                </c:ext>
              </c:extLst>
            </c:dLbl>
            <c:dLbl>
              <c:idx val="7"/>
              <c:tx>
                <c:rich>
                  <a:bodyPr/>
                  <a:lstStyle/>
                  <a:p>
                    <a:fld id="{D986B704-1C96-449B-AC01-1C1BBF3E14D9}" type="CELLRANGE">
                      <a:rPr lang="zh-CN" altLang="en-US"/>
                      <a:pPr/>
                      <a:t>[CELLRANGE]</a:t>
                    </a:fld>
                    <a:endParaRPr lang="zh-CN" alt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331-4E51-B8A5-F108A3F5F07E}"/>
                </c:ext>
              </c:extLst>
            </c:dLbl>
            <c:dLbl>
              <c:idx val="8"/>
              <c:layout>
                <c:manualLayout>
                  <c:x val="-1.9236808393419041E-2"/>
                  <c:y val="-4.7305916980597981E-2"/>
                </c:manualLayout>
              </c:layout>
              <c:tx>
                <c:rich>
                  <a:bodyPr rot="0" vert="horz"/>
                  <a:lstStyle/>
                  <a:p>
                    <a:pPr>
                      <a:defRPr sz="1200" b="1">
                        <a:solidFill>
                          <a:schemeClr val="tx1">
                            <a:lumMod val="65000"/>
                            <a:lumOff val="35000"/>
                          </a:schemeClr>
                        </a:solidFill>
                        <a:latin typeface="+mj-ea"/>
                        <a:ea typeface="+mj-ea"/>
                      </a:defRPr>
                    </a:pPr>
                    <a:fld id="{FB772297-EA57-453B-9F82-9F279BDA4AA6}" type="CELLRANGE">
                      <a:rPr lang="en-US" altLang="zh-CN" sz="1200">
                        <a:solidFill>
                          <a:schemeClr val="tx1">
                            <a:lumMod val="65000"/>
                            <a:lumOff val="35000"/>
                          </a:schemeClr>
                        </a:solidFill>
                      </a:rPr>
                      <a:pPr>
                        <a:defRPr sz="1200" b="1">
                          <a:solidFill>
                            <a:schemeClr val="tx1">
                              <a:lumMod val="65000"/>
                              <a:lumOff val="35000"/>
                            </a:schemeClr>
                          </a:solidFill>
                          <a:latin typeface="+mj-ea"/>
                          <a:ea typeface="+mj-ea"/>
                        </a:defRPr>
                      </a:pPr>
                      <a:t>[CELLRANGE]</a:t>
                    </a:fld>
                    <a:endParaRPr lang="zh-CN" altLang="en-US"/>
                  </a:p>
                </c:rich>
              </c:tx>
              <c:numFmt formatCode="General" sourceLinked="0"/>
              <c:spPr>
                <a:noFill/>
                <a:ln>
                  <a:noFill/>
                </a:ln>
                <a:effectLst/>
              </c:sp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dlblFieldTable/>
                  <c15:showDataLabelsRange val="1"/>
                </c:ext>
                <c:ext xmlns:c16="http://schemas.microsoft.com/office/drawing/2014/chart" uri="{C3380CC4-5D6E-409C-BE32-E72D297353CC}">
                  <c16:uniqueId val="{00000008-4331-4E51-B8A5-F108A3F5F07E}"/>
                </c:ext>
              </c:extLst>
            </c:dLbl>
            <c:dLbl>
              <c:idx val="9"/>
              <c:delete val="1"/>
              <c:extLst>
                <c:ext xmlns:c15="http://schemas.microsoft.com/office/drawing/2012/chart" uri="{CE6537A1-D6FC-4f65-9D91-7224C49458BB}"/>
                <c:ext xmlns:c16="http://schemas.microsoft.com/office/drawing/2014/chart" uri="{C3380CC4-5D6E-409C-BE32-E72D297353CC}">
                  <c16:uniqueId val="{00000000-FF90-4B87-AE40-8DDE6F115935}"/>
                </c:ext>
              </c:extLst>
            </c:dLbl>
            <c:dLbl>
              <c:idx val="10"/>
              <c:tx>
                <c:rich>
                  <a:bodyPr/>
                  <a:lstStyle/>
                  <a:p>
                    <a:fld id="{B24C3D7B-50A7-4D03-A4A0-C9C8B50595F5}" type="CELLRANGE">
                      <a:rPr lang="en-US" altLang="zh-CN"/>
                      <a:pPr/>
                      <a:t>[CELLRANGE]</a:t>
                    </a:fld>
                    <a:endParaRPr lang="zh-CN" alt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38505627853231789"/>
                      <c:h val="0.14627024752292056"/>
                    </c:manualLayout>
                  </c15:layout>
                  <c15:dlblFieldTable/>
                  <c15:showDataLabelsRange val="1"/>
                </c:ext>
                <c:ext xmlns:c16="http://schemas.microsoft.com/office/drawing/2014/chart" uri="{C3380CC4-5D6E-409C-BE32-E72D297353CC}">
                  <c16:uniqueId val="{00000001-FF90-4B87-AE40-8DDE6F115935}"/>
                </c:ext>
              </c:extLst>
            </c:dLbl>
            <c:numFmt formatCode="General" sourceLinked="0"/>
            <c:spPr>
              <a:noFill/>
              <a:ln>
                <a:noFill/>
              </a:ln>
              <a:effectLst/>
            </c:spPr>
            <c:txPr>
              <a:bodyPr rot="0" vert="horz"/>
              <a:lstStyle/>
              <a:p>
                <a:pPr>
                  <a:defRPr sz="1200" b="1">
                    <a:solidFill>
                      <a:schemeClr val="tx1">
                        <a:lumMod val="65000"/>
                        <a:lumOff val="35000"/>
                      </a:schemeClr>
                    </a:solidFill>
                    <a:latin typeface="+mj-ea"/>
                    <a:ea typeface="+mj-ea"/>
                  </a:defRPr>
                </a:pPr>
                <a:endParaRPr lang="zh-CN"/>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Sheet1!$A$2:$A$12</c:f>
              <c:numCache>
                <c:formatCode>0</c:formatCode>
                <c:ptCount val="11"/>
                <c:pt idx="0">
                  <c:v>78.87710542732377</c:v>
                </c:pt>
                <c:pt idx="1">
                  <c:v>101.807236431691</c:v>
                </c:pt>
                <c:pt idx="2">
                  <c:v>105.807236431691</c:v>
                </c:pt>
                <c:pt idx="3">
                  <c:v>77.987105427323797</c:v>
                </c:pt>
                <c:pt idx="4">
                  <c:v>89.570804741110393</c:v>
                </c:pt>
                <c:pt idx="5">
                  <c:v>99.807236431690995</c:v>
                </c:pt>
                <c:pt idx="6">
                  <c:v>114.807236431691</c:v>
                </c:pt>
                <c:pt idx="7">
                  <c:v>81.077105427323801</c:v>
                </c:pt>
                <c:pt idx="8">
                  <c:v>122.0056144728634</c:v>
                </c:pt>
                <c:pt idx="9">
                  <c:v>148.26887086712401</c:v>
                </c:pt>
                <c:pt idx="10">
                  <c:v>118.26887086712399</c:v>
                </c:pt>
              </c:numCache>
            </c:numRef>
          </c:xVal>
          <c:yVal>
            <c:numRef>
              <c:f>Sheet1!$B$2:$B$12</c:f>
              <c:numCache>
                <c:formatCode>0</c:formatCode>
                <c:ptCount val="11"/>
                <c:pt idx="0">
                  <c:v>105.73022075501299</c:v>
                </c:pt>
                <c:pt idx="1">
                  <c:v>105.258909923869</c:v>
                </c:pt>
                <c:pt idx="2">
                  <c:v>103.58909923869</c:v>
                </c:pt>
                <c:pt idx="3">
                  <c:v>104.87550136</c:v>
                </c:pt>
                <c:pt idx="4">
                  <c:v>101.601390105324</c:v>
                </c:pt>
                <c:pt idx="5">
                  <c:v>113.258909923869</c:v>
                </c:pt>
                <c:pt idx="6">
                  <c:v>103.58909923869</c:v>
                </c:pt>
                <c:pt idx="7">
                  <c:v>101.58909923869</c:v>
                </c:pt>
                <c:pt idx="8">
                  <c:v>108.269779244986</c:v>
                </c:pt>
                <c:pt idx="9">
                  <c:v>101.262107839835</c:v>
                </c:pt>
                <c:pt idx="10">
                  <c:v>98.662107839835002</c:v>
                </c:pt>
              </c:numCache>
            </c:numRef>
          </c:yVal>
          <c:bubbleSize>
            <c:numRef>
              <c:f>Sheet1!$C$2:$C$12</c:f>
              <c:numCache>
                <c:formatCode>0</c:formatCode>
                <c:ptCount val="11"/>
                <c:pt idx="0">
                  <c:v>28.783506379716794</c:v>
                </c:pt>
                <c:pt idx="1">
                  <c:v>28.783506379716794</c:v>
                </c:pt>
                <c:pt idx="2">
                  <c:v>28.783506379716794</c:v>
                </c:pt>
                <c:pt idx="3">
                  <c:v>28.783506379716794</c:v>
                </c:pt>
                <c:pt idx="4">
                  <c:v>28.783506379716794</c:v>
                </c:pt>
                <c:pt idx="5">
                  <c:v>28.783506379716794</c:v>
                </c:pt>
                <c:pt idx="6">
                  <c:v>28.783506379716794</c:v>
                </c:pt>
                <c:pt idx="7">
                  <c:v>28.783506379716794</c:v>
                </c:pt>
                <c:pt idx="8">
                  <c:v>28.783506379716794</c:v>
                </c:pt>
                <c:pt idx="9">
                  <c:v>28.783506379716794</c:v>
                </c:pt>
                <c:pt idx="10">
                  <c:v>28.783506379716794</c:v>
                </c:pt>
              </c:numCache>
            </c:numRef>
          </c:bubbleSize>
          <c:bubble3D val="0"/>
          <c:extLst>
            <c:ext xmlns:c15="http://schemas.microsoft.com/office/drawing/2012/chart" uri="{02D57815-91ED-43cb-92C2-25804820EDAC}">
              <c15:datalabelsRange>
                <c15:f>Sheet1!$D$2:$D$12</c15:f>
                <c15:dlblRangeCache>
                  <c:ptCount val="11"/>
                  <c:pt idx="0">
                    <c:v>Potato Chips</c:v>
                  </c:pt>
                  <c:pt idx="1">
                    <c:v>Yam Chips</c:v>
                  </c:pt>
                  <c:pt idx="2">
                    <c:v>Taro Chips</c:v>
                  </c:pt>
                  <c:pt idx="3">
                    <c:v>Other Extruded</c:v>
                  </c:pt>
                  <c:pt idx="4">
                    <c:v>Ric Cracker</c:v>
                  </c:pt>
                  <c:pt idx="5">
                    <c:v>Glico Snack</c:v>
                  </c:pt>
                  <c:pt idx="6">
                    <c:v>Seaweed</c:v>
                  </c:pt>
                  <c:pt idx="7">
                    <c:v>Candy</c:v>
                  </c:pt>
                  <c:pt idx="8">
                    <c:v>Chocolate</c:v>
                  </c:pt>
                  <c:pt idx="9">
                    <c:v>Nuts</c:v>
                  </c:pt>
                  <c:pt idx="10">
                    <c:v>Savory Cracker&amp; Soda</c:v>
                  </c:pt>
                </c15:dlblRangeCache>
              </c15:datalabelsRange>
            </c:ext>
            <c:ext xmlns:c16="http://schemas.microsoft.com/office/drawing/2014/chart" uri="{C3380CC4-5D6E-409C-BE32-E72D297353CC}">
              <c16:uniqueId val="{00000009-4331-4E51-B8A5-F108A3F5F07E}"/>
            </c:ext>
          </c:extLst>
        </c:ser>
        <c:dLbls>
          <c:dLblPos val="ctr"/>
          <c:showLegendKey val="0"/>
          <c:showVal val="1"/>
          <c:showCatName val="0"/>
          <c:showSerName val="0"/>
          <c:showPercent val="0"/>
          <c:showBubbleSize val="0"/>
        </c:dLbls>
        <c:bubbleScale val="1"/>
        <c:showNegBubbles val="0"/>
        <c:axId val="1097924224"/>
        <c:axId val="1097920480"/>
      </c:bubbleChart>
      <c:valAx>
        <c:axId val="1097924224"/>
        <c:scaling>
          <c:orientation val="minMax"/>
          <c:max val="140"/>
          <c:min val="60"/>
        </c:scaling>
        <c:delete val="0"/>
        <c:axPos val="b"/>
        <c:numFmt formatCode="#,##0_);[Red]\(#,##0\)" sourceLinked="0"/>
        <c:majorTickMark val="none"/>
        <c:minorTickMark val="none"/>
        <c:tickLblPos val="low"/>
        <c:spPr>
          <a:noFill/>
          <a:ln w="15875" cap="flat" cmpd="sng" algn="ctr">
            <a:solidFill>
              <a:schemeClr val="bg1">
                <a:lumMod val="50000"/>
              </a:schemeClr>
            </a:solidFill>
            <a:round/>
          </a:ln>
          <a:effectLst/>
        </c:spPr>
        <c:txPr>
          <a:bodyPr rot="-60000000" vert="horz"/>
          <a:lstStyle/>
          <a:p>
            <a:pPr>
              <a:defRPr>
                <a:solidFill>
                  <a:schemeClr val="bg1">
                    <a:lumMod val="95000"/>
                  </a:schemeClr>
                </a:solidFill>
              </a:defRPr>
            </a:pPr>
            <a:endParaRPr lang="zh-CN"/>
          </a:p>
        </c:txPr>
        <c:crossAx val="1097920480"/>
        <c:crossesAt val="100"/>
        <c:crossBetween val="midCat"/>
      </c:valAx>
      <c:valAx>
        <c:axId val="1097920480"/>
        <c:scaling>
          <c:orientation val="minMax"/>
          <c:max val="120"/>
          <c:min val="90"/>
        </c:scaling>
        <c:delete val="0"/>
        <c:axPos val="l"/>
        <c:numFmt formatCode="#,##0_);[Red]\(#,##0\)" sourceLinked="0"/>
        <c:majorTickMark val="none"/>
        <c:minorTickMark val="none"/>
        <c:tickLblPos val="low"/>
        <c:spPr>
          <a:noFill/>
          <a:ln w="15875" cap="flat" cmpd="sng" algn="ctr">
            <a:solidFill>
              <a:schemeClr val="bg1">
                <a:lumMod val="50000"/>
              </a:schemeClr>
            </a:solidFill>
            <a:round/>
          </a:ln>
          <a:effectLst/>
        </c:spPr>
        <c:txPr>
          <a:bodyPr rot="-60000000" vert="horz"/>
          <a:lstStyle/>
          <a:p>
            <a:pPr>
              <a:defRPr>
                <a:solidFill>
                  <a:schemeClr val="bg1">
                    <a:lumMod val="95000"/>
                  </a:schemeClr>
                </a:solidFill>
              </a:defRPr>
            </a:pPr>
            <a:endParaRPr lang="zh-CN"/>
          </a:p>
        </c:txPr>
        <c:crossAx val="1097924224"/>
        <c:crossesAt val="100"/>
        <c:crossBetween val="midCat"/>
      </c:valAx>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570727284235973"/>
          <c:y val="4.0980293490384722E-3"/>
          <c:w val="0.7429271799578917"/>
          <c:h val="0.98779947696696702"/>
        </c:manualLayout>
      </c:layout>
      <c:barChart>
        <c:barDir val="bar"/>
        <c:grouping val="clustered"/>
        <c:varyColors val="0"/>
        <c:ser>
          <c:idx val="0"/>
          <c:order val="0"/>
          <c:tx>
            <c:strRef>
              <c:f>Sheet1!$B$1</c:f>
              <c:strCache>
                <c:ptCount val="1"/>
                <c:pt idx="0">
                  <c:v>Switching Vol %</c:v>
                </c:pt>
              </c:strCache>
            </c:strRef>
          </c:tx>
          <c:spPr>
            <a:solidFill>
              <a:srgbClr val="FFC000"/>
            </a:solidFill>
            <a:ln w="13390">
              <a:solidFill>
                <a:srgbClr val="FFFFFF"/>
              </a:solidFill>
              <a:prstDash val="solid"/>
            </a:ln>
          </c:spPr>
          <c:invertIfNegative val="0"/>
          <c:dLbls>
            <c:numFmt formatCode="0.0%" sourceLinked="0"/>
            <c:spPr>
              <a:noFill/>
              <a:ln w="26781">
                <a:noFill/>
              </a:ln>
            </c:spPr>
            <c:txPr>
              <a:bodyPr wrap="square" lIns="38100" tIns="19050" rIns="38100" bIns="19050" anchor="ctr">
                <a:spAutoFit/>
              </a:bodyPr>
              <a:lstStyle/>
              <a:p>
                <a:pPr>
                  <a:defRPr sz="1400"/>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Sheet1!$A$2:$A$8</c:f>
              <c:strCache>
                <c:ptCount val="7"/>
                <c:pt idx="0">
                  <c:v>FERRERO ROCHER</c:v>
                </c:pt>
                <c:pt idx="1">
                  <c:v>Three Squirrels</c:v>
                </c:pt>
                <c:pt idx="2">
                  <c:v>Pretz</c:v>
                </c:pt>
                <c:pt idx="3">
                  <c:v>Pocky</c:v>
                </c:pt>
                <c:pt idx="4">
                  <c:v>Dove</c:v>
                </c:pt>
                <c:pt idx="5">
                  <c:v>Wollons</c:v>
                </c:pt>
                <c:pt idx="6">
                  <c:v>Pejoy</c:v>
                </c:pt>
              </c:strCache>
            </c:strRef>
          </c:cat>
          <c:val>
            <c:numRef>
              <c:f>Sheet1!$B$2:$B$8</c:f>
              <c:numCache>
                <c:formatCode>0.0%</c:formatCode>
                <c:ptCount val="7"/>
                <c:pt idx="0">
                  <c:v>6.4274334699999996E-3</c:v>
                </c:pt>
                <c:pt idx="1">
                  <c:v>1.1067482743347E-2</c:v>
                </c:pt>
                <c:pt idx="2">
                  <c:v>1.35635914894001E-2</c:v>
                </c:pt>
                <c:pt idx="3">
                  <c:v>1.5635914894000999E-2</c:v>
                </c:pt>
                <c:pt idx="4">
                  <c:v>1.5635914000999999E-2</c:v>
                </c:pt>
                <c:pt idx="5">
                  <c:v>1.911034E-2</c:v>
                </c:pt>
                <c:pt idx="6">
                  <c:v>2.2747103461707999E-2</c:v>
                </c:pt>
              </c:numCache>
            </c:numRef>
          </c:val>
          <c:extLst>
            <c:ext xmlns:c16="http://schemas.microsoft.com/office/drawing/2014/chart" uri="{C3380CC4-5D6E-409C-BE32-E72D297353CC}">
              <c16:uniqueId val="{00000000-E094-4E3A-9B17-F4636D61C88A}"/>
            </c:ext>
          </c:extLst>
        </c:ser>
        <c:dLbls>
          <c:showLegendKey val="0"/>
          <c:showVal val="0"/>
          <c:showCatName val="0"/>
          <c:showSerName val="0"/>
          <c:showPercent val="0"/>
          <c:showBubbleSize val="0"/>
        </c:dLbls>
        <c:gapWidth val="50"/>
        <c:axId val="1091612520"/>
        <c:axId val="1091607424"/>
      </c:barChart>
      <c:catAx>
        <c:axId val="1091612520"/>
        <c:scaling>
          <c:orientation val="minMax"/>
        </c:scaling>
        <c:delete val="0"/>
        <c:axPos val="l"/>
        <c:numFmt formatCode="General" sourceLinked="1"/>
        <c:majorTickMark val="out"/>
        <c:minorTickMark val="none"/>
        <c:tickLblPos val="low"/>
        <c:spPr>
          <a:ln w="3347">
            <a:solidFill>
              <a:srgbClr val="969696"/>
            </a:solidFill>
            <a:prstDash val="solid"/>
          </a:ln>
        </c:spPr>
        <c:txPr>
          <a:bodyPr rot="0" vert="horz"/>
          <a:lstStyle/>
          <a:p>
            <a:pPr>
              <a:defRPr sz="1400" baseline="0"/>
            </a:pPr>
            <a:endParaRPr lang="zh-CN"/>
          </a:p>
        </c:txPr>
        <c:crossAx val="1091607424"/>
        <c:crosses val="autoZero"/>
        <c:auto val="0"/>
        <c:lblAlgn val="ctr"/>
        <c:lblOffset val="100"/>
        <c:tickLblSkip val="1"/>
        <c:tickMarkSkip val="1"/>
        <c:noMultiLvlLbl val="0"/>
      </c:catAx>
      <c:valAx>
        <c:axId val="1091607424"/>
        <c:scaling>
          <c:orientation val="minMax"/>
          <c:max val="5.000000000000001E-2"/>
          <c:min val="0"/>
        </c:scaling>
        <c:delete val="0"/>
        <c:axPos val="b"/>
        <c:numFmt formatCode="0.0%" sourceLinked="1"/>
        <c:majorTickMark val="out"/>
        <c:minorTickMark val="none"/>
        <c:tickLblPos val="none"/>
        <c:spPr>
          <a:ln w="3347">
            <a:noFill/>
            <a:prstDash val="solid"/>
          </a:ln>
        </c:spPr>
        <c:crossAx val="1091612520"/>
        <c:crosses val="autoZero"/>
        <c:crossBetween val="between"/>
        <c:majorUnit val="0.1"/>
      </c:valAx>
      <c:spPr>
        <a:noFill/>
        <a:ln w="25400">
          <a:noFill/>
        </a:ln>
      </c:spPr>
    </c:plotArea>
    <c:plotVisOnly val="1"/>
    <c:dispBlanksAs val="gap"/>
    <c:showDLblsOverMax val="0"/>
  </c:chart>
  <c:spPr>
    <a:noFill/>
    <a:ln>
      <a:noFill/>
    </a:ln>
  </c:spPr>
  <c:txPr>
    <a:bodyPr/>
    <a:lstStyle/>
    <a:p>
      <a:pPr>
        <a:defRPr sz="1100" b="0" i="0" u="none" strike="noStrike" baseline="0">
          <a:solidFill>
            <a:srgbClr val="595959"/>
          </a:solidFill>
          <a:latin typeface="Calibri" panose="020F0502020204030204" pitchFamily="34" charset="0"/>
          <a:ea typeface="微软雅黑" panose="020B0503020204020204" pitchFamily="34" charset="-122"/>
          <a:cs typeface="Arial" panose="020B0604020202020204" pitchFamily="34" charset="0"/>
          <a:sym typeface="Calibri" panose="020F0502020204030204" pitchFamily="34" charset="0"/>
        </a:defRPr>
      </a:pPr>
      <a:endParaRPr lang="zh-CN"/>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1992204675868741"/>
          <c:y val="8.887472662950914E-2"/>
          <c:w val="0.62255188396038941"/>
          <c:h val="0.85266174753275836"/>
        </c:manualLayout>
      </c:layout>
      <c:barChart>
        <c:barDir val="bar"/>
        <c:grouping val="clustered"/>
        <c:varyColors val="0"/>
        <c:ser>
          <c:idx val="0"/>
          <c:order val="0"/>
          <c:tx>
            <c:strRef>
              <c:f>Sheet1!$B$1</c:f>
              <c:strCache>
                <c:ptCount val="1"/>
                <c:pt idx="0">
                  <c:v>Switching Vol %</c:v>
                </c:pt>
              </c:strCache>
            </c:strRef>
          </c:tx>
          <c:spPr>
            <a:solidFill>
              <a:srgbClr val="FFC000"/>
            </a:solidFill>
            <a:ln w="13390">
              <a:solidFill>
                <a:srgbClr val="FFFFFF"/>
              </a:solidFill>
              <a:prstDash val="solid"/>
            </a:ln>
          </c:spPr>
          <c:invertIfNegative val="0"/>
          <c:cat>
            <c:strRef>
              <c:f>Sheet1!$A$2:$A$6</c:f>
              <c:strCache>
                <c:ptCount val="5"/>
                <c:pt idx="0">
                  <c:v>COPICO</c:v>
                </c:pt>
                <c:pt idx="1">
                  <c:v>PRINGLES</c:v>
                </c:pt>
                <c:pt idx="2">
                  <c:v>HONGTU</c:v>
                </c:pt>
                <c:pt idx="3">
                  <c:v>CALBEE</c:v>
                </c:pt>
                <c:pt idx="4">
                  <c:v>ORION</c:v>
                </c:pt>
              </c:strCache>
            </c:strRef>
          </c:cat>
          <c:val>
            <c:numRef>
              <c:f>Sheet1!$B$2:$B$6</c:f>
              <c:numCache>
                <c:formatCode>0.0%</c:formatCode>
                <c:ptCount val="5"/>
                <c:pt idx="0">
                  <c:v>5.5635914894001E-3</c:v>
                </c:pt>
                <c:pt idx="1">
                  <c:v>3.461708E-3</c:v>
                </c:pt>
                <c:pt idx="2">
                  <c:v>-1.0674827433470001E-3</c:v>
                </c:pt>
                <c:pt idx="3">
                  <c:v>-1.236307E-2</c:v>
                </c:pt>
                <c:pt idx="4">
                  <c:v>-1.3790536307967401E-2</c:v>
                </c:pt>
              </c:numCache>
            </c:numRef>
          </c:val>
          <c:extLst>
            <c:ext xmlns:c16="http://schemas.microsoft.com/office/drawing/2014/chart" uri="{C3380CC4-5D6E-409C-BE32-E72D297353CC}">
              <c16:uniqueId val="{00000000-74F2-42C9-84A5-6C8EAC5FFBF8}"/>
            </c:ext>
          </c:extLst>
        </c:ser>
        <c:dLbls>
          <c:showLegendKey val="0"/>
          <c:showVal val="0"/>
          <c:showCatName val="0"/>
          <c:showSerName val="0"/>
          <c:showPercent val="0"/>
          <c:showBubbleSize val="0"/>
        </c:dLbls>
        <c:gapWidth val="50"/>
        <c:axId val="1091612520"/>
        <c:axId val="1091607424"/>
      </c:barChart>
      <c:catAx>
        <c:axId val="1091612520"/>
        <c:scaling>
          <c:orientation val="minMax"/>
        </c:scaling>
        <c:delete val="0"/>
        <c:axPos val="l"/>
        <c:numFmt formatCode="General" sourceLinked="1"/>
        <c:majorTickMark val="out"/>
        <c:minorTickMark val="none"/>
        <c:tickLblPos val="low"/>
        <c:spPr>
          <a:ln w="3347">
            <a:solidFill>
              <a:srgbClr val="969696"/>
            </a:solidFill>
            <a:prstDash val="solid"/>
          </a:ln>
        </c:spPr>
        <c:txPr>
          <a:bodyPr rot="0" vert="horz"/>
          <a:lstStyle/>
          <a:p>
            <a:pPr>
              <a:defRPr sz="1100" baseline="0">
                <a:latin typeface="Arial" panose="020B0604020202020204" pitchFamily="34" charset="0"/>
                <a:cs typeface="Arial" panose="020B0604020202020204" pitchFamily="34" charset="0"/>
              </a:defRPr>
            </a:pPr>
            <a:endParaRPr lang="zh-CN"/>
          </a:p>
        </c:txPr>
        <c:crossAx val="1091607424"/>
        <c:crosses val="autoZero"/>
        <c:auto val="0"/>
        <c:lblAlgn val="ctr"/>
        <c:lblOffset val="100"/>
        <c:tickLblSkip val="1"/>
        <c:tickMarkSkip val="1"/>
        <c:noMultiLvlLbl val="0"/>
      </c:catAx>
      <c:valAx>
        <c:axId val="1091607424"/>
        <c:scaling>
          <c:orientation val="minMax"/>
          <c:max val="1.0000000000000002E-2"/>
          <c:min val="-2.0000000000000004E-2"/>
        </c:scaling>
        <c:delete val="0"/>
        <c:axPos val="b"/>
        <c:numFmt formatCode="0.0%" sourceLinked="1"/>
        <c:majorTickMark val="out"/>
        <c:minorTickMark val="none"/>
        <c:tickLblPos val="none"/>
        <c:spPr>
          <a:ln w="3347">
            <a:noFill/>
            <a:prstDash val="solid"/>
          </a:ln>
        </c:spPr>
        <c:crossAx val="1091612520"/>
        <c:crosses val="autoZero"/>
        <c:crossBetween val="between"/>
        <c:majorUnit val="0.1"/>
      </c:valAx>
      <c:spPr>
        <a:noFill/>
        <a:ln w="25400">
          <a:noFill/>
        </a:ln>
      </c:spPr>
    </c:plotArea>
    <c:plotVisOnly val="1"/>
    <c:dispBlanksAs val="gap"/>
    <c:showDLblsOverMax val="0"/>
  </c:chart>
  <c:spPr>
    <a:noFill/>
    <a:ln>
      <a:noFill/>
    </a:ln>
  </c:spPr>
  <c:txPr>
    <a:bodyPr/>
    <a:lstStyle/>
    <a:p>
      <a:pPr>
        <a:defRPr sz="1100" b="0" i="0" u="none" strike="noStrike" baseline="0">
          <a:solidFill>
            <a:srgbClr val="595959"/>
          </a:solidFill>
          <a:latin typeface="Calibri" panose="020F0502020204030204" pitchFamily="34" charset="0"/>
          <a:ea typeface="微软雅黑" panose="020B0503020204020204" pitchFamily="34" charset="-122"/>
          <a:cs typeface="Arial" panose="020B0604020202020204" pitchFamily="34" charset="0"/>
          <a:sym typeface="Calibri" panose="020F0502020204030204" pitchFamily="34" charset="0"/>
        </a:defRPr>
      </a:pPr>
      <a:endParaRPr lang="zh-CN"/>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929143493275468"/>
          <c:y val="1.0617759514433821E-2"/>
          <c:w val="0.58931370823404194"/>
          <c:h val="0.97321211827530629"/>
        </c:manualLayout>
      </c:layout>
      <c:barChart>
        <c:barDir val="bar"/>
        <c:grouping val="clustered"/>
        <c:varyColors val="1"/>
        <c:ser>
          <c:idx val="0"/>
          <c:order val="0"/>
          <c:spPr>
            <a:gradFill rotWithShape="0">
              <a:gsLst>
                <a:gs pos="0">
                  <a:srgbClr val="FFCC00">
                    <a:gamma/>
                    <a:shade val="46275"/>
                    <a:invGamma/>
                  </a:srgbClr>
                </a:gs>
                <a:gs pos="50000">
                  <a:srgbClr val="FFCC00"/>
                </a:gs>
                <a:gs pos="100000">
                  <a:srgbClr val="FFCC00">
                    <a:gamma/>
                    <a:shade val="46275"/>
                    <a:invGamma/>
                  </a:srgbClr>
                </a:gs>
              </a:gsLst>
              <a:lin ang="5400000" scaled="1"/>
            </a:gradFill>
            <a:ln w="11473">
              <a:solidFill>
                <a:schemeClr val="tx1"/>
              </a:solidFill>
              <a:prstDash val="solid"/>
            </a:ln>
          </c:spPr>
          <c:invertIfNegative val="0"/>
          <c:dPt>
            <c:idx val="0"/>
            <c:invertIfNegative val="0"/>
            <c:bubble3D val="0"/>
            <c:spPr>
              <a:solidFill>
                <a:srgbClr val="FFC000"/>
              </a:solidFill>
              <a:ln w="11473">
                <a:solidFill>
                  <a:srgbClr val="FFFFFF"/>
                </a:solidFill>
                <a:prstDash val="solid"/>
              </a:ln>
            </c:spPr>
            <c:extLst>
              <c:ext xmlns:c16="http://schemas.microsoft.com/office/drawing/2014/chart" uri="{C3380CC4-5D6E-409C-BE32-E72D297353CC}">
                <c16:uniqueId val="{00000001-BD57-425B-B23E-63C61489D6E2}"/>
              </c:ext>
            </c:extLst>
          </c:dPt>
          <c:dPt>
            <c:idx val="1"/>
            <c:invertIfNegative val="0"/>
            <c:bubble3D val="0"/>
            <c:spPr>
              <a:solidFill>
                <a:schemeClr val="accent3"/>
              </a:solidFill>
              <a:ln w="11473">
                <a:solidFill>
                  <a:srgbClr val="FFFFFF"/>
                </a:solidFill>
                <a:prstDash val="solid"/>
              </a:ln>
            </c:spPr>
            <c:extLst>
              <c:ext xmlns:c16="http://schemas.microsoft.com/office/drawing/2014/chart" uri="{C3380CC4-5D6E-409C-BE32-E72D297353CC}">
                <c16:uniqueId val="{00000003-BD57-425B-B23E-63C61489D6E2}"/>
              </c:ext>
            </c:extLst>
          </c:dPt>
          <c:dPt>
            <c:idx val="2"/>
            <c:invertIfNegative val="0"/>
            <c:bubble3D val="0"/>
            <c:spPr>
              <a:solidFill>
                <a:srgbClr val="0070C0"/>
              </a:solidFill>
              <a:ln w="11473">
                <a:solidFill>
                  <a:srgbClr val="FFFFFF"/>
                </a:solidFill>
                <a:prstDash val="solid"/>
              </a:ln>
            </c:spPr>
            <c:extLst>
              <c:ext xmlns:c16="http://schemas.microsoft.com/office/drawing/2014/chart" uri="{C3380CC4-5D6E-409C-BE32-E72D297353CC}">
                <c16:uniqueId val="{00000005-BD57-425B-B23E-63C61489D6E2}"/>
              </c:ext>
            </c:extLst>
          </c:dPt>
          <c:dPt>
            <c:idx val="3"/>
            <c:invertIfNegative val="0"/>
            <c:bubble3D val="0"/>
            <c:spPr>
              <a:solidFill>
                <a:srgbClr val="E10000"/>
              </a:solidFill>
              <a:ln w="11473">
                <a:solidFill>
                  <a:srgbClr val="FFFFFF"/>
                </a:solidFill>
                <a:prstDash val="solid"/>
              </a:ln>
            </c:spPr>
            <c:extLst>
              <c:ext xmlns:c16="http://schemas.microsoft.com/office/drawing/2014/chart" uri="{C3380CC4-5D6E-409C-BE32-E72D297353CC}">
                <c16:uniqueId val="{00000007-BD57-425B-B23E-63C61489D6E2}"/>
              </c:ext>
            </c:extLst>
          </c:dPt>
          <c:dPt>
            <c:idx val="4"/>
            <c:invertIfNegative val="0"/>
            <c:bubble3D val="0"/>
            <c:spPr>
              <a:solidFill>
                <a:schemeClr val="tx1"/>
              </a:solidFill>
              <a:ln w="11473">
                <a:solidFill>
                  <a:srgbClr val="FFFFFF"/>
                </a:solidFill>
                <a:prstDash val="solid"/>
              </a:ln>
            </c:spPr>
            <c:extLst>
              <c:ext xmlns:c16="http://schemas.microsoft.com/office/drawing/2014/chart" uri="{C3380CC4-5D6E-409C-BE32-E72D297353CC}">
                <c16:uniqueId val="{00000009-BD57-425B-B23E-63C61489D6E2}"/>
              </c:ext>
            </c:extLst>
          </c:dPt>
          <c:dLbls>
            <c:delete val="1"/>
          </c:dLbls>
          <c:cat>
            <c:strRef>
              <c:f>Sheet1!$A$1:$A$5</c:f>
              <c:strCache>
                <c:ptCount val="5"/>
                <c:pt idx="0">
                  <c:v>Lose to other savory categories</c:v>
                </c:pt>
                <c:pt idx="1">
                  <c:v>Purchase more PC</c:v>
                </c:pt>
                <c:pt idx="2">
                  <c:v>Stop purchase Savory</c:v>
                </c:pt>
                <c:pt idx="3">
                  <c:v>Stop purchase PC</c:v>
                </c:pt>
                <c:pt idx="4">
                  <c:v>Total</c:v>
                </c:pt>
              </c:strCache>
            </c:strRef>
          </c:cat>
          <c:val>
            <c:numRef>
              <c:f>Sheet1!$B$1:$B$5</c:f>
              <c:numCache>
                <c:formatCode>0.0</c:formatCode>
                <c:ptCount val="5"/>
                <c:pt idx="0">
                  <c:v>-1.8</c:v>
                </c:pt>
                <c:pt idx="1">
                  <c:v>1.4</c:v>
                </c:pt>
                <c:pt idx="2">
                  <c:v>0.2</c:v>
                </c:pt>
                <c:pt idx="3">
                  <c:v>-1.7</c:v>
                </c:pt>
                <c:pt idx="4">
                  <c:v>-1.9000000000000001</c:v>
                </c:pt>
              </c:numCache>
            </c:numRef>
          </c:val>
          <c:extLst>
            <c:ext xmlns:c16="http://schemas.microsoft.com/office/drawing/2014/chart" uri="{C3380CC4-5D6E-409C-BE32-E72D297353CC}">
              <c16:uniqueId val="{0000000A-BD57-425B-B23E-63C61489D6E2}"/>
            </c:ext>
          </c:extLst>
        </c:ser>
        <c:dLbls>
          <c:dLblPos val="ctr"/>
          <c:showLegendKey val="0"/>
          <c:showVal val="1"/>
          <c:showCatName val="0"/>
          <c:showSerName val="0"/>
          <c:showPercent val="0"/>
          <c:showBubbleSize val="0"/>
        </c:dLbls>
        <c:gapWidth val="50"/>
        <c:axId val="1097216480"/>
        <c:axId val="1097216872"/>
      </c:barChart>
      <c:catAx>
        <c:axId val="1097216480"/>
        <c:scaling>
          <c:orientation val="minMax"/>
        </c:scaling>
        <c:delete val="0"/>
        <c:axPos val="l"/>
        <c:numFmt formatCode="General" sourceLinked="1"/>
        <c:majorTickMark val="out"/>
        <c:minorTickMark val="none"/>
        <c:tickLblPos val="low"/>
        <c:spPr>
          <a:ln w="2868">
            <a:solidFill>
              <a:srgbClr val="969696"/>
            </a:solidFill>
            <a:prstDash val="solid"/>
          </a:ln>
        </c:spPr>
        <c:txPr>
          <a:bodyPr rot="0" vert="horz"/>
          <a:lstStyle/>
          <a:p>
            <a:pPr>
              <a:defRPr sz="1200">
                <a:latin typeface="Arial" panose="020B0604020202020204" pitchFamily="34" charset="0"/>
                <a:cs typeface="Arial" panose="020B0604020202020204" pitchFamily="34" charset="0"/>
              </a:defRPr>
            </a:pPr>
            <a:endParaRPr lang="zh-CN"/>
          </a:p>
        </c:txPr>
        <c:crossAx val="1097216872"/>
        <c:crosses val="autoZero"/>
        <c:auto val="0"/>
        <c:lblAlgn val="ctr"/>
        <c:lblOffset val="100"/>
        <c:tickLblSkip val="1"/>
        <c:tickMarkSkip val="1"/>
        <c:noMultiLvlLbl val="0"/>
      </c:catAx>
      <c:valAx>
        <c:axId val="1097216872"/>
        <c:scaling>
          <c:orientation val="minMax"/>
        </c:scaling>
        <c:delete val="1"/>
        <c:axPos val="b"/>
        <c:numFmt formatCode="0.0" sourceLinked="1"/>
        <c:majorTickMark val="out"/>
        <c:minorTickMark val="none"/>
        <c:tickLblPos val="nextTo"/>
        <c:crossAx val="1097216480"/>
        <c:crosses val="autoZero"/>
        <c:crossBetween val="between"/>
      </c:valAx>
      <c:spPr>
        <a:noFill/>
        <a:ln w="22947">
          <a:noFill/>
        </a:ln>
      </c:spPr>
    </c:plotArea>
    <c:plotVisOnly val="1"/>
    <c:dispBlanksAs val="gap"/>
    <c:showDLblsOverMax val="0"/>
  </c:chart>
  <c:spPr>
    <a:noFill/>
    <a:ln>
      <a:noFill/>
    </a:ln>
  </c:spPr>
  <c:txPr>
    <a:bodyPr/>
    <a:lstStyle/>
    <a:p>
      <a:pPr>
        <a:defRPr sz="1084" b="0" i="0" u="none" strike="noStrike" baseline="0">
          <a:solidFill>
            <a:schemeClr val="tx1"/>
          </a:solidFill>
          <a:latin typeface="Arial" panose="020B0604020202020204" pitchFamily="34" charset="0"/>
          <a:ea typeface="微软雅黑" panose="020B0503020204020204" pitchFamily="34" charset="-122"/>
          <a:cs typeface="Times New Roman"/>
          <a:sym typeface="Arial" panose="020B0604020202020204" pitchFamily="34" charset="0"/>
        </a:defRPr>
      </a:pPr>
      <a:endParaRPr lang="zh-CN"/>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7824598637592852"/>
          <c:y val="2.4195247956993546E-2"/>
          <c:w val="0.43480642179851436"/>
          <c:h val="0.88120098521123524"/>
        </c:manualLayout>
      </c:layout>
      <c:barChart>
        <c:barDir val="col"/>
        <c:grouping val="percentStacked"/>
        <c:varyColors val="0"/>
        <c:ser>
          <c:idx val="0"/>
          <c:order val="0"/>
          <c:tx>
            <c:strRef>
              <c:f>Sheet1!$A$2</c:f>
              <c:strCache>
                <c:ptCount val="1"/>
                <c:pt idx="0">
                  <c:v>  LAYS  </c:v>
                </c:pt>
              </c:strCache>
            </c:strRef>
          </c:tx>
          <c:spPr>
            <a:solidFill>
              <a:srgbClr val="005B00"/>
            </a:solidFill>
            <a:ln>
              <a:noFill/>
            </a:ln>
            <a:effectLst/>
          </c:spPr>
          <c:invertIfNegative val="0"/>
          <c:dPt>
            <c:idx val="0"/>
            <c:invertIfNegative val="0"/>
            <c:bubble3D val="0"/>
            <c:extLst>
              <c:ext xmlns:c16="http://schemas.microsoft.com/office/drawing/2014/chart" uri="{C3380CC4-5D6E-409C-BE32-E72D297353CC}">
                <c16:uniqueId val="{00000005-A37F-4218-A3F2-810C20E97323}"/>
              </c:ext>
            </c:extLst>
          </c:dPt>
          <c:dLbls>
            <c:delete val="1"/>
          </c:dLbls>
          <c:cat>
            <c:strRef>
              <c:f>Sheet1!$B$1:$C$1</c:f>
              <c:strCache>
                <c:ptCount val="1"/>
                <c:pt idx="0">
                  <c:v>MAT23Q1</c:v>
                </c:pt>
              </c:strCache>
            </c:strRef>
          </c:cat>
          <c:val>
            <c:numRef>
              <c:f>Sheet1!$B$2:$C$2</c:f>
              <c:numCache>
                <c:formatCode>0.0</c:formatCode>
                <c:ptCount val="1"/>
                <c:pt idx="0">
                  <c:v>35.122900000000001</c:v>
                </c:pt>
              </c:numCache>
            </c:numRef>
          </c:val>
          <c:extLst>
            <c:ext xmlns:c16="http://schemas.microsoft.com/office/drawing/2014/chart" uri="{C3380CC4-5D6E-409C-BE32-E72D297353CC}">
              <c16:uniqueId val="{00000000-A37F-4218-A3F2-810C20E97323}"/>
            </c:ext>
          </c:extLst>
        </c:ser>
        <c:ser>
          <c:idx val="1"/>
          <c:order val="1"/>
          <c:tx>
            <c:strRef>
              <c:f>Sheet1!$A$3</c:f>
              <c:strCache>
                <c:ptCount val="1"/>
                <c:pt idx="0">
                  <c:v> ORION  </c:v>
                </c:pt>
              </c:strCache>
            </c:strRef>
          </c:tx>
          <c:spPr>
            <a:solidFill>
              <a:srgbClr val="92D050"/>
            </a:solidFill>
          </c:spPr>
          <c:invertIfNegative val="0"/>
          <c:dLbls>
            <c:delete val="1"/>
          </c:dLbls>
          <c:cat>
            <c:strRef>
              <c:f>Sheet1!$B$1:$C$1</c:f>
              <c:strCache>
                <c:ptCount val="1"/>
                <c:pt idx="0">
                  <c:v>MAT23Q1</c:v>
                </c:pt>
              </c:strCache>
            </c:strRef>
          </c:cat>
          <c:val>
            <c:numRef>
              <c:f>Sheet1!$B$3:$C$3</c:f>
              <c:numCache>
                <c:formatCode>0.0</c:formatCode>
                <c:ptCount val="1"/>
                <c:pt idx="0">
                  <c:v>27.483000000000001</c:v>
                </c:pt>
              </c:numCache>
            </c:numRef>
          </c:val>
          <c:extLst>
            <c:ext xmlns:c16="http://schemas.microsoft.com/office/drawing/2014/chart" uri="{C3380CC4-5D6E-409C-BE32-E72D297353CC}">
              <c16:uniqueId val="{00000001-A37F-4218-A3F2-810C20E97323}"/>
            </c:ext>
          </c:extLst>
        </c:ser>
        <c:ser>
          <c:idx val="2"/>
          <c:order val="2"/>
          <c:tx>
            <c:strRef>
              <c:f>Sheet1!$A$4</c:f>
              <c:strCache>
                <c:ptCount val="1"/>
                <c:pt idx="0">
                  <c:v>CALBEE</c:v>
                </c:pt>
              </c:strCache>
            </c:strRef>
          </c:tx>
          <c:spPr>
            <a:solidFill>
              <a:schemeClr val="accent6">
                <a:lumMod val="40000"/>
                <a:lumOff val="60000"/>
              </a:schemeClr>
            </a:solidFill>
          </c:spPr>
          <c:invertIfNegative val="0"/>
          <c:dLbls>
            <c:delete val="1"/>
          </c:dLbls>
          <c:cat>
            <c:strRef>
              <c:f>Sheet1!$B$1:$C$1</c:f>
              <c:strCache>
                <c:ptCount val="1"/>
                <c:pt idx="0">
                  <c:v>MAT23Q1</c:v>
                </c:pt>
              </c:strCache>
            </c:strRef>
          </c:cat>
          <c:val>
            <c:numRef>
              <c:f>Sheet1!$B$4:$C$4</c:f>
              <c:numCache>
                <c:formatCode>0.0</c:formatCode>
                <c:ptCount val="1"/>
                <c:pt idx="0">
                  <c:v>19.5</c:v>
                </c:pt>
              </c:numCache>
            </c:numRef>
          </c:val>
          <c:extLst>
            <c:ext xmlns:c16="http://schemas.microsoft.com/office/drawing/2014/chart" uri="{C3380CC4-5D6E-409C-BE32-E72D297353CC}">
              <c16:uniqueId val="{00000002-A37F-4218-A3F2-810C20E97323}"/>
            </c:ext>
          </c:extLst>
        </c:ser>
        <c:ser>
          <c:idx val="3"/>
          <c:order val="3"/>
          <c:tx>
            <c:strRef>
              <c:f>Sheet1!$A$5</c:f>
              <c:strCache>
                <c:ptCount val="1"/>
                <c:pt idx="0">
                  <c:v> OISHI  </c:v>
                </c:pt>
              </c:strCache>
            </c:strRef>
          </c:tx>
          <c:spPr>
            <a:solidFill>
              <a:schemeClr val="bg1">
                <a:lumMod val="75000"/>
              </a:schemeClr>
            </a:solidFill>
            <a:ln>
              <a:noFill/>
            </a:ln>
            <a:effectLst/>
          </c:spPr>
          <c:invertIfNegative val="0"/>
          <c:dLbls>
            <c:delete val="1"/>
          </c:dLbls>
          <c:cat>
            <c:strRef>
              <c:f>Sheet1!$B$1:$C$1</c:f>
              <c:strCache>
                <c:ptCount val="1"/>
                <c:pt idx="0">
                  <c:v>MAT23Q1</c:v>
                </c:pt>
              </c:strCache>
            </c:strRef>
          </c:cat>
          <c:val>
            <c:numRef>
              <c:f>Sheet1!$B$5:$C$5</c:f>
              <c:numCache>
                <c:formatCode>0.0</c:formatCode>
                <c:ptCount val="1"/>
                <c:pt idx="0">
                  <c:v>7.7697000000000003</c:v>
                </c:pt>
              </c:numCache>
            </c:numRef>
          </c:val>
          <c:extLst>
            <c:ext xmlns:c16="http://schemas.microsoft.com/office/drawing/2014/chart" uri="{C3380CC4-5D6E-409C-BE32-E72D297353CC}">
              <c16:uniqueId val="{00000003-A37F-4218-A3F2-810C20E97323}"/>
            </c:ext>
          </c:extLst>
        </c:ser>
        <c:ser>
          <c:idx val="4"/>
          <c:order val="4"/>
          <c:tx>
            <c:strRef>
              <c:f>Sheet1!$A$6</c:f>
              <c:strCache>
                <c:ptCount val="1"/>
                <c:pt idx="0">
                  <c:v> PRINGLES  </c:v>
                </c:pt>
              </c:strCache>
            </c:strRef>
          </c:tx>
          <c:spPr>
            <a:solidFill>
              <a:schemeClr val="accent3"/>
            </a:solidFill>
            <a:ln>
              <a:noFill/>
            </a:ln>
            <a:effectLst/>
          </c:spPr>
          <c:invertIfNegative val="0"/>
          <c:dLbls>
            <c:delete val="1"/>
          </c:dLbls>
          <c:cat>
            <c:strRef>
              <c:f>Sheet1!$B$1:$C$1</c:f>
              <c:strCache>
                <c:ptCount val="1"/>
                <c:pt idx="0">
                  <c:v>MAT23Q1</c:v>
                </c:pt>
              </c:strCache>
            </c:strRef>
          </c:cat>
          <c:val>
            <c:numRef>
              <c:f>Sheet1!$B$6:$C$6</c:f>
              <c:numCache>
                <c:formatCode>0.0</c:formatCode>
                <c:ptCount val="1"/>
                <c:pt idx="0">
                  <c:v>1.9148000000000001</c:v>
                </c:pt>
              </c:numCache>
            </c:numRef>
          </c:val>
          <c:extLst>
            <c:ext xmlns:c16="http://schemas.microsoft.com/office/drawing/2014/chart" uri="{C3380CC4-5D6E-409C-BE32-E72D297353CC}">
              <c16:uniqueId val="{00000004-A37F-4218-A3F2-810C20E97323}"/>
            </c:ext>
          </c:extLst>
        </c:ser>
        <c:ser>
          <c:idx val="5"/>
          <c:order val="5"/>
          <c:tx>
            <c:strRef>
              <c:f>Sheet1!$A$7</c:f>
              <c:strCache>
                <c:ptCount val="1"/>
                <c:pt idx="0">
                  <c:v> PANPAN  </c:v>
                </c:pt>
              </c:strCache>
            </c:strRef>
          </c:tx>
          <c:spPr>
            <a:solidFill>
              <a:schemeClr val="bg1">
                <a:lumMod val="50000"/>
              </a:schemeClr>
            </a:solidFill>
            <a:ln>
              <a:noFill/>
            </a:ln>
            <a:effectLst/>
          </c:spPr>
          <c:invertIfNegative val="0"/>
          <c:dLbls>
            <c:delete val="1"/>
          </c:dLbls>
          <c:cat>
            <c:strRef>
              <c:f>Sheet1!$B$1:$C$1</c:f>
              <c:strCache>
                <c:ptCount val="1"/>
                <c:pt idx="0">
                  <c:v>MAT23Q1</c:v>
                </c:pt>
              </c:strCache>
            </c:strRef>
          </c:cat>
          <c:val>
            <c:numRef>
              <c:f>Sheet1!$B$7:$C$7</c:f>
              <c:numCache>
                <c:formatCode>0.0</c:formatCode>
                <c:ptCount val="1"/>
                <c:pt idx="0">
                  <c:v>1.6984999999999999</c:v>
                </c:pt>
              </c:numCache>
            </c:numRef>
          </c:val>
          <c:extLst>
            <c:ext xmlns:c16="http://schemas.microsoft.com/office/drawing/2014/chart" uri="{C3380CC4-5D6E-409C-BE32-E72D297353CC}">
              <c16:uniqueId val="{00000000-BAD3-4E22-B93F-39C1F817EE67}"/>
            </c:ext>
          </c:extLst>
        </c:ser>
        <c:dLbls>
          <c:dLblPos val="ctr"/>
          <c:showLegendKey val="0"/>
          <c:showVal val="1"/>
          <c:showCatName val="0"/>
          <c:showSerName val="0"/>
          <c:showPercent val="0"/>
          <c:showBubbleSize val="0"/>
        </c:dLbls>
        <c:gapWidth val="60"/>
        <c:overlap val="100"/>
        <c:axId val="701971968"/>
        <c:axId val="701972752"/>
      </c:barChart>
      <c:catAx>
        <c:axId val="7019719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zh-CN"/>
          </a:p>
        </c:txPr>
        <c:crossAx val="701972752"/>
        <c:crosses val="autoZero"/>
        <c:auto val="1"/>
        <c:lblAlgn val="ctr"/>
        <c:lblOffset val="100"/>
        <c:noMultiLvlLbl val="0"/>
      </c:catAx>
      <c:valAx>
        <c:axId val="701972752"/>
        <c:scaling>
          <c:orientation val="minMax"/>
        </c:scaling>
        <c:delete val="1"/>
        <c:axPos val="l"/>
        <c:numFmt formatCode="0%" sourceLinked="1"/>
        <c:majorTickMark val="none"/>
        <c:minorTickMark val="none"/>
        <c:tickLblPos val="nextTo"/>
        <c:crossAx val="701971968"/>
        <c:crosses val="autoZero"/>
        <c:crossBetween val="between"/>
      </c:valAx>
      <c:spPr>
        <a:noFill/>
        <a:ln>
          <a:noFill/>
        </a:ln>
        <a:effectLst/>
      </c:spPr>
    </c:plotArea>
    <c:legend>
      <c:legendPos val="l"/>
      <c:layout>
        <c:manualLayout>
          <c:xMode val="edge"/>
          <c:yMode val="edge"/>
          <c:x val="1.9179388952722302E-2"/>
          <c:y val="2.1170277777777774E-2"/>
          <c:w val="0.49409191705617872"/>
          <c:h val="0.92423186371872501"/>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9C2EA0A-A63E-4444-BB8D-0935804B43B6}" type="datetimeFigureOut">
              <a:rPr lang="zh-CN" altLang="en-US" smtClean="0"/>
              <a:t>2023-08-08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6185823-045A-4085-9983-83A5C7B2A35F}" type="slidenum">
              <a:rPr lang="zh-CN" altLang="en-US" smtClean="0"/>
              <a:t>‹#›</a:t>
            </a:fld>
            <a:endParaRPr lang="zh-CN" altLang="en-US"/>
          </a:p>
        </p:txBody>
      </p:sp>
    </p:spTree>
    <p:extLst>
      <p:ext uri="{BB962C8B-B14F-4D97-AF65-F5344CB8AC3E}">
        <p14:creationId xmlns:p14="http://schemas.microsoft.com/office/powerpoint/2010/main" val="40002830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C06C24-CF23-427D-8298-8E2E190D0CCD}" type="datetimeFigureOut">
              <a:rPr lang="zh-CN" altLang="en-US" smtClean="0"/>
              <a:t>2023-08-08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BA2683-A4BB-4C6E-998F-139AC6692D40}" type="slidenum">
              <a:rPr lang="zh-CN" altLang="en-US" smtClean="0"/>
              <a:t>‹#›</a:t>
            </a:fld>
            <a:endParaRPr lang="zh-CN" altLang="en-US"/>
          </a:p>
        </p:txBody>
      </p:sp>
    </p:spTree>
    <p:extLst>
      <p:ext uri="{BB962C8B-B14F-4D97-AF65-F5344CB8AC3E}">
        <p14:creationId xmlns:p14="http://schemas.microsoft.com/office/powerpoint/2010/main" val="3827554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1DDAB59E-332C-4060-B0C9-643DCBD9587F}" type="slidenum">
              <a:rPr lang="zh-CN" altLang="en-US" smtClean="0"/>
              <a:t>‹#›</a:t>
            </a:fld>
            <a:endParaRPr lang="zh-CN" altLang="en-US"/>
          </a:p>
        </p:txBody>
      </p:sp>
    </p:spTree>
    <p:extLst>
      <p:ext uri="{BB962C8B-B14F-4D97-AF65-F5344CB8AC3E}">
        <p14:creationId xmlns:p14="http://schemas.microsoft.com/office/powerpoint/2010/main" val="4066716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1DDAB59E-332C-4060-B0C9-643DCBD9587F}" type="slidenum">
              <a:rPr lang="zh-CN" altLang="en-US" smtClean="0"/>
              <a:t>‹#›</a:t>
            </a:fld>
            <a:endParaRPr lang="zh-CN" altLang="en-US"/>
          </a:p>
        </p:txBody>
      </p:sp>
    </p:spTree>
    <p:extLst>
      <p:ext uri="{BB962C8B-B14F-4D97-AF65-F5344CB8AC3E}">
        <p14:creationId xmlns:p14="http://schemas.microsoft.com/office/powerpoint/2010/main" val="2301055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1DDAB59E-332C-4060-B0C9-643DCBD9587F}" type="slidenum">
              <a:rPr lang="zh-CN" altLang="en-US" smtClean="0"/>
              <a:t>‹#›</a:t>
            </a:fld>
            <a:endParaRPr lang="zh-CN" altLang="en-US"/>
          </a:p>
        </p:txBody>
      </p:sp>
    </p:spTree>
    <p:extLst>
      <p:ext uri="{BB962C8B-B14F-4D97-AF65-F5344CB8AC3E}">
        <p14:creationId xmlns:p14="http://schemas.microsoft.com/office/powerpoint/2010/main" val="38026711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2 (Black)">
    <p:bg>
      <p:bgPr>
        <a:solidFill>
          <a:srgbClr val="000000"/>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1" y="864"/>
            <a:ext cx="12200176" cy="6857143"/>
          </a:xfrm>
          <a:prstGeom prst="rect">
            <a:avLst/>
          </a:prstGeom>
        </p:spPr>
        <p:txBody>
          <a:bodyPr anchor="ctr"/>
          <a:lstStyle>
            <a:lvl1pPr algn="ctr">
              <a:defRPr>
                <a:solidFill>
                  <a:schemeClr val="bg1"/>
                </a:solidFill>
              </a:defRPr>
            </a:lvl1pPr>
          </a:lstStyle>
          <a:p>
            <a:r>
              <a:rPr lang="es-ES" noProof="0" dirty="0"/>
              <a:t>Haga clic en el icono para agregar una imagen</a:t>
            </a:r>
            <a:endParaRPr lang="en-GB" noProof="0" dirty="0"/>
          </a:p>
        </p:txBody>
      </p:sp>
      <p:sp>
        <p:nvSpPr>
          <p:cNvPr id="8" name="Title 1"/>
          <p:cNvSpPr>
            <a:spLocks noGrp="1"/>
          </p:cNvSpPr>
          <p:nvPr>
            <p:ph type="ctrTitle" hasCustomPrompt="1"/>
          </p:nvPr>
        </p:nvSpPr>
        <p:spPr>
          <a:xfrm>
            <a:off x="360001" y="3846097"/>
            <a:ext cx="11466875" cy="1143000"/>
          </a:xfrm>
          <a:prstGeom prst="rect">
            <a:avLst/>
          </a:prstGeom>
        </p:spPr>
        <p:txBody>
          <a:bodyPr anchor="b">
            <a:noAutofit/>
          </a:bodyPr>
          <a:lstStyle>
            <a:lvl1pPr algn="l">
              <a:defRPr sz="2400" b="1">
                <a:solidFill>
                  <a:schemeClr val="bg1"/>
                </a:solidFill>
              </a:defRPr>
            </a:lvl1pPr>
          </a:lstStyle>
          <a:p>
            <a:r>
              <a:rPr lang="en-GB" dirty="0"/>
              <a:t>Presentation title here 24pt</a:t>
            </a:r>
            <a:endParaRPr lang="en-GB" noProof="0" dirty="0"/>
          </a:p>
        </p:txBody>
      </p:sp>
      <p:sp>
        <p:nvSpPr>
          <p:cNvPr id="9" name="Subtitle 2"/>
          <p:cNvSpPr>
            <a:spLocks noGrp="1"/>
          </p:cNvSpPr>
          <p:nvPr>
            <p:ph type="subTitle" idx="1" hasCustomPrompt="1"/>
          </p:nvPr>
        </p:nvSpPr>
        <p:spPr>
          <a:xfrm>
            <a:off x="360001" y="4989116"/>
            <a:ext cx="11466875" cy="430629"/>
          </a:xfrm>
          <a:prstGeom prst="rect">
            <a:avLst/>
          </a:prstGeom>
        </p:spPr>
        <p:txBody>
          <a:bodyPr anchor="t">
            <a:noAutofit/>
          </a:bodyPr>
          <a:lstStyle>
            <a:lvl1pPr marL="0" indent="0" algn="l">
              <a:spcBef>
                <a:spcPts val="20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Sub heading here 22pt</a:t>
            </a:r>
            <a:endParaRPr lang="en-GB" sz="1600" dirty="0"/>
          </a:p>
        </p:txBody>
      </p:sp>
      <p:sp>
        <p:nvSpPr>
          <p:cNvPr id="3" name="Text Placeholder 2"/>
          <p:cNvSpPr>
            <a:spLocks noGrp="1"/>
          </p:cNvSpPr>
          <p:nvPr>
            <p:ph type="body" sz="quarter" idx="14" hasCustomPrompt="1"/>
          </p:nvPr>
        </p:nvSpPr>
        <p:spPr>
          <a:xfrm>
            <a:off x="357201" y="5419744"/>
            <a:ext cx="11472863" cy="1114425"/>
          </a:xfrm>
          <a:prstGeom prst="rect">
            <a:avLst/>
          </a:prstGeom>
        </p:spPr>
        <p:txBody>
          <a:bodyPr/>
          <a:lstStyle>
            <a:lvl1pPr marL="0" marR="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sz="1400">
                <a:solidFill>
                  <a:schemeClr val="bg1"/>
                </a:solidFill>
              </a:defRPr>
            </a:lvl1pPr>
          </a:lstStyle>
          <a:p>
            <a:pPr marL="0" marR="0" lvl="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a:pPr>
            <a:r>
              <a:rPr lang="en-GB" sz="1600" dirty="0"/>
              <a:t>Presenter names here 16pt</a:t>
            </a:r>
            <a:br>
              <a:rPr lang="en-GB" sz="1600" dirty="0"/>
            </a:br>
            <a:r>
              <a:rPr lang="en-GB" sz="1600" dirty="0"/>
              <a:t>Date runs here 16pt</a:t>
            </a:r>
            <a:br>
              <a:rPr lang="en-GB" sz="1600" dirty="0"/>
            </a:br>
            <a:r>
              <a:rPr lang="en-GB" sz="1600" dirty="0"/>
              <a:t>Project reference 16pt</a:t>
            </a:r>
          </a:p>
        </p:txBody>
      </p:sp>
    </p:spTree>
    <p:extLst>
      <p:ext uri="{BB962C8B-B14F-4D97-AF65-F5344CB8AC3E}">
        <p14:creationId xmlns:p14="http://schemas.microsoft.com/office/powerpoint/2010/main" val="242940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Section header (white)">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5" hasCustomPrompt="1"/>
          </p:nvPr>
        </p:nvSpPr>
        <p:spPr>
          <a:xfrm>
            <a:off x="359999" y="2258559"/>
            <a:ext cx="5643563" cy="1980000"/>
          </a:xfrm>
          <a:prstGeom prst="rect">
            <a:avLst/>
          </a:prstGeom>
        </p:spPr>
        <p:txBody>
          <a:bodyPr anchor="t"/>
          <a:lstStyle>
            <a:lvl1pPr algn="l">
              <a:spcBef>
                <a:spcPts val="200"/>
              </a:spcBef>
              <a:defRPr sz="4000" b="0">
                <a:solidFill>
                  <a:schemeClr val="tx1"/>
                </a:solidFill>
              </a:defRPr>
            </a:lvl1pPr>
            <a:lvl2pPr marL="0" indent="0" algn="l">
              <a:spcBef>
                <a:spcPts val="200"/>
              </a:spcBef>
              <a:buNone/>
              <a:defRPr sz="2200" b="0">
                <a:solidFill>
                  <a:schemeClr val="tx1"/>
                </a:solidFill>
              </a:defRPr>
            </a:lvl2pPr>
          </a:lstStyle>
          <a:p>
            <a:pPr lvl="0"/>
            <a:r>
              <a:rPr lang="en-GB" dirty="0"/>
              <a:t>Click to add title</a:t>
            </a:r>
          </a:p>
        </p:txBody>
      </p:sp>
      <p:sp>
        <p:nvSpPr>
          <p:cNvPr id="5" name="Text Placeholder 2"/>
          <p:cNvSpPr>
            <a:spLocks noGrp="1"/>
          </p:cNvSpPr>
          <p:nvPr>
            <p:ph type="body" sz="quarter" idx="16" hasCustomPrompt="1"/>
          </p:nvPr>
        </p:nvSpPr>
        <p:spPr>
          <a:xfrm>
            <a:off x="359999" y="1713600"/>
            <a:ext cx="976676" cy="540000"/>
          </a:xfrm>
          <a:prstGeom prst="rect">
            <a:avLst/>
          </a:prstGeom>
        </p:spPr>
        <p:txBody>
          <a:bodyPr anchor="t"/>
          <a:lstStyle>
            <a:lvl1pPr algn="l">
              <a:spcBef>
                <a:spcPts val="200"/>
              </a:spcBef>
              <a:defRPr sz="4000" b="0">
                <a:solidFill>
                  <a:schemeClr val="tx1"/>
                </a:solidFill>
              </a:defRPr>
            </a:lvl1pPr>
            <a:lvl2pPr marL="0" indent="0" algn="l">
              <a:spcBef>
                <a:spcPts val="200"/>
              </a:spcBef>
              <a:buNone/>
              <a:defRPr sz="2200" b="0">
                <a:solidFill>
                  <a:schemeClr val="tx1"/>
                </a:solidFill>
              </a:defRPr>
            </a:lvl2pPr>
          </a:lstStyle>
          <a:p>
            <a:pPr lvl="0"/>
            <a:r>
              <a:rPr lang="en-US" dirty="0"/>
              <a:t>No.</a:t>
            </a:r>
          </a:p>
        </p:txBody>
      </p:sp>
    </p:spTree>
    <p:extLst>
      <p:ext uri="{BB962C8B-B14F-4D97-AF65-F5344CB8AC3E}">
        <p14:creationId xmlns:p14="http://schemas.microsoft.com/office/powerpoint/2010/main" val="260738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1 x content">
    <p:spTree>
      <p:nvGrpSpPr>
        <p:cNvPr id="1" name=""/>
        <p:cNvGrpSpPr/>
        <p:nvPr/>
      </p:nvGrpSpPr>
      <p:grpSpPr>
        <a:xfrm>
          <a:off x="0" y="0"/>
          <a:ext cx="0" cy="0"/>
          <a:chOff x="0" y="0"/>
          <a:chExt cx="0" cy="0"/>
        </a:xfrm>
      </p:grpSpPr>
      <p:graphicFrame>
        <p:nvGraphicFramePr>
          <p:cNvPr id="7" name="think-cell data - do not delete"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15" imgH="416" progId="TCLayout.ActiveDocument.1">
                  <p:embed/>
                </p:oleObj>
              </mc:Choice>
              <mc:Fallback>
                <p:oleObj name="think-cell 幻灯片" r:id="rId3" imgW="415" imgH="416" progId="TCLayout.ActiveDocument.1">
                  <p:embed/>
                  <p:pic>
                    <p:nvPicPr>
                      <p:cNvPr id="7" name="think-cell data - do not delete"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87596ED-8270-4BD9-9069-84F474882F2A}"/>
              </a:ext>
            </a:extLst>
          </p:cNvPr>
          <p:cNvSpPr>
            <a:spLocks noGrp="1"/>
          </p:cNvSpPr>
          <p:nvPr>
            <p:ph type="title" hasCustomPrompt="1"/>
          </p:nvPr>
        </p:nvSpPr>
        <p:spPr/>
        <p:txBody>
          <a:bodyPr vert="horz"/>
          <a:lstStyle>
            <a:lvl1pPr>
              <a:defRPr/>
            </a:lvl1pPr>
          </a:lstStyle>
          <a:p>
            <a:r>
              <a:rPr lang="en-US" dirty="0"/>
              <a:t>Click to add title</a:t>
            </a:r>
            <a:endParaRPr lang="en-GB" dirty="0"/>
          </a:p>
        </p:txBody>
      </p:sp>
      <p:sp>
        <p:nvSpPr>
          <p:cNvPr id="3" name="Slide Number Placeholder 2">
            <a:extLst>
              <a:ext uri="{FF2B5EF4-FFF2-40B4-BE49-F238E27FC236}">
                <a16:creationId xmlns:a16="http://schemas.microsoft.com/office/drawing/2014/main" id="{FACA3A6B-089A-48DA-907F-9446B1276098}"/>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34BEE3-566C-4068-A777-C3A4762E861B}" type="slidenum">
              <a:rPr kumimoji="0" lang="en-GB" sz="1000" b="0" i="0" u="none" strike="noStrike" kern="1200" cap="none" spc="0" normalizeH="0" baseline="0" noProof="0" smtClean="0">
                <a:ln>
                  <a:noFill/>
                </a:ln>
                <a:solidFill>
                  <a:srgbClr val="333333"/>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000" b="0" i="0" u="none" strike="noStrike" kern="1200" cap="none" spc="0" normalizeH="0" baseline="0" noProof="0" dirty="0">
              <a:ln>
                <a:noFill/>
              </a:ln>
              <a:solidFill>
                <a:srgbClr val="333333"/>
              </a:solidFill>
              <a:effectLst/>
              <a:uLnTx/>
              <a:uFillTx/>
              <a:latin typeface="Arial"/>
              <a:ea typeface="微软雅黑"/>
              <a:cs typeface="+mn-cs"/>
            </a:endParaRPr>
          </a:p>
        </p:txBody>
      </p:sp>
      <p:sp>
        <p:nvSpPr>
          <p:cNvPr id="4" name="Footer Placeholder 3">
            <a:extLst>
              <a:ext uri="{FF2B5EF4-FFF2-40B4-BE49-F238E27FC236}">
                <a16:creationId xmlns:a16="http://schemas.microsoft.com/office/drawing/2014/main" id="{3E873D13-8BEF-4470-A16D-19EDE6E7AAA3}"/>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srgbClr val="333333"/>
              </a:solidFill>
              <a:effectLst/>
              <a:uLnTx/>
              <a:uFillTx/>
              <a:latin typeface="Arial"/>
              <a:ea typeface="微软雅黑"/>
              <a:cs typeface="+mn-cs"/>
            </a:endParaRPr>
          </a:p>
        </p:txBody>
      </p:sp>
      <p:sp>
        <p:nvSpPr>
          <p:cNvPr id="8" name="Text Placeholder 7">
            <a:extLst>
              <a:ext uri="{FF2B5EF4-FFF2-40B4-BE49-F238E27FC236}">
                <a16:creationId xmlns:a16="http://schemas.microsoft.com/office/drawing/2014/main" id="{50105BF4-D562-44BF-BA5C-F9CA4C0FE918}"/>
              </a:ext>
            </a:extLst>
          </p:cNvPr>
          <p:cNvSpPr>
            <a:spLocks noGrp="1"/>
          </p:cNvSpPr>
          <p:nvPr>
            <p:ph type="body" sz="quarter" idx="13" hasCustomPrompt="1"/>
          </p:nvPr>
        </p:nvSpPr>
        <p:spPr>
          <a:xfrm>
            <a:off x="360363" y="910800"/>
            <a:ext cx="11466000" cy="396000"/>
          </a:xfrm>
        </p:spPr>
        <p:txBody>
          <a:bodyPr/>
          <a:lstStyle>
            <a:lvl1pPr>
              <a:spcBef>
                <a:spcPts val="600"/>
              </a:spcBef>
              <a:defRPr sz="2200"/>
            </a:lvl1pPr>
          </a:lstStyle>
          <a:p>
            <a:pPr lvl="0"/>
            <a:r>
              <a:rPr lang="en-US" dirty="0"/>
              <a:t>Click to add subtitle</a:t>
            </a:r>
            <a:endParaRPr lang="en-GB" dirty="0"/>
          </a:p>
        </p:txBody>
      </p:sp>
      <p:sp>
        <p:nvSpPr>
          <p:cNvPr id="10" name="Content Placeholder 9">
            <a:extLst>
              <a:ext uri="{FF2B5EF4-FFF2-40B4-BE49-F238E27FC236}">
                <a16:creationId xmlns:a16="http://schemas.microsoft.com/office/drawing/2014/main" id="{E01F0EAC-DF03-4553-8D22-C26B163DC97D}"/>
              </a:ext>
            </a:extLst>
          </p:cNvPr>
          <p:cNvSpPr>
            <a:spLocks noGrp="1"/>
          </p:cNvSpPr>
          <p:nvPr>
            <p:ph sz="quarter" idx="14" hasCustomPrompt="1"/>
          </p:nvPr>
        </p:nvSpPr>
        <p:spPr>
          <a:xfrm>
            <a:off x="360363" y="1710000"/>
            <a:ext cx="11466000" cy="39996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01398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1 x content - no sub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596ED-8270-4BD9-9069-84F474882F2A}"/>
              </a:ext>
            </a:extLst>
          </p:cNvPr>
          <p:cNvSpPr>
            <a:spLocks noGrp="1"/>
          </p:cNvSpPr>
          <p:nvPr>
            <p:ph type="title" hasCustomPrompt="1"/>
          </p:nvPr>
        </p:nvSpPr>
        <p:spPr/>
        <p:txBody>
          <a:bodyPr/>
          <a:lstStyle>
            <a:lvl1pPr>
              <a:defRPr/>
            </a:lvl1pPr>
          </a:lstStyle>
          <a:p>
            <a:r>
              <a:rPr lang="en-US" dirty="0"/>
              <a:t>Click to add title</a:t>
            </a:r>
            <a:endParaRPr lang="en-GB" dirty="0"/>
          </a:p>
        </p:txBody>
      </p:sp>
      <p:sp>
        <p:nvSpPr>
          <p:cNvPr id="3" name="Slide Number Placeholder 2">
            <a:extLst>
              <a:ext uri="{FF2B5EF4-FFF2-40B4-BE49-F238E27FC236}">
                <a16:creationId xmlns:a16="http://schemas.microsoft.com/office/drawing/2014/main" id="{FACA3A6B-089A-48DA-907F-9446B1276098}"/>
              </a:ext>
            </a:extLst>
          </p:cNvPr>
          <p:cNvSpPr>
            <a:spLocks noGrp="1"/>
          </p:cNvSpPr>
          <p:nvPr>
            <p:ph type="sldNum" sz="quarter" idx="10"/>
          </p:nvPr>
        </p:nvSpPr>
        <p:spPr/>
        <p:txBody>
          <a:bodyPr/>
          <a:lstStyle/>
          <a:p>
            <a:fld id="{4034BEE3-566C-4068-A777-C3A4762E861B}" type="slidenum">
              <a:rPr lang="en-GB" smtClean="0"/>
              <a:pPr/>
              <a:t>‹#›</a:t>
            </a:fld>
            <a:endParaRPr lang="en-GB" dirty="0"/>
          </a:p>
        </p:txBody>
      </p:sp>
      <p:sp>
        <p:nvSpPr>
          <p:cNvPr id="4" name="Footer Placeholder 3">
            <a:extLst>
              <a:ext uri="{FF2B5EF4-FFF2-40B4-BE49-F238E27FC236}">
                <a16:creationId xmlns:a16="http://schemas.microsoft.com/office/drawing/2014/main" id="{3E873D13-8BEF-4470-A16D-19EDE6E7AAA3}"/>
              </a:ext>
            </a:extLst>
          </p:cNvPr>
          <p:cNvSpPr>
            <a:spLocks noGrp="1"/>
          </p:cNvSpPr>
          <p:nvPr>
            <p:ph type="ftr" sz="quarter" idx="11"/>
          </p:nvPr>
        </p:nvSpPr>
        <p:spPr/>
        <p:txBody>
          <a:bodyPr/>
          <a:lstStyle/>
          <a:p>
            <a:endParaRPr lang="en-GB" dirty="0"/>
          </a:p>
        </p:txBody>
      </p:sp>
      <p:sp>
        <p:nvSpPr>
          <p:cNvPr id="10" name="Content Placeholder 9">
            <a:extLst>
              <a:ext uri="{FF2B5EF4-FFF2-40B4-BE49-F238E27FC236}">
                <a16:creationId xmlns:a16="http://schemas.microsoft.com/office/drawing/2014/main" id="{E01F0EAC-DF03-4553-8D22-C26B163DC97D}"/>
              </a:ext>
            </a:extLst>
          </p:cNvPr>
          <p:cNvSpPr>
            <a:spLocks noGrp="1"/>
          </p:cNvSpPr>
          <p:nvPr>
            <p:ph sz="quarter" idx="14" hasCustomPrompt="1"/>
          </p:nvPr>
        </p:nvSpPr>
        <p:spPr>
          <a:xfrm>
            <a:off x="360363" y="1710000"/>
            <a:ext cx="11466000" cy="39996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891898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1 x content + heading - no sub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B7F44-1A9D-43CE-8B94-70E892BCC6C4}"/>
              </a:ext>
            </a:extLst>
          </p:cNvPr>
          <p:cNvSpPr>
            <a:spLocks noGrp="1"/>
          </p:cNvSpPr>
          <p:nvPr>
            <p:ph type="title" hasCustomPrompt="1"/>
          </p:nvPr>
        </p:nvSpPr>
        <p:spPr/>
        <p:txBody>
          <a:bodyPr/>
          <a:lstStyle>
            <a:lvl1pPr>
              <a:defRPr/>
            </a:lvl1pPr>
          </a:lstStyle>
          <a:p>
            <a:r>
              <a:rPr lang="en-US" dirty="0"/>
              <a:t>Click to add title</a:t>
            </a:r>
            <a:endParaRPr lang="en-GB" dirty="0"/>
          </a:p>
        </p:txBody>
      </p:sp>
      <p:sp>
        <p:nvSpPr>
          <p:cNvPr id="3" name="Slide Number Placeholder 2">
            <a:extLst>
              <a:ext uri="{FF2B5EF4-FFF2-40B4-BE49-F238E27FC236}">
                <a16:creationId xmlns:a16="http://schemas.microsoft.com/office/drawing/2014/main" id="{00F0CD56-CDEF-4F99-82E9-F8344BA7D8B8}"/>
              </a:ext>
            </a:extLst>
          </p:cNvPr>
          <p:cNvSpPr>
            <a:spLocks noGrp="1"/>
          </p:cNvSpPr>
          <p:nvPr>
            <p:ph type="sldNum" sz="quarter" idx="10"/>
          </p:nvPr>
        </p:nvSpPr>
        <p:spPr/>
        <p:txBody>
          <a:bodyPr/>
          <a:lstStyle/>
          <a:p>
            <a:fld id="{4034BEE3-566C-4068-A777-C3A4762E861B}" type="slidenum">
              <a:rPr lang="en-GB" smtClean="0"/>
              <a:pPr/>
              <a:t>‹#›</a:t>
            </a:fld>
            <a:endParaRPr lang="en-GB" dirty="0"/>
          </a:p>
        </p:txBody>
      </p:sp>
      <p:sp>
        <p:nvSpPr>
          <p:cNvPr id="4" name="Footer Placeholder 3">
            <a:extLst>
              <a:ext uri="{FF2B5EF4-FFF2-40B4-BE49-F238E27FC236}">
                <a16:creationId xmlns:a16="http://schemas.microsoft.com/office/drawing/2014/main" id="{CAF17232-4933-4B44-AB0A-14F7352465FB}"/>
              </a:ext>
            </a:extLst>
          </p:cNvPr>
          <p:cNvSpPr>
            <a:spLocks noGrp="1"/>
          </p:cNvSpPr>
          <p:nvPr>
            <p:ph type="ftr" sz="quarter" idx="11"/>
          </p:nvPr>
        </p:nvSpPr>
        <p:spPr/>
        <p:txBody>
          <a:bodyPr/>
          <a:lstStyle/>
          <a:p>
            <a:endParaRPr lang="en-GB" dirty="0"/>
          </a:p>
        </p:txBody>
      </p:sp>
      <p:sp>
        <p:nvSpPr>
          <p:cNvPr id="6" name="Text Placeholder 5">
            <a:extLst>
              <a:ext uri="{FF2B5EF4-FFF2-40B4-BE49-F238E27FC236}">
                <a16:creationId xmlns:a16="http://schemas.microsoft.com/office/drawing/2014/main" id="{54A8CE99-0AD9-4D9C-9C09-47545620E96B}"/>
              </a:ext>
            </a:extLst>
          </p:cNvPr>
          <p:cNvSpPr>
            <a:spLocks noGrp="1"/>
          </p:cNvSpPr>
          <p:nvPr>
            <p:ph type="body" sz="quarter" idx="12" hasCustomPrompt="1"/>
          </p:nvPr>
        </p:nvSpPr>
        <p:spPr>
          <a:xfrm>
            <a:off x="360000" y="1710000"/>
            <a:ext cx="11464925" cy="604800"/>
          </a:xfrm>
        </p:spPr>
        <p:txBody>
          <a:bodyPr/>
          <a:lstStyle>
            <a:lvl1pPr>
              <a:defRPr b="1"/>
            </a:lvl1pPr>
          </a:lstStyle>
          <a:p>
            <a:pPr lvl="0"/>
            <a:r>
              <a:rPr lang="en-US" dirty="0"/>
              <a:t>Click to add text</a:t>
            </a:r>
            <a:endParaRPr lang="en-GB" dirty="0"/>
          </a:p>
        </p:txBody>
      </p:sp>
      <p:sp>
        <p:nvSpPr>
          <p:cNvPr id="8" name="Content Placeholder 7">
            <a:extLst>
              <a:ext uri="{FF2B5EF4-FFF2-40B4-BE49-F238E27FC236}">
                <a16:creationId xmlns:a16="http://schemas.microsoft.com/office/drawing/2014/main" id="{58CF1398-AEAE-44BE-B05F-E03B17EB921A}"/>
              </a:ext>
            </a:extLst>
          </p:cNvPr>
          <p:cNvSpPr>
            <a:spLocks noGrp="1"/>
          </p:cNvSpPr>
          <p:nvPr>
            <p:ph sz="quarter" idx="13" hasCustomPrompt="1"/>
          </p:nvPr>
        </p:nvSpPr>
        <p:spPr>
          <a:xfrm>
            <a:off x="360000" y="2376000"/>
            <a:ext cx="11466000" cy="33444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422201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2 x content - no sub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667F2-B31E-4932-857C-E542EC7E06FE}"/>
              </a:ext>
            </a:extLst>
          </p:cNvPr>
          <p:cNvSpPr>
            <a:spLocks noGrp="1"/>
          </p:cNvSpPr>
          <p:nvPr>
            <p:ph type="title" hasCustomPrompt="1"/>
          </p:nvPr>
        </p:nvSpPr>
        <p:spPr/>
        <p:txBody>
          <a:bodyPr/>
          <a:lstStyle>
            <a:lvl1pPr>
              <a:defRPr/>
            </a:lvl1pPr>
          </a:lstStyle>
          <a:p>
            <a:r>
              <a:rPr lang="en-US" dirty="0"/>
              <a:t>Click to add title</a:t>
            </a:r>
            <a:endParaRPr lang="en-GB" dirty="0"/>
          </a:p>
        </p:txBody>
      </p:sp>
      <p:sp>
        <p:nvSpPr>
          <p:cNvPr id="3" name="Slide Number Placeholder 2">
            <a:extLst>
              <a:ext uri="{FF2B5EF4-FFF2-40B4-BE49-F238E27FC236}">
                <a16:creationId xmlns:a16="http://schemas.microsoft.com/office/drawing/2014/main" id="{4286C412-8D9A-4518-BD82-093D1D70BD3A}"/>
              </a:ext>
            </a:extLst>
          </p:cNvPr>
          <p:cNvSpPr>
            <a:spLocks noGrp="1"/>
          </p:cNvSpPr>
          <p:nvPr>
            <p:ph type="sldNum" sz="quarter" idx="10"/>
          </p:nvPr>
        </p:nvSpPr>
        <p:spPr/>
        <p:txBody>
          <a:bodyPr/>
          <a:lstStyle/>
          <a:p>
            <a:fld id="{4034BEE3-566C-4068-A777-C3A4762E861B}" type="slidenum">
              <a:rPr lang="en-GB" smtClean="0"/>
              <a:pPr/>
              <a:t>‹#›</a:t>
            </a:fld>
            <a:endParaRPr lang="en-GB" dirty="0"/>
          </a:p>
        </p:txBody>
      </p:sp>
      <p:sp>
        <p:nvSpPr>
          <p:cNvPr id="4" name="Footer Placeholder 3">
            <a:extLst>
              <a:ext uri="{FF2B5EF4-FFF2-40B4-BE49-F238E27FC236}">
                <a16:creationId xmlns:a16="http://schemas.microsoft.com/office/drawing/2014/main" id="{458D1434-081E-42DD-A0E7-8AD211AD6053}"/>
              </a:ext>
            </a:extLst>
          </p:cNvPr>
          <p:cNvSpPr>
            <a:spLocks noGrp="1"/>
          </p:cNvSpPr>
          <p:nvPr>
            <p:ph type="ftr" sz="quarter" idx="11"/>
          </p:nvPr>
        </p:nvSpPr>
        <p:spPr/>
        <p:txBody>
          <a:bodyPr/>
          <a:lstStyle/>
          <a:p>
            <a:endParaRPr lang="en-GB" dirty="0"/>
          </a:p>
        </p:txBody>
      </p:sp>
      <p:sp>
        <p:nvSpPr>
          <p:cNvPr id="6" name="Content Placeholder 5">
            <a:extLst>
              <a:ext uri="{FF2B5EF4-FFF2-40B4-BE49-F238E27FC236}">
                <a16:creationId xmlns:a16="http://schemas.microsoft.com/office/drawing/2014/main" id="{F1D24B38-2DD2-4BE4-A6BC-6AB461A6A6AC}"/>
              </a:ext>
            </a:extLst>
          </p:cNvPr>
          <p:cNvSpPr>
            <a:spLocks noGrp="1"/>
          </p:cNvSpPr>
          <p:nvPr>
            <p:ph sz="quarter" idx="12" hasCustomPrompt="1"/>
          </p:nvPr>
        </p:nvSpPr>
        <p:spPr>
          <a:xfrm>
            <a:off x="360363" y="1710000"/>
            <a:ext cx="5626800" cy="39996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Content Placeholder 7">
            <a:extLst>
              <a:ext uri="{FF2B5EF4-FFF2-40B4-BE49-F238E27FC236}">
                <a16:creationId xmlns:a16="http://schemas.microsoft.com/office/drawing/2014/main" id="{A028BB49-92B7-4BBE-AD91-816AF9386D4C}"/>
              </a:ext>
            </a:extLst>
          </p:cNvPr>
          <p:cNvSpPr>
            <a:spLocks noGrp="1"/>
          </p:cNvSpPr>
          <p:nvPr>
            <p:ph sz="quarter" idx="13" hasCustomPrompt="1"/>
          </p:nvPr>
        </p:nvSpPr>
        <p:spPr>
          <a:xfrm>
            <a:off x="6200965" y="1710000"/>
            <a:ext cx="5626800" cy="3998913"/>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836192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2 x content + headings - no sub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07A87-9762-46A5-A1BF-60907C2C37A7}"/>
              </a:ext>
            </a:extLst>
          </p:cNvPr>
          <p:cNvSpPr>
            <a:spLocks noGrp="1"/>
          </p:cNvSpPr>
          <p:nvPr>
            <p:ph type="title" hasCustomPrompt="1"/>
          </p:nvPr>
        </p:nvSpPr>
        <p:spPr/>
        <p:txBody>
          <a:bodyPr/>
          <a:lstStyle>
            <a:lvl1pPr>
              <a:defRPr/>
            </a:lvl1pPr>
          </a:lstStyle>
          <a:p>
            <a:r>
              <a:rPr lang="en-US" dirty="0"/>
              <a:t>Click to add title</a:t>
            </a:r>
            <a:endParaRPr lang="en-GB" dirty="0"/>
          </a:p>
        </p:txBody>
      </p:sp>
      <p:sp>
        <p:nvSpPr>
          <p:cNvPr id="3" name="Slide Number Placeholder 2">
            <a:extLst>
              <a:ext uri="{FF2B5EF4-FFF2-40B4-BE49-F238E27FC236}">
                <a16:creationId xmlns:a16="http://schemas.microsoft.com/office/drawing/2014/main" id="{3CEE70F8-6350-4489-8BF1-B1E111BCABD9}"/>
              </a:ext>
            </a:extLst>
          </p:cNvPr>
          <p:cNvSpPr>
            <a:spLocks noGrp="1"/>
          </p:cNvSpPr>
          <p:nvPr>
            <p:ph type="sldNum" sz="quarter" idx="10"/>
          </p:nvPr>
        </p:nvSpPr>
        <p:spPr/>
        <p:txBody>
          <a:bodyPr/>
          <a:lstStyle/>
          <a:p>
            <a:fld id="{4034BEE3-566C-4068-A777-C3A4762E861B}" type="slidenum">
              <a:rPr lang="en-GB" smtClean="0"/>
              <a:pPr/>
              <a:t>‹#›</a:t>
            </a:fld>
            <a:endParaRPr lang="en-GB" dirty="0"/>
          </a:p>
        </p:txBody>
      </p:sp>
      <p:sp>
        <p:nvSpPr>
          <p:cNvPr id="4" name="Footer Placeholder 3">
            <a:extLst>
              <a:ext uri="{FF2B5EF4-FFF2-40B4-BE49-F238E27FC236}">
                <a16:creationId xmlns:a16="http://schemas.microsoft.com/office/drawing/2014/main" id="{A50CCAD9-3BB6-43FD-8F71-48FD58809076}"/>
              </a:ext>
            </a:extLst>
          </p:cNvPr>
          <p:cNvSpPr>
            <a:spLocks noGrp="1"/>
          </p:cNvSpPr>
          <p:nvPr>
            <p:ph type="ftr" sz="quarter" idx="11"/>
          </p:nvPr>
        </p:nvSpPr>
        <p:spPr/>
        <p:txBody>
          <a:bodyPr/>
          <a:lstStyle/>
          <a:p>
            <a:endParaRPr lang="en-GB" dirty="0"/>
          </a:p>
        </p:txBody>
      </p:sp>
      <p:sp>
        <p:nvSpPr>
          <p:cNvPr id="6" name="Text Placeholder 5">
            <a:extLst>
              <a:ext uri="{FF2B5EF4-FFF2-40B4-BE49-F238E27FC236}">
                <a16:creationId xmlns:a16="http://schemas.microsoft.com/office/drawing/2014/main" id="{260E6D9E-AC7D-4CD8-9A1B-DC502AAB0B81}"/>
              </a:ext>
            </a:extLst>
          </p:cNvPr>
          <p:cNvSpPr>
            <a:spLocks noGrp="1"/>
          </p:cNvSpPr>
          <p:nvPr>
            <p:ph type="body" sz="quarter" idx="12" hasCustomPrompt="1"/>
          </p:nvPr>
        </p:nvSpPr>
        <p:spPr>
          <a:xfrm>
            <a:off x="360363" y="1710000"/>
            <a:ext cx="5626800" cy="604800"/>
          </a:xfrm>
        </p:spPr>
        <p:txBody>
          <a:bodyPr/>
          <a:lstStyle>
            <a:lvl1pPr>
              <a:defRPr b="1"/>
            </a:lvl1pPr>
          </a:lstStyle>
          <a:p>
            <a:pPr lvl="0"/>
            <a:r>
              <a:rPr lang="en-US" dirty="0"/>
              <a:t>Click to add text</a:t>
            </a:r>
            <a:endParaRPr lang="en-GB" dirty="0"/>
          </a:p>
        </p:txBody>
      </p:sp>
      <p:sp>
        <p:nvSpPr>
          <p:cNvPr id="8" name="Content Placeholder 7">
            <a:extLst>
              <a:ext uri="{FF2B5EF4-FFF2-40B4-BE49-F238E27FC236}">
                <a16:creationId xmlns:a16="http://schemas.microsoft.com/office/drawing/2014/main" id="{0F252CF9-0987-4CBA-8CC7-B6582ECA2390}"/>
              </a:ext>
            </a:extLst>
          </p:cNvPr>
          <p:cNvSpPr>
            <a:spLocks noGrp="1"/>
          </p:cNvSpPr>
          <p:nvPr>
            <p:ph sz="quarter" idx="13" hasCustomPrompt="1"/>
          </p:nvPr>
        </p:nvSpPr>
        <p:spPr>
          <a:xfrm>
            <a:off x="360363" y="2376000"/>
            <a:ext cx="5626800" cy="33444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ext Placeholder 9">
            <a:extLst>
              <a:ext uri="{FF2B5EF4-FFF2-40B4-BE49-F238E27FC236}">
                <a16:creationId xmlns:a16="http://schemas.microsoft.com/office/drawing/2014/main" id="{1FAA4903-9221-4FF9-912C-268A8584F333}"/>
              </a:ext>
            </a:extLst>
          </p:cNvPr>
          <p:cNvSpPr>
            <a:spLocks noGrp="1"/>
          </p:cNvSpPr>
          <p:nvPr>
            <p:ph type="body" sz="quarter" idx="14" hasCustomPrompt="1"/>
          </p:nvPr>
        </p:nvSpPr>
        <p:spPr>
          <a:xfrm>
            <a:off x="6202800" y="1710000"/>
            <a:ext cx="5626800" cy="604838"/>
          </a:xfrm>
        </p:spPr>
        <p:txBody>
          <a:bodyPr/>
          <a:lstStyle>
            <a:lvl1pPr>
              <a:defRPr b="1"/>
            </a:lvl1pPr>
          </a:lstStyle>
          <a:p>
            <a:pPr lvl="0"/>
            <a:r>
              <a:rPr lang="en-US" dirty="0"/>
              <a:t>Click to add text</a:t>
            </a:r>
            <a:endParaRPr lang="en-GB" dirty="0"/>
          </a:p>
        </p:txBody>
      </p:sp>
      <p:sp>
        <p:nvSpPr>
          <p:cNvPr id="12" name="Content Placeholder 11">
            <a:extLst>
              <a:ext uri="{FF2B5EF4-FFF2-40B4-BE49-F238E27FC236}">
                <a16:creationId xmlns:a16="http://schemas.microsoft.com/office/drawing/2014/main" id="{23F8654F-9C23-4A2E-AF1D-7C6743D88CE6}"/>
              </a:ext>
            </a:extLst>
          </p:cNvPr>
          <p:cNvSpPr>
            <a:spLocks noGrp="1"/>
          </p:cNvSpPr>
          <p:nvPr>
            <p:ph sz="quarter" idx="15" hasCustomPrompt="1"/>
          </p:nvPr>
        </p:nvSpPr>
        <p:spPr>
          <a:xfrm>
            <a:off x="6202363" y="2376488"/>
            <a:ext cx="5626800" cy="3343275"/>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149755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3 x content - no sub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ECC06-0E64-440D-9CE8-5164D165186F}"/>
              </a:ext>
            </a:extLst>
          </p:cNvPr>
          <p:cNvSpPr>
            <a:spLocks noGrp="1"/>
          </p:cNvSpPr>
          <p:nvPr>
            <p:ph type="title" hasCustomPrompt="1"/>
          </p:nvPr>
        </p:nvSpPr>
        <p:spPr>
          <a:xfrm>
            <a:off x="359999" y="430718"/>
            <a:ext cx="11466875" cy="403200"/>
          </a:xfrm>
        </p:spPr>
        <p:txBody>
          <a:bodyPr/>
          <a:lstStyle>
            <a:lvl1pPr>
              <a:defRPr/>
            </a:lvl1pPr>
          </a:lstStyle>
          <a:p>
            <a:r>
              <a:rPr lang="en-US" dirty="0"/>
              <a:t>Click to add title</a:t>
            </a:r>
            <a:endParaRPr lang="en-GB" dirty="0"/>
          </a:p>
        </p:txBody>
      </p:sp>
      <p:sp>
        <p:nvSpPr>
          <p:cNvPr id="3" name="Slide Number Placeholder 2">
            <a:extLst>
              <a:ext uri="{FF2B5EF4-FFF2-40B4-BE49-F238E27FC236}">
                <a16:creationId xmlns:a16="http://schemas.microsoft.com/office/drawing/2014/main" id="{F490BAE0-3503-40B7-97FF-3BBA5C4DD77A}"/>
              </a:ext>
            </a:extLst>
          </p:cNvPr>
          <p:cNvSpPr>
            <a:spLocks noGrp="1"/>
          </p:cNvSpPr>
          <p:nvPr>
            <p:ph type="sldNum" sz="quarter" idx="10"/>
          </p:nvPr>
        </p:nvSpPr>
        <p:spPr/>
        <p:txBody>
          <a:bodyPr/>
          <a:lstStyle/>
          <a:p>
            <a:fld id="{4034BEE3-566C-4068-A777-C3A4762E861B}" type="slidenum">
              <a:rPr lang="en-GB" smtClean="0"/>
              <a:pPr/>
              <a:t>‹#›</a:t>
            </a:fld>
            <a:endParaRPr lang="en-GB" dirty="0"/>
          </a:p>
        </p:txBody>
      </p:sp>
      <p:sp>
        <p:nvSpPr>
          <p:cNvPr id="4" name="Footer Placeholder 3">
            <a:extLst>
              <a:ext uri="{FF2B5EF4-FFF2-40B4-BE49-F238E27FC236}">
                <a16:creationId xmlns:a16="http://schemas.microsoft.com/office/drawing/2014/main" id="{A542D4FE-2A34-4C36-A765-CE00B9912ADD}"/>
              </a:ext>
            </a:extLst>
          </p:cNvPr>
          <p:cNvSpPr>
            <a:spLocks noGrp="1"/>
          </p:cNvSpPr>
          <p:nvPr>
            <p:ph type="ftr" sz="quarter" idx="11"/>
          </p:nvPr>
        </p:nvSpPr>
        <p:spPr/>
        <p:txBody>
          <a:bodyPr/>
          <a:lstStyle/>
          <a:p>
            <a:endParaRPr lang="en-GB" dirty="0"/>
          </a:p>
        </p:txBody>
      </p:sp>
      <p:sp>
        <p:nvSpPr>
          <p:cNvPr id="6" name="Content Placeholder 5">
            <a:extLst>
              <a:ext uri="{FF2B5EF4-FFF2-40B4-BE49-F238E27FC236}">
                <a16:creationId xmlns:a16="http://schemas.microsoft.com/office/drawing/2014/main" id="{D9E4B3E9-7CA2-4847-B7BD-96957DE30226}"/>
              </a:ext>
            </a:extLst>
          </p:cNvPr>
          <p:cNvSpPr>
            <a:spLocks noGrp="1"/>
          </p:cNvSpPr>
          <p:nvPr>
            <p:ph sz="quarter" idx="12" hasCustomPrompt="1"/>
          </p:nvPr>
        </p:nvSpPr>
        <p:spPr>
          <a:xfrm>
            <a:off x="360362" y="1710000"/>
            <a:ext cx="3672000" cy="39996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Content Placeholder 7">
            <a:extLst>
              <a:ext uri="{FF2B5EF4-FFF2-40B4-BE49-F238E27FC236}">
                <a16:creationId xmlns:a16="http://schemas.microsoft.com/office/drawing/2014/main" id="{910D5E0E-637F-4A32-A98F-3FE4ED81219E}"/>
              </a:ext>
            </a:extLst>
          </p:cNvPr>
          <p:cNvSpPr>
            <a:spLocks noGrp="1"/>
          </p:cNvSpPr>
          <p:nvPr>
            <p:ph sz="quarter" idx="13" hasCustomPrompt="1"/>
          </p:nvPr>
        </p:nvSpPr>
        <p:spPr>
          <a:xfrm>
            <a:off x="4257618" y="1710000"/>
            <a:ext cx="3672000" cy="39996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Content Placeholder 9">
            <a:extLst>
              <a:ext uri="{FF2B5EF4-FFF2-40B4-BE49-F238E27FC236}">
                <a16:creationId xmlns:a16="http://schemas.microsoft.com/office/drawing/2014/main" id="{A6435609-FC5D-424F-A15C-A0856D1FFFF3}"/>
              </a:ext>
            </a:extLst>
          </p:cNvPr>
          <p:cNvSpPr>
            <a:spLocks noGrp="1"/>
          </p:cNvSpPr>
          <p:nvPr>
            <p:ph sz="quarter" idx="14" hasCustomPrompt="1"/>
          </p:nvPr>
        </p:nvSpPr>
        <p:spPr>
          <a:xfrm>
            <a:off x="8154874" y="1710000"/>
            <a:ext cx="3672000" cy="39996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485566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1DDAB59E-332C-4060-B0C9-643DCBD9587F}" type="slidenum">
              <a:rPr lang="zh-CN" altLang="en-US" smtClean="0"/>
              <a:t>‹#›</a:t>
            </a:fld>
            <a:endParaRPr lang="zh-CN" altLang="en-US"/>
          </a:p>
        </p:txBody>
      </p:sp>
    </p:spTree>
    <p:extLst>
      <p:ext uri="{BB962C8B-B14F-4D97-AF65-F5344CB8AC3E}">
        <p14:creationId xmlns:p14="http://schemas.microsoft.com/office/powerpoint/2010/main" val="11415552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3 x content + headings - no sub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5AEE3-9929-4A79-A968-8D4311BF5D5E}"/>
              </a:ext>
            </a:extLst>
          </p:cNvPr>
          <p:cNvSpPr>
            <a:spLocks noGrp="1"/>
          </p:cNvSpPr>
          <p:nvPr>
            <p:ph type="title" hasCustomPrompt="1"/>
          </p:nvPr>
        </p:nvSpPr>
        <p:spPr>
          <a:xfrm>
            <a:off x="359999" y="430718"/>
            <a:ext cx="11466875" cy="403200"/>
          </a:xfrm>
        </p:spPr>
        <p:txBody>
          <a:bodyPr/>
          <a:lstStyle/>
          <a:p>
            <a:r>
              <a:rPr lang="en-US" dirty="0"/>
              <a:t>Click to add title</a:t>
            </a:r>
            <a:endParaRPr lang="en-GB" dirty="0"/>
          </a:p>
        </p:txBody>
      </p:sp>
      <p:sp>
        <p:nvSpPr>
          <p:cNvPr id="3" name="Slide Number Placeholder 2">
            <a:extLst>
              <a:ext uri="{FF2B5EF4-FFF2-40B4-BE49-F238E27FC236}">
                <a16:creationId xmlns:a16="http://schemas.microsoft.com/office/drawing/2014/main" id="{DDAA155B-CCB9-45EF-83E7-A4F386C3D593}"/>
              </a:ext>
            </a:extLst>
          </p:cNvPr>
          <p:cNvSpPr>
            <a:spLocks noGrp="1"/>
          </p:cNvSpPr>
          <p:nvPr>
            <p:ph type="sldNum" sz="quarter" idx="10"/>
          </p:nvPr>
        </p:nvSpPr>
        <p:spPr/>
        <p:txBody>
          <a:bodyPr/>
          <a:lstStyle/>
          <a:p>
            <a:fld id="{4034BEE3-566C-4068-A777-C3A4762E861B}" type="slidenum">
              <a:rPr lang="en-GB" smtClean="0"/>
              <a:pPr/>
              <a:t>‹#›</a:t>
            </a:fld>
            <a:endParaRPr lang="en-GB" dirty="0"/>
          </a:p>
        </p:txBody>
      </p:sp>
      <p:sp>
        <p:nvSpPr>
          <p:cNvPr id="4" name="Footer Placeholder 3">
            <a:extLst>
              <a:ext uri="{FF2B5EF4-FFF2-40B4-BE49-F238E27FC236}">
                <a16:creationId xmlns:a16="http://schemas.microsoft.com/office/drawing/2014/main" id="{6E46BAB9-04B4-4317-A1F0-FDDB9A1286EA}"/>
              </a:ext>
            </a:extLst>
          </p:cNvPr>
          <p:cNvSpPr>
            <a:spLocks noGrp="1"/>
          </p:cNvSpPr>
          <p:nvPr>
            <p:ph type="ftr" sz="quarter" idx="11"/>
          </p:nvPr>
        </p:nvSpPr>
        <p:spPr/>
        <p:txBody>
          <a:bodyPr/>
          <a:lstStyle/>
          <a:p>
            <a:endParaRPr lang="en-GB" dirty="0"/>
          </a:p>
        </p:txBody>
      </p:sp>
      <p:sp>
        <p:nvSpPr>
          <p:cNvPr id="6" name="Text Placeholder 5">
            <a:extLst>
              <a:ext uri="{FF2B5EF4-FFF2-40B4-BE49-F238E27FC236}">
                <a16:creationId xmlns:a16="http://schemas.microsoft.com/office/drawing/2014/main" id="{02044888-1B05-4294-ABC2-A93A4A32E0DD}"/>
              </a:ext>
            </a:extLst>
          </p:cNvPr>
          <p:cNvSpPr>
            <a:spLocks noGrp="1"/>
          </p:cNvSpPr>
          <p:nvPr>
            <p:ph type="body" sz="quarter" idx="12" hasCustomPrompt="1"/>
          </p:nvPr>
        </p:nvSpPr>
        <p:spPr>
          <a:xfrm>
            <a:off x="360000" y="1710000"/>
            <a:ext cx="3672000" cy="604800"/>
          </a:xfrm>
        </p:spPr>
        <p:txBody>
          <a:bodyPr/>
          <a:lstStyle>
            <a:lvl1pPr>
              <a:defRPr b="1"/>
            </a:lvl1pPr>
          </a:lstStyle>
          <a:p>
            <a:pPr lvl="0"/>
            <a:r>
              <a:rPr lang="en-US" dirty="0"/>
              <a:t>Click to add text</a:t>
            </a:r>
          </a:p>
        </p:txBody>
      </p:sp>
      <p:sp>
        <p:nvSpPr>
          <p:cNvPr id="8" name="Content Placeholder 7">
            <a:extLst>
              <a:ext uri="{FF2B5EF4-FFF2-40B4-BE49-F238E27FC236}">
                <a16:creationId xmlns:a16="http://schemas.microsoft.com/office/drawing/2014/main" id="{FB8C48F8-FEC0-41E0-BBB9-68EC3003D7D8}"/>
              </a:ext>
            </a:extLst>
          </p:cNvPr>
          <p:cNvSpPr>
            <a:spLocks noGrp="1"/>
          </p:cNvSpPr>
          <p:nvPr>
            <p:ph sz="quarter" idx="13" hasCustomPrompt="1"/>
          </p:nvPr>
        </p:nvSpPr>
        <p:spPr>
          <a:xfrm>
            <a:off x="360363" y="2376000"/>
            <a:ext cx="3672000" cy="33444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ext Placeholder 9">
            <a:extLst>
              <a:ext uri="{FF2B5EF4-FFF2-40B4-BE49-F238E27FC236}">
                <a16:creationId xmlns:a16="http://schemas.microsoft.com/office/drawing/2014/main" id="{F59D2917-03D0-4000-AA1D-13CEEB10FBFD}"/>
              </a:ext>
            </a:extLst>
          </p:cNvPr>
          <p:cNvSpPr>
            <a:spLocks noGrp="1"/>
          </p:cNvSpPr>
          <p:nvPr>
            <p:ph type="body" sz="quarter" idx="14" hasCustomPrompt="1"/>
          </p:nvPr>
        </p:nvSpPr>
        <p:spPr>
          <a:xfrm>
            <a:off x="4257437" y="1710000"/>
            <a:ext cx="3672000" cy="604800"/>
          </a:xfrm>
        </p:spPr>
        <p:txBody>
          <a:bodyPr/>
          <a:lstStyle>
            <a:lvl1pPr>
              <a:defRPr b="1"/>
            </a:lvl1pPr>
          </a:lstStyle>
          <a:p>
            <a:pPr lvl="0"/>
            <a:r>
              <a:rPr lang="en-US" dirty="0"/>
              <a:t>Click to add text</a:t>
            </a:r>
            <a:endParaRPr lang="en-GB" dirty="0"/>
          </a:p>
        </p:txBody>
      </p:sp>
      <p:sp>
        <p:nvSpPr>
          <p:cNvPr id="12" name="Content Placeholder 11">
            <a:extLst>
              <a:ext uri="{FF2B5EF4-FFF2-40B4-BE49-F238E27FC236}">
                <a16:creationId xmlns:a16="http://schemas.microsoft.com/office/drawing/2014/main" id="{DDE23886-2490-491C-8436-F655BBCD8C99}"/>
              </a:ext>
            </a:extLst>
          </p:cNvPr>
          <p:cNvSpPr>
            <a:spLocks noGrp="1"/>
          </p:cNvSpPr>
          <p:nvPr>
            <p:ph sz="quarter" idx="15" hasCustomPrompt="1"/>
          </p:nvPr>
        </p:nvSpPr>
        <p:spPr>
          <a:xfrm>
            <a:off x="4257619" y="2376488"/>
            <a:ext cx="3672000" cy="3343275"/>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Text Placeholder 13">
            <a:extLst>
              <a:ext uri="{FF2B5EF4-FFF2-40B4-BE49-F238E27FC236}">
                <a16:creationId xmlns:a16="http://schemas.microsoft.com/office/drawing/2014/main" id="{51DA3C15-7E9D-4E22-895A-F50878BD332E}"/>
              </a:ext>
            </a:extLst>
          </p:cNvPr>
          <p:cNvSpPr>
            <a:spLocks noGrp="1"/>
          </p:cNvSpPr>
          <p:nvPr>
            <p:ph type="body" sz="quarter" idx="16" hasCustomPrompt="1"/>
          </p:nvPr>
        </p:nvSpPr>
        <p:spPr>
          <a:xfrm>
            <a:off x="8154874" y="1710000"/>
            <a:ext cx="3672000" cy="604838"/>
          </a:xfrm>
        </p:spPr>
        <p:txBody>
          <a:bodyPr/>
          <a:lstStyle>
            <a:lvl1pPr>
              <a:defRPr b="1"/>
            </a:lvl1pPr>
          </a:lstStyle>
          <a:p>
            <a:pPr lvl="0"/>
            <a:r>
              <a:rPr lang="en-US" dirty="0"/>
              <a:t>Click to add text</a:t>
            </a:r>
            <a:endParaRPr lang="en-GB" dirty="0"/>
          </a:p>
        </p:txBody>
      </p:sp>
      <p:sp>
        <p:nvSpPr>
          <p:cNvPr id="16" name="Content Placeholder 15">
            <a:extLst>
              <a:ext uri="{FF2B5EF4-FFF2-40B4-BE49-F238E27FC236}">
                <a16:creationId xmlns:a16="http://schemas.microsoft.com/office/drawing/2014/main" id="{C41F52C9-6836-4FC9-99EA-1BF6FF01DF3F}"/>
              </a:ext>
            </a:extLst>
          </p:cNvPr>
          <p:cNvSpPr>
            <a:spLocks noGrp="1"/>
          </p:cNvSpPr>
          <p:nvPr>
            <p:ph sz="quarter" idx="17" hasCustomPrompt="1"/>
          </p:nvPr>
        </p:nvSpPr>
        <p:spPr>
          <a:xfrm>
            <a:off x="8154874" y="2376000"/>
            <a:ext cx="3672000" cy="33444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84625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4 x content - no sub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C880B-B2A1-4343-8F1B-D11FAEA2A2C5}"/>
              </a:ext>
            </a:extLst>
          </p:cNvPr>
          <p:cNvSpPr>
            <a:spLocks noGrp="1"/>
          </p:cNvSpPr>
          <p:nvPr>
            <p:ph type="title" hasCustomPrompt="1"/>
          </p:nvPr>
        </p:nvSpPr>
        <p:spPr>
          <a:xfrm>
            <a:off x="359999" y="430718"/>
            <a:ext cx="11466875" cy="403200"/>
          </a:xfrm>
        </p:spPr>
        <p:txBody>
          <a:bodyPr/>
          <a:lstStyle>
            <a:lvl1pPr>
              <a:defRPr/>
            </a:lvl1pPr>
          </a:lstStyle>
          <a:p>
            <a:r>
              <a:rPr lang="en-US" dirty="0"/>
              <a:t>Click to add title</a:t>
            </a:r>
            <a:endParaRPr lang="en-GB" dirty="0"/>
          </a:p>
        </p:txBody>
      </p:sp>
      <p:sp>
        <p:nvSpPr>
          <p:cNvPr id="3" name="Slide Number Placeholder 2">
            <a:extLst>
              <a:ext uri="{FF2B5EF4-FFF2-40B4-BE49-F238E27FC236}">
                <a16:creationId xmlns:a16="http://schemas.microsoft.com/office/drawing/2014/main" id="{C41184D5-78E0-4646-8F38-C52C718FFF6F}"/>
              </a:ext>
            </a:extLst>
          </p:cNvPr>
          <p:cNvSpPr>
            <a:spLocks noGrp="1"/>
          </p:cNvSpPr>
          <p:nvPr>
            <p:ph type="sldNum" sz="quarter" idx="10"/>
          </p:nvPr>
        </p:nvSpPr>
        <p:spPr/>
        <p:txBody>
          <a:bodyPr/>
          <a:lstStyle/>
          <a:p>
            <a:fld id="{4034BEE3-566C-4068-A777-C3A4762E861B}" type="slidenum">
              <a:rPr lang="en-GB" smtClean="0"/>
              <a:pPr/>
              <a:t>‹#›</a:t>
            </a:fld>
            <a:endParaRPr lang="en-GB" dirty="0"/>
          </a:p>
        </p:txBody>
      </p:sp>
      <p:sp>
        <p:nvSpPr>
          <p:cNvPr id="4" name="Footer Placeholder 3">
            <a:extLst>
              <a:ext uri="{FF2B5EF4-FFF2-40B4-BE49-F238E27FC236}">
                <a16:creationId xmlns:a16="http://schemas.microsoft.com/office/drawing/2014/main" id="{09802832-2B66-4562-9C71-D7D1507397C2}"/>
              </a:ext>
            </a:extLst>
          </p:cNvPr>
          <p:cNvSpPr>
            <a:spLocks noGrp="1"/>
          </p:cNvSpPr>
          <p:nvPr>
            <p:ph type="ftr" sz="quarter" idx="11"/>
          </p:nvPr>
        </p:nvSpPr>
        <p:spPr/>
        <p:txBody>
          <a:bodyPr/>
          <a:lstStyle/>
          <a:p>
            <a:endParaRPr lang="en-GB" dirty="0"/>
          </a:p>
        </p:txBody>
      </p:sp>
      <p:sp>
        <p:nvSpPr>
          <p:cNvPr id="6" name="Content Placeholder 5">
            <a:extLst>
              <a:ext uri="{FF2B5EF4-FFF2-40B4-BE49-F238E27FC236}">
                <a16:creationId xmlns:a16="http://schemas.microsoft.com/office/drawing/2014/main" id="{AEF49FA9-6D89-44C4-B6C9-EA8D7FB75632}"/>
              </a:ext>
            </a:extLst>
          </p:cNvPr>
          <p:cNvSpPr>
            <a:spLocks noGrp="1"/>
          </p:cNvSpPr>
          <p:nvPr>
            <p:ph sz="quarter" idx="12" hasCustomPrompt="1"/>
          </p:nvPr>
        </p:nvSpPr>
        <p:spPr>
          <a:xfrm>
            <a:off x="360362" y="1710000"/>
            <a:ext cx="2728800" cy="39996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Content Placeholder 7">
            <a:extLst>
              <a:ext uri="{FF2B5EF4-FFF2-40B4-BE49-F238E27FC236}">
                <a16:creationId xmlns:a16="http://schemas.microsoft.com/office/drawing/2014/main" id="{BAD1D924-231B-4C18-8E90-2DFF9C04EF04}"/>
              </a:ext>
            </a:extLst>
          </p:cNvPr>
          <p:cNvSpPr>
            <a:spLocks noGrp="1"/>
          </p:cNvSpPr>
          <p:nvPr>
            <p:ph sz="quarter" idx="13" hasCustomPrompt="1"/>
          </p:nvPr>
        </p:nvSpPr>
        <p:spPr>
          <a:xfrm>
            <a:off x="3272933" y="1710000"/>
            <a:ext cx="2728800" cy="39996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Content Placeholder 9">
            <a:extLst>
              <a:ext uri="{FF2B5EF4-FFF2-40B4-BE49-F238E27FC236}">
                <a16:creationId xmlns:a16="http://schemas.microsoft.com/office/drawing/2014/main" id="{9EF0024D-3708-4302-8C69-256AD7593873}"/>
              </a:ext>
            </a:extLst>
          </p:cNvPr>
          <p:cNvSpPr>
            <a:spLocks noGrp="1"/>
          </p:cNvSpPr>
          <p:nvPr>
            <p:ph sz="quarter" idx="14" hasCustomPrompt="1"/>
          </p:nvPr>
        </p:nvSpPr>
        <p:spPr>
          <a:xfrm>
            <a:off x="6185504" y="1710000"/>
            <a:ext cx="2728800" cy="39996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2" name="Content Placeholder 11">
            <a:extLst>
              <a:ext uri="{FF2B5EF4-FFF2-40B4-BE49-F238E27FC236}">
                <a16:creationId xmlns:a16="http://schemas.microsoft.com/office/drawing/2014/main" id="{E3415997-1B6E-4BEC-B682-F9280D0D5E3E}"/>
              </a:ext>
            </a:extLst>
          </p:cNvPr>
          <p:cNvSpPr>
            <a:spLocks noGrp="1"/>
          </p:cNvSpPr>
          <p:nvPr>
            <p:ph sz="quarter" idx="15" hasCustomPrompt="1"/>
          </p:nvPr>
        </p:nvSpPr>
        <p:spPr>
          <a:xfrm>
            <a:off x="9098074" y="1710000"/>
            <a:ext cx="2728800" cy="39996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489524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4 x content + headings - no sub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6C45C-9BBB-4B14-BC71-8D9593AF9252}"/>
              </a:ext>
            </a:extLst>
          </p:cNvPr>
          <p:cNvSpPr>
            <a:spLocks noGrp="1"/>
          </p:cNvSpPr>
          <p:nvPr>
            <p:ph type="title" hasCustomPrompt="1"/>
          </p:nvPr>
        </p:nvSpPr>
        <p:spPr>
          <a:xfrm>
            <a:off x="359999" y="430718"/>
            <a:ext cx="11466875" cy="403200"/>
          </a:xfrm>
        </p:spPr>
        <p:txBody>
          <a:bodyPr/>
          <a:lstStyle>
            <a:lvl1pPr>
              <a:defRPr/>
            </a:lvl1pPr>
          </a:lstStyle>
          <a:p>
            <a:r>
              <a:rPr lang="en-US" dirty="0"/>
              <a:t>Click to add title</a:t>
            </a:r>
            <a:endParaRPr lang="en-GB" dirty="0"/>
          </a:p>
        </p:txBody>
      </p:sp>
      <p:sp>
        <p:nvSpPr>
          <p:cNvPr id="3" name="Slide Number Placeholder 2">
            <a:extLst>
              <a:ext uri="{FF2B5EF4-FFF2-40B4-BE49-F238E27FC236}">
                <a16:creationId xmlns:a16="http://schemas.microsoft.com/office/drawing/2014/main" id="{3DCA3869-0626-4D7E-A07F-ED2B248D284C}"/>
              </a:ext>
            </a:extLst>
          </p:cNvPr>
          <p:cNvSpPr>
            <a:spLocks noGrp="1"/>
          </p:cNvSpPr>
          <p:nvPr>
            <p:ph type="sldNum" sz="quarter" idx="10"/>
          </p:nvPr>
        </p:nvSpPr>
        <p:spPr/>
        <p:txBody>
          <a:bodyPr/>
          <a:lstStyle/>
          <a:p>
            <a:fld id="{4034BEE3-566C-4068-A777-C3A4762E861B}" type="slidenum">
              <a:rPr lang="en-GB" smtClean="0"/>
              <a:pPr/>
              <a:t>‹#›</a:t>
            </a:fld>
            <a:endParaRPr lang="en-GB" dirty="0"/>
          </a:p>
        </p:txBody>
      </p:sp>
      <p:sp>
        <p:nvSpPr>
          <p:cNvPr id="4" name="Footer Placeholder 3">
            <a:extLst>
              <a:ext uri="{FF2B5EF4-FFF2-40B4-BE49-F238E27FC236}">
                <a16:creationId xmlns:a16="http://schemas.microsoft.com/office/drawing/2014/main" id="{F29845BF-B227-4307-81B9-E7C8FC57CD26}"/>
              </a:ext>
            </a:extLst>
          </p:cNvPr>
          <p:cNvSpPr>
            <a:spLocks noGrp="1"/>
          </p:cNvSpPr>
          <p:nvPr>
            <p:ph type="ftr" sz="quarter" idx="11"/>
          </p:nvPr>
        </p:nvSpPr>
        <p:spPr/>
        <p:txBody>
          <a:bodyPr/>
          <a:lstStyle/>
          <a:p>
            <a:endParaRPr lang="en-GB" dirty="0"/>
          </a:p>
        </p:txBody>
      </p:sp>
      <p:sp>
        <p:nvSpPr>
          <p:cNvPr id="6" name="Text Placeholder 5">
            <a:extLst>
              <a:ext uri="{FF2B5EF4-FFF2-40B4-BE49-F238E27FC236}">
                <a16:creationId xmlns:a16="http://schemas.microsoft.com/office/drawing/2014/main" id="{C1A4FC7E-D91D-407A-BFBE-F405D6BBEA67}"/>
              </a:ext>
            </a:extLst>
          </p:cNvPr>
          <p:cNvSpPr>
            <a:spLocks noGrp="1"/>
          </p:cNvSpPr>
          <p:nvPr>
            <p:ph type="body" sz="quarter" idx="12" hasCustomPrompt="1"/>
          </p:nvPr>
        </p:nvSpPr>
        <p:spPr>
          <a:xfrm>
            <a:off x="360000" y="1710000"/>
            <a:ext cx="2728800" cy="604800"/>
          </a:xfrm>
        </p:spPr>
        <p:txBody>
          <a:bodyPr/>
          <a:lstStyle>
            <a:lvl1pPr>
              <a:defRPr b="1"/>
            </a:lvl1pPr>
          </a:lstStyle>
          <a:p>
            <a:pPr lvl="0"/>
            <a:r>
              <a:rPr lang="en-US" dirty="0"/>
              <a:t>Click to add text</a:t>
            </a:r>
            <a:endParaRPr lang="en-GB" dirty="0"/>
          </a:p>
        </p:txBody>
      </p:sp>
      <p:sp>
        <p:nvSpPr>
          <p:cNvPr id="8" name="Content Placeholder 7">
            <a:extLst>
              <a:ext uri="{FF2B5EF4-FFF2-40B4-BE49-F238E27FC236}">
                <a16:creationId xmlns:a16="http://schemas.microsoft.com/office/drawing/2014/main" id="{129916EF-EC2F-4137-B182-AA5508918E8F}"/>
              </a:ext>
            </a:extLst>
          </p:cNvPr>
          <p:cNvSpPr>
            <a:spLocks noGrp="1"/>
          </p:cNvSpPr>
          <p:nvPr>
            <p:ph sz="quarter" idx="13" hasCustomPrompt="1"/>
          </p:nvPr>
        </p:nvSpPr>
        <p:spPr>
          <a:xfrm>
            <a:off x="360000" y="2376000"/>
            <a:ext cx="2728800" cy="33444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ext Placeholder 9">
            <a:extLst>
              <a:ext uri="{FF2B5EF4-FFF2-40B4-BE49-F238E27FC236}">
                <a16:creationId xmlns:a16="http://schemas.microsoft.com/office/drawing/2014/main" id="{6D9A3CD5-4B7B-41AC-BFD5-7AA2D853D03E}"/>
              </a:ext>
            </a:extLst>
          </p:cNvPr>
          <p:cNvSpPr>
            <a:spLocks noGrp="1"/>
          </p:cNvSpPr>
          <p:nvPr>
            <p:ph type="body" sz="quarter" idx="14" hasCustomPrompt="1"/>
          </p:nvPr>
        </p:nvSpPr>
        <p:spPr>
          <a:xfrm>
            <a:off x="3272691" y="1710000"/>
            <a:ext cx="2728800" cy="604838"/>
          </a:xfrm>
        </p:spPr>
        <p:txBody>
          <a:bodyPr/>
          <a:lstStyle>
            <a:lvl1pPr>
              <a:defRPr b="1"/>
            </a:lvl1pPr>
          </a:lstStyle>
          <a:p>
            <a:pPr lvl="0"/>
            <a:r>
              <a:rPr lang="en-US" dirty="0"/>
              <a:t>Click to add text</a:t>
            </a:r>
            <a:endParaRPr lang="en-GB" dirty="0"/>
          </a:p>
        </p:txBody>
      </p:sp>
      <p:sp>
        <p:nvSpPr>
          <p:cNvPr id="12" name="Content Placeholder 11">
            <a:extLst>
              <a:ext uri="{FF2B5EF4-FFF2-40B4-BE49-F238E27FC236}">
                <a16:creationId xmlns:a16="http://schemas.microsoft.com/office/drawing/2014/main" id="{35F727AD-E63B-412E-B986-D86DFE5EED29}"/>
              </a:ext>
            </a:extLst>
          </p:cNvPr>
          <p:cNvSpPr>
            <a:spLocks noGrp="1"/>
          </p:cNvSpPr>
          <p:nvPr>
            <p:ph sz="quarter" idx="15" hasCustomPrompt="1"/>
          </p:nvPr>
        </p:nvSpPr>
        <p:spPr>
          <a:xfrm>
            <a:off x="3272691" y="2376488"/>
            <a:ext cx="2728800" cy="33444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Text Placeholder 13">
            <a:extLst>
              <a:ext uri="{FF2B5EF4-FFF2-40B4-BE49-F238E27FC236}">
                <a16:creationId xmlns:a16="http://schemas.microsoft.com/office/drawing/2014/main" id="{8CEE6CD4-960B-4926-8A35-E8FF363F8723}"/>
              </a:ext>
            </a:extLst>
          </p:cNvPr>
          <p:cNvSpPr>
            <a:spLocks noGrp="1"/>
          </p:cNvSpPr>
          <p:nvPr>
            <p:ph type="body" sz="quarter" idx="16" hasCustomPrompt="1"/>
          </p:nvPr>
        </p:nvSpPr>
        <p:spPr>
          <a:xfrm>
            <a:off x="6185382" y="1710000"/>
            <a:ext cx="2728800" cy="604800"/>
          </a:xfrm>
        </p:spPr>
        <p:txBody>
          <a:bodyPr/>
          <a:lstStyle>
            <a:lvl1pPr>
              <a:defRPr b="1"/>
            </a:lvl1pPr>
          </a:lstStyle>
          <a:p>
            <a:pPr lvl="0"/>
            <a:r>
              <a:rPr lang="en-US" dirty="0"/>
              <a:t>Click to add text</a:t>
            </a:r>
            <a:endParaRPr lang="en-GB" dirty="0"/>
          </a:p>
        </p:txBody>
      </p:sp>
      <p:sp>
        <p:nvSpPr>
          <p:cNvPr id="16" name="Content Placeholder 15">
            <a:extLst>
              <a:ext uri="{FF2B5EF4-FFF2-40B4-BE49-F238E27FC236}">
                <a16:creationId xmlns:a16="http://schemas.microsoft.com/office/drawing/2014/main" id="{E544BF1C-E9EC-43D2-A239-79E43B7C24CD}"/>
              </a:ext>
            </a:extLst>
          </p:cNvPr>
          <p:cNvSpPr>
            <a:spLocks noGrp="1"/>
          </p:cNvSpPr>
          <p:nvPr>
            <p:ph sz="quarter" idx="17" hasCustomPrompt="1"/>
          </p:nvPr>
        </p:nvSpPr>
        <p:spPr>
          <a:xfrm>
            <a:off x="6185382" y="2376000"/>
            <a:ext cx="2728800" cy="33444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8" name="Text Placeholder 17">
            <a:extLst>
              <a:ext uri="{FF2B5EF4-FFF2-40B4-BE49-F238E27FC236}">
                <a16:creationId xmlns:a16="http://schemas.microsoft.com/office/drawing/2014/main" id="{A27027DC-FD56-4CD6-8B38-7C623A97D1C4}"/>
              </a:ext>
            </a:extLst>
          </p:cNvPr>
          <p:cNvSpPr>
            <a:spLocks noGrp="1"/>
          </p:cNvSpPr>
          <p:nvPr>
            <p:ph type="body" sz="quarter" idx="18" hasCustomPrompt="1"/>
          </p:nvPr>
        </p:nvSpPr>
        <p:spPr>
          <a:xfrm>
            <a:off x="9098074" y="1710000"/>
            <a:ext cx="2728800" cy="604800"/>
          </a:xfrm>
        </p:spPr>
        <p:txBody>
          <a:bodyPr/>
          <a:lstStyle>
            <a:lvl1pPr>
              <a:defRPr b="1"/>
            </a:lvl1pPr>
          </a:lstStyle>
          <a:p>
            <a:pPr lvl="0"/>
            <a:r>
              <a:rPr lang="en-US" dirty="0"/>
              <a:t>Click to add text</a:t>
            </a:r>
            <a:endParaRPr lang="en-GB" dirty="0"/>
          </a:p>
        </p:txBody>
      </p:sp>
      <p:sp>
        <p:nvSpPr>
          <p:cNvPr id="20" name="Content Placeholder 19">
            <a:extLst>
              <a:ext uri="{FF2B5EF4-FFF2-40B4-BE49-F238E27FC236}">
                <a16:creationId xmlns:a16="http://schemas.microsoft.com/office/drawing/2014/main" id="{5513656D-7804-45C7-9561-4FFDBE1F523B}"/>
              </a:ext>
            </a:extLst>
          </p:cNvPr>
          <p:cNvSpPr>
            <a:spLocks noGrp="1"/>
          </p:cNvSpPr>
          <p:nvPr>
            <p:ph sz="quarter" idx="19" hasCustomPrompt="1"/>
          </p:nvPr>
        </p:nvSpPr>
        <p:spPr>
          <a:xfrm>
            <a:off x="9098074" y="2376488"/>
            <a:ext cx="2728800" cy="3343275"/>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248721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5 x content - no sub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EED13-8109-40D7-B85E-48D72364D6E5}"/>
              </a:ext>
            </a:extLst>
          </p:cNvPr>
          <p:cNvSpPr>
            <a:spLocks noGrp="1"/>
          </p:cNvSpPr>
          <p:nvPr>
            <p:ph type="title" hasCustomPrompt="1"/>
          </p:nvPr>
        </p:nvSpPr>
        <p:spPr>
          <a:xfrm>
            <a:off x="359999" y="430718"/>
            <a:ext cx="11466875" cy="403200"/>
          </a:xfrm>
        </p:spPr>
        <p:txBody>
          <a:bodyPr/>
          <a:lstStyle>
            <a:lvl1pPr>
              <a:defRPr/>
            </a:lvl1pPr>
          </a:lstStyle>
          <a:p>
            <a:r>
              <a:rPr lang="en-US" dirty="0"/>
              <a:t>Click to add title</a:t>
            </a:r>
            <a:endParaRPr lang="en-GB" dirty="0"/>
          </a:p>
        </p:txBody>
      </p:sp>
      <p:sp>
        <p:nvSpPr>
          <p:cNvPr id="3" name="Slide Number Placeholder 2">
            <a:extLst>
              <a:ext uri="{FF2B5EF4-FFF2-40B4-BE49-F238E27FC236}">
                <a16:creationId xmlns:a16="http://schemas.microsoft.com/office/drawing/2014/main" id="{5A60EB60-D174-4782-B63F-DCF2657E1B13}"/>
              </a:ext>
            </a:extLst>
          </p:cNvPr>
          <p:cNvSpPr>
            <a:spLocks noGrp="1"/>
          </p:cNvSpPr>
          <p:nvPr>
            <p:ph type="sldNum" sz="quarter" idx="10"/>
          </p:nvPr>
        </p:nvSpPr>
        <p:spPr/>
        <p:txBody>
          <a:bodyPr/>
          <a:lstStyle/>
          <a:p>
            <a:fld id="{4034BEE3-566C-4068-A777-C3A4762E861B}" type="slidenum">
              <a:rPr lang="en-GB" smtClean="0"/>
              <a:pPr/>
              <a:t>‹#›</a:t>
            </a:fld>
            <a:endParaRPr lang="en-GB" dirty="0"/>
          </a:p>
        </p:txBody>
      </p:sp>
      <p:sp>
        <p:nvSpPr>
          <p:cNvPr id="4" name="Footer Placeholder 3">
            <a:extLst>
              <a:ext uri="{FF2B5EF4-FFF2-40B4-BE49-F238E27FC236}">
                <a16:creationId xmlns:a16="http://schemas.microsoft.com/office/drawing/2014/main" id="{E54526FD-FB6E-4148-89B3-7D266E27BD8F}"/>
              </a:ext>
            </a:extLst>
          </p:cNvPr>
          <p:cNvSpPr>
            <a:spLocks noGrp="1"/>
          </p:cNvSpPr>
          <p:nvPr>
            <p:ph type="ftr" sz="quarter" idx="11"/>
          </p:nvPr>
        </p:nvSpPr>
        <p:spPr/>
        <p:txBody>
          <a:bodyPr/>
          <a:lstStyle/>
          <a:p>
            <a:endParaRPr lang="en-GB" dirty="0"/>
          </a:p>
        </p:txBody>
      </p:sp>
      <p:sp>
        <p:nvSpPr>
          <p:cNvPr id="6" name="Content Placeholder 5">
            <a:extLst>
              <a:ext uri="{FF2B5EF4-FFF2-40B4-BE49-F238E27FC236}">
                <a16:creationId xmlns:a16="http://schemas.microsoft.com/office/drawing/2014/main" id="{AC5E99A7-B8B8-4860-8872-63A20BC4983E}"/>
              </a:ext>
            </a:extLst>
          </p:cNvPr>
          <p:cNvSpPr>
            <a:spLocks noGrp="1"/>
          </p:cNvSpPr>
          <p:nvPr>
            <p:ph sz="quarter" idx="12" hasCustomPrompt="1"/>
          </p:nvPr>
        </p:nvSpPr>
        <p:spPr>
          <a:xfrm>
            <a:off x="360363" y="1710000"/>
            <a:ext cx="2149200" cy="39996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Content Placeholder 7">
            <a:extLst>
              <a:ext uri="{FF2B5EF4-FFF2-40B4-BE49-F238E27FC236}">
                <a16:creationId xmlns:a16="http://schemas.microsoft.com/office/drawing/2014/main" id="{7136CF45-35B9-4F30-93CE-11D7DC6AE4AB}"/>
              </a:ext>
            </a:extLst>
          </p:cNvPr>
          <p:cNvSpPr>
            <a:spLocks noGrp="1"/>
          </p:cNvSpPr>
          <p:nvPr>
            <p:ph sz="quarter" idx="13" hasCustomPrompt="1"/>
          </p:nvPr>
        </p:nvSpPr>
        <p:spPr>
          <a:xfrm>
            <a:off x="2689691" y="1710000"/>
            <a:ext cx="2149200" cy="39996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Content Placeholder 9">
            <a:extLst>
              <a:ext uri="{FF2B5EF4-FFF2-40B4-BE49-F238E27FC236}">
                <a16:creationId xmlns:a16="http://schemas.microsoft.com/office/drawing/2014/main" id="{A190C909-262D-4930-924B-8C4285CF8554}"/>
              </a:ext>
            </a:extLst>
          </p:cNvPr>
          <p:cNvSpPr>
            <a:spLocks noGrp="1"/>
          </p:cNvSpPr>
          <p:nvPr>
            <p:ph sz="quarter" idx="14" hasCustomPrompt="1"/>
          </p:nvPr>
        </p:nvSpPr>
        <p:spPr>
          <a:xfrm>
            <a:off x="5019019" y="1710000"/>
            <a:ext cx="2149200" cy="39996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2" name="Content Placeholder 11">
            <a:extLst>
              <a:ext uri="{FF2B5EF4-FFF2-40B4-BE49-F238E27FC236}">
                <a16:creationId xmlns:a16="http://schemas.microsoft.com/office/drawing/2014/main" id="{C18864E4-1D92-4544-8F52-1155810D7924}"/>
              </a:ext>
            </a:extLst>
          </p:cNvPr>
          <p:cNvSpPr>
            <a:spLocks noGrp="1"/>
          </p:cNvSpPr>
          <p:nvPr>
            <p:ph sz="quarter" idx="15" hasCustomPrompt="1"/>
          </p:nvPr>
        </p:nvSpPr>
        <p:spPr>
          <a:xfrm>
            <a:off x="7348347" y="1710000"/>
            <a:ext cx="2149200" cy="39996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Content Placeholder 13">
            <a:extLst>
              <a:ext uri="{FF2B5EF4-FFF2-40B4-BE49-F238E27FC236}">
                <a16:creationId xmlns:a16="http://schemas.microsoft.com/office/drawing/2014/main" id="{E68E0E68-5345-4D62-8D07-AE58AE330678}"/>
              </a:ext>
            </a:extLst>
          </p:cNvPr>
          <p:cNvSpPr>
            <a:spLocks noGrp="1"/>
          </p:cNvSpPr>
          <p:nvPr>
            <p:ph sz="quarter" idx="16" hasCustomPrompt="1"/>
          </p:nvPr>
        </p:nvSpPr>
        <p:spPr>
          <a:xfrm>
            <a:off x="9677674" y="1710000"/>
            <a:ext cx="2149200" cy="39996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428812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5 x content + headings - no sub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5C433-9252-44D6-8AA4-495DB59340DB}"/>
              </a:ext>
            </a:extLst>
          </p:cNvPr>
          <p:cNvSpPr>
            <a:spLocks noGrp="1"/>
          </p:cNvSpPr>
          <p:nvPr>
            <p:ph type="title" hasCustomPrompt="1"/>
          </p:nvPr>
        </p:nvSpPr>
        <p:spPr>
          <a:xfrm>
            <a:off x="359999" y="430718"/>
            <a:ext cx="11466875" cy="403200"/>
          </a:xfrm>
        </p:spPr>
        <p:txBody>
          <a:bodyPr/>
          <a:lstStyle>
            <a:lvl1pPr>
              <a:defRPr/>
            </a:lvl1pPr>
          </a:lstStyle>
          <a:p>
            <a:r>
              <a:rPr lang="en-US" dirty="0"/>
              <a:t>Click to add title</a:t>
            </a:r>
            <a:endParaRPr lang="en-GB" dirty="0"/>
          </a:p>
        </p:txBody>
      </p:sp>
      <p:sp>
        <p:nvSpPr>
          <p:cNvPr id="3" name="Slide Number Placeholder 2">
            <a:extLst>
              <a:ext uri="{FF2B5EF4-FFF2-40B4-BE49-F238E27FC236}">
                <a16:creationId xmlns:a16="http://schemas.microsoft.com/office/drawing/2014/main" id="{A76AA46E-1017-4823-B4EC-B35766CE6763}"/>
              </a:ext>
            </a:extLst>
          </p:cNvPr>
          <p:cNvSpPr>
            <a:spLocks noGrp="1"/>
          </p:cNvSpPr>
          <p:nvPr>
            <p:ph type="sldNum" sz="quarter" idx="10"/>
          </p:nvPr>
        </p:nvSpPr>
        <p:spPr/>
        <p:txBody>
          <a:bodyPr/>
          <a:lstStyle/>
          <a:p>
            <a:fld id="{4034BEE3-566C-4068-A777-C3A4762E861B}" type="slidenum">
              <a:rPr lang="en-GB" smtClean="0"/>
              <a:pPr/>
              <a:t>‹#›</a:t>
            </a:fld>
            <a:endParaRPr lang="en-GB" dirty="0"/>
          </a:p>
        </p:txBody>
      </p:sp>
      <p:sp>
        <p:nvSpPr>
          <p:cNvPr id="4" name="Footer Placeholder 3">
            <a:extLst>
              <a:ext uri="{FF2B5EF4-FFF2-40B4-BE49-F238E27FC236}">
                <a16:creationId xmlns:a16="http://schemas.microsoft.com/office/drawing/2014/main" id="{01E1B86A-68D0-4D2D-A5CB-00F231C8BC28}"/>
              </a:ext>
            </a:extLst>
          </p:cNvPr>
          <p:cNvSpPr>
            <a:spLocks noGrp="1"/>
          </p:cNvSpPr>
          <p:nvPr>
            <p:ph type="ftr" sz="quarter" idx="11"/>
          </p:nvPr>
        </p:nvSpPr>
        <p:spPr/>
        <p:txBody>
          <a:bodyPr/>
          <a:lstStyle/>
          <a:p>
            <a:endParaRPr lang="en-GB" dirty="0"/>
          </a:p>
        </p:txBody>
      </p:sp>
      <p:sp>
        <p:nvSpPr>
          <p:cNvPr id="6" name="Text Placeholder 5">
            <a:extLst>
              <a:ext uri="{FF2B5EF4-FFF2-40B4-BE49-F238E27FC236}">
                <a16:creationId xmlns:a16="http://schemas.microsoft.com/office/drawing/2014/main" id="{634B8469-FF2E-4467-8E43-A49A3388A2F3}"/>
              </a:ext>
            </a:extLst>
          </p:cNvPr>
          <p:cNvSpPr>
            <a:spLocks noGrp="1"/>
          </p:cNvSpPr>
          <p:nvPr>
            <p:ph type="body" sz="quarter" idx="12" hasCustomPrompt="1"/>
          </p:nvPr>
        </p:nvSpPr>
        <p:spPr>
          <a:xfrm>
            <a:off x="360363" y="1710000"/>
            <a:ext cx="2149200" cy="604800"/>
          </a:xfrm>
        </p:spPr>
        <p:txBody>
          <a:bodyPr/>
          <a:lstStyle>
            <a:lvl1pPr>
              <a:defRPr b="1"/>
            </a:lvl1pPr>
          </a:lstStyle>
          <a:p>
            <a:pPr lvl="0"/>
            <a:r>
              <a:rPr lang="en-US" dirty="0"/>
              <a:t>Click to add text</a:t>
            </a:r>
            <a:endParaRPr lang="en-GB" dirty="0"/>
          </a:p>
        </p:txBody>
      </p:sp>
      <p:sp>
        <p:nvSpPr>
          <p:cNvPr id="8" name="Content Placeholder 7">
            <a:extLst>
              <a:ext uri="{FF2B5EF4-FFF2-40B4-BE49-F238E27FC236}">
                <a16:creationId xmlns:a16="http://schemas.microsoft.com/office/drawing/2014/main" id="{6F0DDC14-9B67-4FE8-BC58-A70501A5344F}"/>
              </a:ext>
            </a:extLst>
          </p:cNvPr>
          <p:cNvSpPr>
            <a:spLocks noGrp="1"/>
          </p:cNvSpPr>
          <p:nvPr>
            <p:ph sz="quarter" idx="13" hasCustomPrompt="1"/>
          </p:nvPr>
        </p:nvSpPr>
        <p:spPr>
          <a:xfrm>
            <a:off x="360000" y="2376000"/>
            <a:ext cx="2149200" cy="33444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ext Placeholder 9">
            <a:extLst>
              <a:ext uri="{FF2B5EF4-FFF2-40B4-BE49-F238E27FC236}">
                <a16:creationId xmlns:a16="http://schemas.microsoft.com/office/drawing/2014/main" id="{A007D028-2ECB-46AF-8517-CCF9C089D819}"/>
              </a:ext>
            </a:extLst>
          </p:cNvPr>
          <p:cNvSpPr>
            <a:spLocks noGrp="1"/>
          </p:cNvSpPr>
          <p:nvPr>
            <p:ph type="body" sz="quarter" idx="14" hasCustomPrompt="1"/>
          </p:nvPr>
        </p:nvSpPr>
        <p:spPr>
          <a:xfrm>
            <a:off x="2689691" y="1710000"/>
            <a:ext cx="2149200" cy="604800"/>
          </a:xfrm>
        </p:spPr>
        <p:txBody>
          <a:bodyPr/>
          <a:lstStyle>
            <a:lvl1pPr>
              <a:defRPr b="1"/>
            </a:lvl1pPr>
          </a:lstStyle>
          <a:p>
            <a:pPr lvl="0"/>
            <a:r>
              <a:rPr lang="en-US" dirty="0"/>
              <a:t>Click to add text</a:t>
            </a:r>
            <a:endParaRPr lang="en-GB" dirty="0"/>
          </a:p>
        </p:txBody>
      </p:sp>
      <p:sp>
        <p:nvSpPr>
          <p:cNvPr id="12" name="Content Placeholder 11">
            <a:extLst>
              <a:ext uri="{FF2B5EF4-FFF2-40B4-BE49-F238E27FC236}">
                <a16:creationId xmlns:a16="http://schemas.microsoft.com/office/drawing/2014/main" id="{2F1DDE75-E486-4A48-BDBB-2C2A5B5E64D3}"/>
              </a:ext>
            </a:extLst>
          </p:cNvPr>
          <p:cNvSpPr>
            <a:spLocks noGrp="1"/>
          </p:cNvSpPr>
          <p:nvPr>
            <p:ph sz="quarter" idx="15" hasCustomPrompt="1"/>
          </p:nvPr>
        </p:nvSpPr>
        <p:spPr>
          <a:xfrm>
            <a:off x="2689419" y="2376000"/>
            <a:ext cx="2149200" cy="33444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Text Placeholder 13">
            <a:extLst>
              <a:ext uri="{FF2B5EF4-FFF2-40B4-BE49-F238E27FC236}">
                <a16:creationId xmlns:a16="http://schemas.microsoft.com/office/drawing/2014/main" id="{87A506B6-1DA9-4CD7-9F56-C6BF2FDC187B}"/>
              </a:ext>
            </a:extLst>
          </p:cNvPr>
          <p:cNvSpPr>
            <a:spLocks noGrp="1"/>
          </p:cNvSpPr>
          <p:nvPr>
            <p:ph type="body" sz="quarter" idx="16" hasCustomPrompt="1"/>
          </p:nvPr>
        </p:nvSpPr>
        <p:spPr>
          <a:xfrm>
            <a:off x="5019019" y="1710000"/>
            <a:ext cx="2149200" cy="604800"/>
          </a:xfrm>
        </p:spPr>
        <p:txBody>
          <a:bodyPr/>
          <a:lstStyle>
            <a:lvl1pPr>
              <a:defRPr b="1"/>
            </a:lvl1pPr>
          </a:lstStyle>
          <a:p>
            <a:pPr lvl="0"/>
            <a:r>
              <a:rPr lang="en-US" dirty="0"/>
              <a:t>Click to add text</a:t>
            </a:r>
            <a:endParaRPr lang="en-GB" dirty="0"/>
          </a:p>
        </p:txBody>
      </p:sp>
      <p:sp>
        <p:nvSpPr>
          <p:cNvPr id="16" name="Content Placeholder 15">
            <a:extLst>
              <a:ext uri="{FF2B5EF4-FFF2-40B4-BE49-F238E27FC236}">
                <a16:creationId xmlns:a16="http://schemas.microsoft.com/office/drawing/2014/main" id="{3F41FFAE-2857-4B94-916D-0210AE0A1766}"/>
              </a:ext>
            </a:extLst>
          </p:cNvPr>
          <p:cNvSpPr>
            <a:spLocks noGrp="1"/>
          </p:cNvSpPr>
          <p:nvPr>
            <p:ph sz="quarter" idx="17" hasCustomPrompt="1"/>
          </p:nvPr>
        </p:nvSpPr>
        <p:spPr>
          <a:xfrm>
            <a:off x="5018838" y="2376000"/>
            <a:ext cx="2149200" cy="33444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8" name="Text Placeholder 17">
            <a:extLst>
              <a:ext uri="{FF2B5EF4-FFF2-40B4-BE49-F238E27FC236}">
                <a16:creationId xmlns:a16="http://schemas.microsoft.com/office/drawing/2014/main" id="{8C34C508-C3AF-422F-B1C7-A38F34513AB7}"/>
              </a:ext>
            </a:extLst>
          </p:cNvPr>
          <p:cNvSpPr>
            <a:spLocks noGrp="1"/>
          </p:cNvSpPr>
          <p:nvPr>
            <p:ph type="body" sz="quarter" idx="18" hasCustomPrompt="1"/>
          </p:nvPr>
        </p:nvSpPr>
        <p:spPr>
          <a:xfrm>
            <a:off x="7348347" y="1710000"/>
            <a:ext cx="2149200" cy="604800"/>
          </a:xfrm>
        </p:spPr>
        <p:txBody>
          <a:bodyPr/>
          <a:lstStyle>
            <a:lvl1pPr>
              <a:defRPr b="1"/>
            </a:lvl1pPr>
          </a:lstStyle>
          <a:p>
            <a:pPr lvl="0"/>
            <a:r>
              <a:rPr lang="en-US" dirty="0"/>
              <a:t>Click to add text</a:t>
            </a:r>
            <a:endParaRPr lang="en-GB" dirty="0"/>
          </a:p>
        </p:txBody>
      </p:sp>
      <p:sp>
        <p:nvSpPr>
          <p:cNvPr id="20" name="Content Placeholder 19">
            <a:extLst>
              <a:ext uri="{FF2B5EF4-FFF2-40B4-BE49-F238E27FC236}">
                <a16:creationId xmlns:a16="http://schemas.microsoft.com/office/drawing/2014/main" id="{0D9455C4-8047-4B5B-B5BC-4A0379405BC2}"/>
              </a:ext>
            </a:extLst>
          </p:cNvPr>
          <p:cNvSpPr>
            <a:spLocks noGrp="1"/>
          </p:cNvSpPr>
          <p:nvPr>
            <p:ph sz="quarter" idx="19" hasCustomPrompt="1"/>
          </p:nvPr>
        </p:nvSpPr>
        <p:spPr>
          <a:xfrm>
            <a:off x="7348257" y="2376488"/>
            <a:ext cx="2149200" cy="33444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2" name="Text Placeholder 21">
            <a:extLst>
              <a:ext uri="{FF2B5EF4-FFF2-40B4-BE49-F238E27FC236}">
                <a16:creationId xmlns:a16="http://schemas.microsoft.com/office/drawing/2014/main" id="{5AEAC907-A41C-4782-BCD8-2B8C0ADD422D}"/>
              </a:ext>
            </a:extLst>
          </p:cNvPr>
          <p:cNvSpPr>
            <a:spLocks noGrp="1"/>
          </p:cNvSpPr>
          <p:nvPr>
            <p:ph type="body" sz="quarter" idx="20" hasCustomPrompt="1"/>
          </p:nvPr>
        </p:nvSpPr>
        <p:spPr>
          <a:xfrm>
            <a:off x="9677674" y="1710000"/>
            <a:ext cx="2149200" cy="604800"/>
          </a:xfrm>
        </p:spPr>
        <p:txBody>
          <a:bodyPr/>
          <a:lstStyle>
            <a:lvl1pPr>
              <a:defRPr b="1"/>
            </a:lvl1pPr>
          </a:lstStyle>
          <a:p>
            <a:pPr lvl="0"/>
            <a:r>
              <a:rPr lang="en-US" dirty="0"/>
              <a:t>Click to add text</a:t>
            </a:r>
            <a:endParaRPr lang="en-GB" dirty="0"/>
          </a:p>
        </p:txBody>
      </p:sp>
      <p:sp>
        <p:nvSpPr>
          <p:cNvPr id="24" name="Content Placeholder 23">
            <a:extLst>
              <a:ext uri="{FF2B5EF4-FFF2-40B4-BE49-F238E27FC236}">
                <a16:creationId xmlns:a16="http://schemas.microsoft.com/office/drawing/2014/main" id="{056BBA8E-FD61-47C5-A779-B66918B4D327}"/>
              </a:ext>
            </a:extLst>
          </p:cNvPr>
          <p:cNvSpPr>
            <a:spLocks noGrp="1"/>
          </p:cNvSpPr>
          <p:nvPr>
            <p:ph sz="quarter" idx="21" hasCustomPrompt="1"/>
          </p:nvPr>
        </p:nvSpPr>
        <p:spPr>
          <a:xfrm>
            <a:off x="9677674" y="2376000"/>
            <a:ext cx="2149200" cy="33444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326913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6 x content - no sub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4F353-7CBB-4EBB-BB48-0DDB45E9B8E5}"/>
              </a:ext>
            </a:extLst>
          </p:cNvPr>
          <p:cNvSpPr>
            <a:spLocks noGrp="1"/>
          </p:cNvSpPr>
          <p:nvPr>
            <p:ph type="title" hasCustomPrompt="1"/>
          </p:nvPr>
        </p:nvSpPr>
        <p:spPr>
          <a:xfrm>
            <a:off x="359999" y="430718"/>
            <a:ext cx="11466875" cy="403200"/>
          </a:xfrm>
        </p:spPr>
        <p:txBody>
          <a:bodyPr/>
          <a:lstStyle>
            <a:lvl1pPr>
              <a:defRPr/>
            </a:lvl1pPr>
          </a:lstStyle>
          <a:p>
            <a:r>
              <a:rPr lang="en-US" dirty="0"/>
              <a:t>Click to add title</a:t>
            </a:r>
            <a:endParaRPr lang="en-GB" dirty="0"/>
          </a:p>
        </p:txBody>
      </p:sp>
      <p:sp>
        <p:nvSpPr>
          <p:cNvPr id="3" name="Slide Number Placeholder 2">
            <a:extLst>
              <a:ext uri="{FF2B5EF4-FFF2-40B4-BE49-F238E27FC236}">
                <a16:creationId xmlns:a16="http://schemas.microsoft.com/office/drawing/2014/main" id="{055794D1-DF29-4B89-9359-EE65C8A56AFE}"/>
              </a:ext>
            </a:extLst>
          </p:cNvPr>
          <p:cNvSpPr>
            <a:spLocks noGrp="1"/>
          </p:cNvSpPr>
          <p:nvPr>
            <p:ph type="sldNum" sz="quarter" idx="10"/>
          </p:nvPr>
        </p:nvSpPr>
        <p:spPr/>
        <p:txBody>
          <a:bodyPr/>
          <a:lstStyle/>
          <a:p>
            <a:fld id="{4034BEE3-566C-4068-A777-C3A4762E861B}" type="slidenum">
              <a:rPr lang="en-GB" smtClean="0"/>
              <a:pPr/>
              <a:t>‹#›</a:t>
            </a:fld>
            <a:endParaRPr lang="en-GB" dirty="0"/>
          </a:p>
        </p:txBody>
      </p:sp>
      <p:sp>
        <p:nvSpPr>
          <p:cNvPr id="4" name="Footer Placeholder 3">
            <a:extLst>
              <a:ext uri="{FF2B5EF4-FFF2-40B4-BE49-F238E27FC236}">
                <a16:creationId xmlns:a16="http://schemas.microsoft.com/office/drawing/2014/main" id="{5C772A83-22C7-42BE-87D1-B99FEC13505C}"/>
              </a:ext>
            </a:extLst>
          </p:cNvPr>
          <p:cNvSpPr>
            <a:spLocks noGrp="1"/>
          </p:cNvSpPr>
          <p:nvPr>
            <p:ph type="ftr" sz="quarter" idx="11"/>
          </p:nvPr>
        </p:nvSpPr>
        <p:spPr/>
        <p:txBody>
          <a:bodyPr/>
          <a:lstStyle/>
          <a:p>
            <a:endParaRPr lang="en-GB" dirty="0"/>
          </a:p>
        </p:txBody>
      </p:sp>
      <p:sp>
        <p:nvSpPr>
          <p:cNvPr id="6" name="Content Placeholder 5">
            <a:extLst>
              <a:ext uri="{FF2B5EF4-FFF2-40B4-BE49-F238E27FC236}">
                <a16:creationId xmlns:a16="http://schemas.microsoft.com/office/drawing/2014/main" id="{127B7932-7D06-4E7E-AF70-44D39F481C0B}"/>
              </a:ext>
            </a:extLst>
          </p:cNvPr>
          <p:cNvSpPr>
            <a:spLocks noGrp="1"/>
          </p:cNvSpPr>
          <p:nvPr>
            <p:ph sz="quarter" idx="12" hasCustomPrompt="1"/>
          </p:nvPr>
        </p:nvSpPr>
        <p:spPr>
          <a:xfrm>
            <a:off x="360000" y="1710000"/>
            <a:ext cx="1760400" cy="39996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Content Placeholder 7">
            <a:extLst>
              <a:ext uri="{FF2B5EF4-FFF2-40B4-BE49-F238E27FC236}">
                <a16:creationId xmlns:a16="http://schemas.microsoft.com/office/drawing/2014/main" id="{2FB353AB-4D08-4BBD-91C2-E6A30A5F493F}"/>
              </a:ext>
            </a:extLst>
          </p:cNvPr>
          <p:cNvSpPr>
            <a:spLocks noGrp="1"/>
          </p:cNvSpPr>
          <p:nvPr>
            <p:ph sz="quarter" idx="13" hasCustomPrompt="1"/>
          </p:nvPr>
        </p:nvSpPr>
        <p:spPr>
          <a:xfrm>
            <a:off x="2301295" y="1710000"/>
            <a:ext cx="1760400" cy="39996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Content Placeholder 9">
            <a:extLst>
              <a:ext uri="{FF2B5EF4-FFF2-40B4-BE49-F238E27FC236}">
                <a16:creationId xmlns:a16="http://schemas.microsoft.com/office/drawing/2014/main" id="{F4A6B5AF-EB3C-46C5-B212-27204822781C}"/>
              </a:ext>
            </a:extLst>
          </p:cNvPr>
          <p:cNvSpPr>
            <a:spLocks noGrp="1"/>
          </p:cNvSpPr>
          <p:nvPr>
            <p:ph sz="quarter" idx="14" hasCustomPrompt="1"/>
          </p:nvPr>
        </p:nvSpPr>
        <p:spPr>
          <a:xfrm>
            <a:off x="4240800" y="1710000"/>
            <a:ext cx="1760400" cy="39996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2" name="Content Placeholder 11">
            <a:extLst>
              <a:ext uri="{FF2B5EF4-FFF2-40B4-BE49-F238E27FC236}">
                <a16:creationId xmlns:a16="http://schemas.microsoft.com/office/drawing/2014/main" id="{5800475F-DBE2-47A0-89B9-1175EDD8427E}"/>
              </a:ext>
            </a:extLst>
          </p:cNvPr>
          <p:cNvSpPr>
            <a:spLocks noGrp="1"/>
          </p:cNvSpPr>
          <p:nvPr>
            <p:ph sz="quarter" idx="15" hasCustomPrompt="1"/>
          </p:nvPr>
        </p:nvSpPr>
        <p:spPr>
          <a:xfrm>
            <a:off x="6183885" y="1710000"/>
            <a:ext cx="1760400" cy="39996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Content Placeholder 13">
            <a:extLst>
              <a:ext uri="{FF2B5EF4-FFF2-40B4-BE49-F238E27FC236}">
                <a16:creationId xmlns:a16="http://schemas.microsoft.com/office/drawing/2014/main" id="{0B5CE08A-01D2-488B-843A-CA3415AB7320}"/>
              </a:ext>
            </a:extLst>
          </p:cNvPr>
          <p:cNvSpPr>
            <a:spLocks noGrp="1"/>
          </p:cNvSpPr>
          <p:nvPr>
            <p:ph sz="quarter" idx="16" hasCustomPrompt="1"/>
          </p:nvPr>
        </p:nvSpPr>
        <p:spPr>
          <a:xfrm>
            <a:off x="8125180" y="1710000"/>
            <a:ext cx="1760400" cy="39996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6" name="Content Placeholder 15">
            <a:extLst>
              <a:ext uri="{FF2B5EF4-FFF2-40B4-BE49-F238E27FC236}">
                <a16:creationId xmlns:a16="http://schemas.microsoft.com/office/drawing/2014/main" id="{39BAB9BC-6F39-4494-87B4-04D45B7607BE}"/>
              </a:ext>
            </a:extLst>
          </p:cNvPr>
          <p:cNvSpPr>
            <a:spLocks noGrp="1"/>
          </p:cNvSpPr>
          <p:nvPr>
            <p:ph sz="quarter" idx="17" hasCustomPrompt="1"/>
          </p:nvPr>
        </p:nvSpPr>
        <p:spPr>
          <a:xfrm>
            <a:off x="10066474" y="1710000"/>
            <a:ext cx="1760400" cy="39996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86751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6 x content + headings - no sub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36FA1-AACD-4AC6-8977-227A1E8204A7}"/>
              </a:ext>
            </a:extLst>
          </p:cNvPr>
          <p:cNvSpPr>
            <a:spLocks noGrp="1"/>
          </p:cNvSpPr>
          <p:nvPr>
            <p:ph type="title" hasCustomPrompt="1"/>
          </p:nvPr>
        </p:nvSpPr>
        <p:spPr>
          <a:xfrm>
            <a:off x="359999" y="430718"/>
            <a:ext cx="11466875" cy="403200"/>
          </a:xfrm>
        </p:spPr>
        <p:txBody>
          <a:bodyPr/>
          <a:lstStyle>
            <a:lvl1pPr>
              <a:defRPr/>
            </a:lvl1pPr>
          </a:lstStyle>
          <a:p>
            <a:r>
              <a:rPr lang="en-US" dirty="0"/>
              <a:t>Click to add title</a:t>
            </a:r>
            <a:endParaRPr lang="en-GB" dirty="0"/>
          </a:p>
        </p:txBody>
      </p:sp>
      <p:sp>
        <p:nvSpPr>
          <p:cNvPr id="3" name="Slide Number Placeholder 2">
            <a:extLst>
              <a:ext uri="{FF2B5EF4-FFF2-40B4-BE49-F238E27FC236}">
                <a16:creationId xmlns:a16="http://schemas.microsoft.com/office/drawing/2014/main" id="{9E9A02C0-437A-4731-B690-16D1AFCAA82F}"/>
              </a:ext>
            </a:extLst>
          </p:cNvPr>
          <p:cNvSpPr>
            <a:spLocks noGrp="1"/>
          </p:cNvSpPr>
          <p:nvPr>
            <p:ph type="sldNum" sz="quarter" idx="10"/>
          </p:nvPr>
        </p:nvSpPr>
        <p:spPr/>
        <p:txBody>
          <a:bodyPr/>
          <a:lstStyle/>
          <a:p>
            <a:fld id="{4034BEE3-566C-4068-A777-C3A4762E861B}" type="slidenum">
              <a:rPr lang="en-GB" smtClean="0"/>
              <a:pPr/>
              <a:t>‹#›</a:t>
            </a:fld>
            <a:endParaRPr lang="en-GB" dirty="0"/>
          </a:p>
        </p:txBody>
      </p:sp>
      <p:sp>
        <p:nvSpPr>
          <p:cNvPr id="4" name="Footer Placeholder 3">
            <a:extLst>
              <a:ext uri="{FF2B5EF4-FFF2-40B4-BE49-F238E27FC236}">
                <a16:creationId xmlns:a16="http://schemas.microsoft.com/office/drawing/2014/main" id="{B7CC7B4E-73B3-4F33-A7FC-00F64BC9BBCD}"/>
              </a:ext>
            </a:extLst>
          </p:cNvPr>
          <p:cNvSpPr>
            <a:spLocks noGrp="1"/>
          </p:cNvSpPr>
          <p:nvPr>
            <p:ph type="ftr" sz="quarter" idx="11"/>
          </p:nvPr>
        </p:nvSpPr>
        <p:spPr/>
        <p:txBody>
          <a:bodyPr/>
          <a:lstStyle/>
          <a:p>
            <a:endParaRPr lang="en-GB" dirty="0"/>
          </a:p>
        </p:txBody>
      </p:sp>
      <p:sp>
        <p:nvSpPr>
          <p:cNvPr id="6" name="Text Placeholder 5">
            <a:extLst>
              <a:ext uri="{FF2B5EF4-FFF2-40B4-BE49-F238E27FC236}">
                <a16:creationId xmlns:a16="http://schemas.microsoft.com/office/drawing/2014/main" id="{570764FD-7DA2-4FE5-A31B-6691075F4688}"/>
              </a:ext>
            </a:extLst>
          </p:cNvPr>
          <p:cNvSpPr>
            <a:spLocks noGrp="1"/>
          </p:cNvSpPr>
          <p:nvPr>
            <p:ph type="body" sz="quarter" idx="12" hasCustomPrompt="1"/>
          </p:nvPr>
        </p:nvSpPr>
        <p:spPr>
          <a:xfrm>
            <a:off x="360000" y="1708149"/>
            <a:ext cx="1760400" cy="604800"/>
          </a:xfrm>
        </p:spPr>
        <p:txBody>
          <a:bodyPr/>
          <a:lstStyle>
            <a:lvl1pPr>
              <a:defRPr b="1"/>
            </a:lvl1pPr>
          </a:lstStyle>
          <a:p>
            <a:pPr lvl="0"/>
            <a:r>
              <a:rPr lang="en-US" dirty="0"/>
              <a:t>Click to add text</a:t>
            </a:r>
            <a:endParaRPr lang="en-GB" dirty="0"/>
          </a:p>
        </p:txBody>
      </p:sp>
      <p:sp>
        <p:nvSpPr>
          <p:cNvPr id="8" name="Content Placeholder 7">
            <a:extLst>
              <a:ext uri="{FF2B5EF4-FFF2-40B4-BE49-F238E27FC236}">
                <a16:creationId xmlns:a16="http://schemas.microsoft.com/office/drawing/2014/main" id="{CBC0C4CA-E13F-460B-A188-81482902B701}"/>
              </a:ext>
            </a:extLst>
          </p:cNvPr>
          <p:cNvSpPr>
            <a:spLocks noGrp="1"/>
          </p:cNvSpPr>
          <p:nvPr>
            <p:ph sz="quarter" idx="13" hasCustomPrompt="1"/>
          </p:nvPr>
        </p:nvSpPr>
        <p:spPr>
          <a:xfrm>
            <a:off x="360000" y="2376000"/>
            <a:ext cx="1760400" cy="33444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ext Placeholder 9">
            <a:extLst>
              <a:ext uri="{FF2B5EF4-FFF2-40B4-BE49-F238E27FC236}">
                <a16:creationId xmlns:a16="http://schemas.microsoft.com/office/drawing/2014/main" id="{E105AA54-6669-4974-B1E8-3E58001D876E}"/>
              </a:ext>
            </a:extLst>
          </p:cNvPr>
          <p:cNvSpPr>
            <a:spLocks noGrp="1"/>
          </p:cNvSpPr>
          <p:nvPr>
            <p:ph type="body" sz="quarter" idx="14" hasCustomPrompt="1"/>
          </p:nvPr>
        </p:nvSpPr>
        <p:spPr>
          <a:xfrm>
            <a:off x="2301295" y="1708149"/>
            <a:ext cx="1760400" cy="604800"/>
          </a:xfrm>
        </p:spPr>
        <p:txBody>
          <a:bodyPr/>
          <a:lstStyle>
            <a:lvl1pPr>
              <a:defRPr b="1"/>
            </a:lvl1pPr>
          </a:lstStyle>
          <a:p>
            <a:pPr lvl="0"/>
            <a:r>
              <a:rPr lang="en-US" dirty="0"/>
              <a:t>Click to add text</a:t>
            </a:r>
            <a:endParaRPr lang="en-GB" dirty="0"/>
          </a:p>
        </p:txBody>
      </p:sp>
      <p:sp>
        <p:nvSpPr>
          <p:cNvPr id="12" name="Content Placeholder 11">
            <a:extLst>
              <a:ext uri="{FF2B5EF4-FFF2-40B4-BE49-F238E27FC236}">
                <a16:creationId xmlns:a16="http://schemas.microsoft.com/office/drawing/2014/main" id="{D2A0DDBF-A8B7-4F77-B8D5-E6CF8FB015AE}"/>
              </a:ext>
            </a:extLst>
          </p:cNvPr>
          <p:cNvSpPr>
            <a:spLocks noGrp="1"/>
          </p:cNvSpPr>
          <p:nvPr>
            <p:ph sz="quarter" idx="15" hasCustomPrompt="1"/>
          </p:nvPr>
        </p:nvSpPr>
        <p:spPr>
          <a:xfrm>
            <a:off x="2301295" y="2376000"/>
            <a:ext cx="1760400" cy="33444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Text Placeholder 13">
            <a:extLst>
              <a:ext uri="{FF2B5EF4-FFF2-40B4-BE49-F238E27FC236}">
                <a16:creationId xmlns:a16="http://schemas.microsoft.com/office/drawing/2014/main" id="{E793D7A9-75C8-4028-9CA8-F07E93F82E4E}"/>
              </a:ext>
            </a:extLst>
          </p:cNvPr>
          <p:cNvSpPr>
            <a:spLocks noGrp="1"/>
          </p:cNvSpPr>
          <p:nvPr>
            <p:ph type="body" sz="quarter" idx="16" hasCustomPrompt="1"/>
          </p:nvPr>
        </p:nvSpPr>
        <p:spPr>
          <a:xfrm>
            <a:off x="4240800" y="1708150"/>
            <a:ext cx="1760400" cy="604800"/>
          </a:xfrm>
        </p:spPr>
        <p:txBody>
          <a:bodyPr/>
          <a:lstStyle>
            <a:lvl1pPr>
              <a:defRPr b="1"/>
            </a:lvl1pPr>
          </a:lstStyle>
          <a:p>
            <a:pPr lvl="0"/>
            <a:r>
              <a:rPr lang="en-US" dirty="0"/>
              <a:t>Click to add text</a:t>
            </a:r>
            <a:endParaRPr lang="en-GB" dirty="0"/>
          </a:p>
        </p:txBody>
      </p:sp>
      <p:sp>
        <p:nvSpPr>
          <p:cNvPr id="16" name="Content Placeholder 15">
            <a:extLst>
              <a:ext uri="{FF2B5EF4-FFF2-40B4-BE49-F238E27FC236}">
                <a16:creationId xmlns:a16="http://schemas.microsoft.com/office/drawing/2014/main" id="{9B5E2A26-6C2A-419D-B4DC-291BA85B0C8A}"/>
              </a:ext>
            </a:extLst>
          </p:cNvPr>
          <p:cNvSpPr>
            <a:spLocks noGrp="1"/>
          </p:cNvSpPr>
          <p:nvPr>
            <p:ph sz="quarter" idx="17" hasCustomPrompt="1"/>
          </p:nvPr>
        </p:nvSpPr>
        <p:spPr>
          <a:xfrm>
            <a:off x="4240800" y="2376000"/>
            <a:ext cx="1760400" cy="33444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8" name="Text Placeholder 17">
            <a:extLst>
              <a:ext uri="{FF2B5EF4-FFF2-40B4-BE49-F238E27FC236}">
                <a16:creationId xmlns:a16="http://schemas.microsoft.com/office/drawing/2014/main" id="{3DE92C5F-EFFE-48BF-93E1-CC78EFCD2947}"/>
              </a:ext>
            </a:extLst>
          </p:cNvPr>
          <p:cNvSpPr>
            <a:spLocks noGrp="1"/>
          </p:cNvSpPr>
          <p:nvPr>
            <p:ph type="body" sz="quarter" idx="18" hasCustomPrompt="1"/>
          </p:nvPr>
        </p:nvSpPr>
        <p:spPr>
          <a:xfrm>
            <a:off x="6183885" y="1708149"/>
            <a:ext cx="1760400" cy="604800"/>
          </a:xfrm>
        </p:spPr>
        <p:txBody>
          <a:bodyPr/>
          <a:lstStyle>
            <a:lvl1pPr>
              <a:defRPr b="1"/>
            </a:lvl1pPr>
          </a:lstStyle>
          <a:p>
            <a:pPr lvl="0"/>
            <a:r>
              <a:rPr lang="en-US" dirty="0"/>
              <a:t>Click to add text</a:t>
            </a:r>
            <a:endParaRPr lang="en-GB" dirty="0"/>
          </a:p>
        </p:txBody>
      </p:sp>
      <p:sp>
        <p:nvSpPr>
          <p:cNvPr id="20" name="Content Placeholder 19">
            <a:extLst>
              <a:ext uri="{FF2B5EF4-FFF2-40B4-BE49-F238E27FC236}">
                <a16:creationId xmlns:a16="http://schemas.microsoft.com/office/drawing/2014/main" id="{3DA85A52-F7FD-4298-9AE5-CB80F4E3C640}"/>
              </a:ext>
            </a:extLst>
          </p:cNvPr>
          <p:cNvSpPr>
            <a:spLocks noGrp="1"/>
          </p:cNvSpPr>
          <p:nvPr>
            <p:ph sz="quarter" idx="19" hasCustomPrompt="1"/>
          </p:nvPr>
        </p:nvSpPr>
        <p:spPr>
          <a:xfrm>
            <a:off x="6183885" y="2376000"/>
            <a:ext cx="1760400" cy="33444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2" name="Text Placeholder 21">
            <a:extLst>
              <a:ext uri="{FF2B5EF4-FFF2-40B4-BE49-F238E27FC236}">
                <a16:creationId xmlns:a16="http://schemas.microsoft.com/office/drawing/2014/main" id="{44E88849-5449-4627-813B-31B40F08F009}"/>
              </a:ext>
            </a:extLst>
          </p:cNvPr>
          <p:cNvSpPr>
            <a:spLocks noGrp="1"/>
          </p:cNvSpPr>
          <p:nvPr>
            <p:ph type="body" sz="quarter" idx="20" hasCustomPrompt="1"/>
          </p:nvPr>
        </p:nvSpPr>
        <p:spPr>
          <a:xfrm>
            <a:off x="8125180" y="1708150"/>
            <a:ext cx="1760400" cy="604800"/>
          </a:xfrm>
        </p:spPr>
        <p:txBody>
          <a:bodyPr/>
          <a:lstStyle>
            <a:lvl1pPr>
              <a:defRPr b="1"/>
            </a:lvl1pPr>
          </a:lstStyle>
          <a:p>
            <a:pPr lvl="0"/>
            <a:r>
              <a:rPr lang="en-US" dirty="0"/>
              <a:t>Click to add text</a:t>
            </a:r>
            <a:endParaRPr lang="en-GB" dirty="0"/>
          </a:p>
        </p:txBody>
      </p:sp>
      <p:sp>
        <p:nvSpPr>
          <p:cNvPr id="24" name="Content Placeholder 23">
            <a:extLst>
              <a:ext uri="{FF2B5EF4-FFF2-40B4-BE49-F238E27FC236}">
                <a16:creationId xmlns:a16="http://schemas.microsoft.com/office/drawing/2014/main" id="{9A7FC01F-A245-4C0F-BF24-3AAE6AC55CC4}"/>
              </a:ext>
            </a:extLst>
          </p:cNvPr>
          <p:cNvSpPr>
            <a:spLocks noGrp="1"/>
          </p:cNvSpPr>
          <p:nvPr>
            <p:ph sz="quarter" idx="21" hasCustomPrompt="1"/>
          </p:nvPr>
        </p:nvSpPr>
        <p:spPr>
          <a:xfrm>
            <a:off x="8125180" y="2376000"/>
            <a:ext cx="1760400" cy="33444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6" name="Text Placeholder 25">
            <a:extLst>
              <a:ext uri="{FF2B5EF4-FFF2-40B4-BE49-F238E27FC236}">
                <a16:creationId xmlns:a16="http://schemas.microsoft.com/office/drawing/2014/main" id="{5CCD92EA-38A4-44E5-ADF7-78EA3D6DD06D}"/>
              </a:ext>
            </a:extLst>
          </p:cNvPr>
          <p:cNvSpPr>
            <a:spLocks noGrp="1"/>
          </p:cNvSpPr>
          <p:nvPr>
            <p:ph type="body" sz="quarter" idx="22" hasCustomPrompt="1"/>
          </p:nvPr>
        </p:nvSpPr>
        <p:spPr>
          <a:xfrm>
            <a:off x="10066474" y="1708150"/>
            <a:ext cx="1760400" cy="604800"/>
          </a:xfrm>
        </p:spPr>
        <p:txBody>
          <a:bodyPr/>
          <a:lstStyle>
            <a:lvl1pPr>
              <a:defRPr b="1"/>
            </a:lvl1pPr>
          </a:lstStyle>
          <a:p>
            <a:pPr lvl="0"/>
            <a:r>
              <a:rPr lang="en-US" dirty="0"/>
              <a:t>Click to add text</a:t>
            </a:r>
            <a:endParaRPr lang="en-GB" dirty="0"/>
          </a:p>
        </p:txBody>
      </p:sp>
      <p:sp>
        <p:nvSpPr>
          <p:cNvPr id="28" name="Content Placeholder 27">
            <a:extLst>
              <a:ext uri="{FF2B5EF4-FFF2-40B4-BE49-F238E27FC236}">
                <a16:creationId xmlns:a16="http://schemas.microsoft.com/office/drawing/2014/main" id="{8317D903-C6B2-443C-A2F2-E7B672E08E3B}"/>
              </a:ext>
            </a:extLst>
          </p:cNvPr>
          <p:cNvSpPr>
            <a:spLocks noGrp="1"/>
          </p:cNvSpPr>
          <p:nvPr>
            <p:ph sz="quarter" idx="23" hasCustomPrompt="1"/>
          </p:nvPr>
        </p:nvSpPr>
        <p:spPr>
          <a:xfrm>
            <a:off x="10066474" y="2376000"/>
            <a:ext cx="1760400" cy="33444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393804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 no sub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98738-2E1C-4407-AE23-FC7C52247775}"/>
              </a:ext>
            </a:extLst>
          </p:cNvPr>
          <p:cNvSpPr>
            <a:spLocks noGrp="1"/>
          </p:cNvSpPr>
          <p:nvPr>
            <p:ph type="title" hasCustomPrompt="1"/>
          </p:nvPr>
        </p:nvSpPr>
        <p:spPr/>
        <p:txBody>
          <a:bodyPr/>
          <a:lstStyle>
            <a:lvl1pPr>
              <a:defRPr/>
            </a:lvl1pPr>
          </a:lstStyle>
          <a:p>
            <a:r>
              <a:rPr lang="en-US" dirty="0"/>
              <a:t>Click to add title</a:t>
            </a:r>
            <a:endParaRPr lang="en-GB" dirty="0"/>
          </a:p>
        </p:txBody>
      </p:sp>
      <p:sp>
        <p:nvSpPr>
          <p:cNvPr id="3" name="Slide Number Placeholder 2">
            <a:extLst>
              <a:ext uri="{FF2B5EF4-FFF2-40B4-BE49-F238E27FC236}">
                <a16:creationId xmlns:a16="http://schemas.microsoft.com/office/drawing/2014/main" id="{38DB932A-F9A4-4379-8F69-FA63BDFA2491}"/>
              </a:ext>
            </a:extLst>
          </p:cNvPr>
          <p:cNvSpPr>
            <a:spLocks noGrp="1"/>
          </p:cNvSpPr>
          <p:nvPr>
            <p:ph type="sldNum" sz="quarter" idx="10"/>
          </p:nvPr>
        </p:nvSpPr>
        <p:spPr/>
        <p:txBody>
          <a:bodyPr/>
          <a:lstStyle/>
          <a:p>
            <a:fld id="{4034BEE3-566C-4068-A777-C3A4762E861B}" type="slidenum">
              <a:rPr lang="en-GB" smtClean="0"/>
              <a:pPr/>
              <a:t>‹#›</a:t>
            </a:fld>
            <a:endParaRPr lang="en-GB" dirty="0"/>
          </a:p>
        </p:txBody>
      </p:sp>
      <p:sp>
        <p:nvSpPr>
          <p:cNvPr id="4" name="Footer Placeholder 3">
            <a:extLst>
              <a:ext uri="{FF2B5EF4-FFF2-40B4-BE49-F238E27FC236}">
                <a16:creationId xmlns:a16="http://schemas.microsoft.com/office/drawing/2014/main" id="{DC347A58-42BF-4A47-A878-643A5CD2794C}"/>
              </a:ext>
            </a:extLst>
          </p:cNvPr>
          <p:cNvSpPr>
            <a:spLocks noGrp="1"/>
          </p:cNvSpPr>
          <p:nvPr>
            <p:ph type="ftr" sz="quarter" idx="11"/>
          </p:nvPr>
        </p:nvSpPr>
        <p:spPr/>
        <p:txBody>
          <a:bodyPr/>
          <a:lstStyle/>
          <a:p>
            <a:endParaRPr lang="en-GB" dirty="0"/>
          </a:p>
        </p:txBody>
      </p:sp>
    </p:spTree>
    <p:extLst>
      <p:ext uri="{BB962C8B-B14F-4D97-AF65-F5344CB8AC3E}">
        <p14:creationId xmlns:p14="http://schemas.microsoft.com/office/powerpoint/2010/main" val="2826784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1DDAB59E-332C-4060-B0C9-643DCBD9587F}" type="slidenum">
              <a:rPr lang="zh-CN" altLang="en-US" smtClean="0"/>
              <a:t>‹#›</a:t>
            </a:fld>
            <a:endParaRPr lang="zh-CN" altLang="en-US"/>
          </a:p>
        </p:txBody>
      </p:sp>
    </p:spTree>
    <p:extLst>
      <p:ext uri="{BB962C8B-B14F-4D97-AF65-F5344CB8AC3E}">
        <p14:creationId xmlns:p14="http://schemas.microsoft.com/office/powerpoint/2010/main" val="2116630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1DDAB59E-332C-4060-B0C9-643DCBD9587F}" type="slidenum">
              <a:rPr lang="zh-CN" altLang="en-US" smtClean="0"/>
              <a:t>‹#›</a:t>
            </a:fld>
            <a:endParaRPr lang="zh-CN" altLang="en-US"/>
          </a:p>
        </p:txBody>
      </p:sp>
    </p:spTree>
    <p:extLst>
      <p:ext uri="{BB962C8B-B14F-4D97-AF65-F5344CB8AC3E}">
        <p14:creationId xmlns:p14="http://schemas.microsoft.com/office/powerpoint/2010/main" val="862056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1DDAB59E-332C-4060-B0C9-643DCBD9587F}" type="slidenum">
              <a:rPr lang="zh-CN" altLang="en-US" smtClean="0"/>
              <a:t>‹#›</a:t>
            </a:fld>
            <a:endParaRPr lang="zh-CN" altLang="en-US"/>
          </a:p>
        </p:txBody>
      </p:sp>
    </p:spTree>
    <p:extLst>
      <p:ext uri="{BB962C8B-B14F-4D97-AF65-F5344CB8AC3E}">
        <p14:creationId xmlns:p14="http://schemas.microsoft.com/office/powerpoint/2010/main" val="2789433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1DDAB59E-332C-4060-B0C9-643DCBD9587F}" type="slidenum">
              <a:rPr lang="zh-CN" altLang="en-US" smtClean="0"/>
              <a:t>‹#›</a:t>
            </a:fld>
            <a:endParaRPr lang="zh-CN" altLang="en-US"/>
          </a:p>
        </p:txBody>
      </p:sp>
    </p:spTree>
    <p:extLst>
      <p:ext uri="{BB962C8B-B14F-4D97-AF65-F5344CB8AC3E}">
        <p14:creationId xmlns:p14="http://schemas.microsoft.com/office/powerpoint/2010/main" val="1987216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1DDAB59E-332C-4060-B0C9-643DCBD9587F}" type="slidenum">
              <a:rPr lang="zh-CN" altLang="en-US" smtClean="0"/>
              <a:t>‹#›</a:t>
            </a:fld>
            <a:endParaRPr lang="zh-CN" altLang="en-US"/>
          </a:p>
        </p:txBody>
      </p:sp>
    </p:spTree>
    <p:extLst>
      <p:ext uri="{BB962C8B-B14F-4D97-AF65-F5344CB8AC3E}">
        <p14:creationId xmlns:p14="http://schemas.microsoft.com/office/powerpoint/2010/main" val="721849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1DDAB59E-332C-4060-B0C9-643DCBD9587F}" type="slidenum">
              <a:rPr lang="zh-CN" altLang="en-US" smtClean="0"/>
              <a:t>‹#›</a:t>
            </a:fld>
            <a:endParaRPr lang="zh-CN" altLang="en-US"/>
          </a:p>
        </p:txBody>
      </p:sp>
    </p:spTree>
    <p:extLst>
      <p:ext uri="{BB962C8B-B14F-4D97-AF65-F5344CB8AC3E}">
        <p14:creationId xmlns:p14="http://schemas.microsoft.com/office/powerpoint/2010/main" val="3572583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1DDAB59E-332C-4060-B0C9-643DCBD9587F}" type="slidenum">
              <a:rPr lang="zh-CN" altLang="en-US" smtClean="0"/>
              <a:t>‹#›</a:t>
            </a:fld>
            <a:endParaRPr lang="zh-CN" altLang="en-US"/>
          </a:p>
        </p:txBody>
      </p:sp>
    </p:spTree>
    <p:extLst>
      <p:ext uri="{BB962C8B-B14F-4D97-AF65-F5344CB8AC3E}">
        <p14:creationId xmlns:p14="http://schemas.microsoft.com/office/powerpoint/2010/main" val="371206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3.xml"/><Relationship Id="rId2" Type="http://schemas.openxmlformats.org/officeDocument/2006/relationships/slideLayout" Target="../slideLayouts/slideLayout2.xml"/><Relationship Id="rId16" Type="http://schemas.openxmlformats.org/officeDocument/2006/relationships/tags" Target="../tags/tag2.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image" Target="../media/image4.emf"/><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oleObject" Target="../embeddings/oleObject3.bin"/><Relationship Id="rId2" Type="http://schemas.openxmlformats.org/officeDocument/2006/relationships/slideLayout" Target="../slideLayouts/slideLayout16.xml"/><Relationship Id="rId16" Type="http://schemas.openxmlformats.org/officeDocument/2006/relationships/tags" Target="../tags/tag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ags" Target="../tags/tag5.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p:cNvGraphicFramePr>
            <a:graphicFrameLocks noChangeAspect="1"/>
          </p:cNvGraphicFramePr>
          <p:nvPr userDrawn="1">
            <p:custDataLst>
              <p:tags r:id="rId16"/>
            </p:custDataLst>
            <p:extLst>
              <p:ext uri="{D42A27DB-BD31-4B8C-83A1-F6EECF244321}">
                <p14:modId xmlns:p14="http://schemas.microsoft.com/office/powerpoint/2010/main" val="32876876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8" imgW="395" imgH="394" progId="TCLayout.ActiveDocument.1">
                  <p:embed/>
                </p:oleObj>
              </mc:Choice>
              <mc:Fallback>
                <p:oleObj name="think-cell 幻灯片" r:id="rId18" imgW="395" imgH="394" progId="TCLayout.ActiveDocument.1">
                  <p:embed/>
                  <p:pic>
                    <p:nvPicPr>
                      <p:cNvPr id="0" name=""/>
                      <p:cNvPicPr/>
                      <p:nvPr/>
                    </p:nvPicPr>
                    <p:blipFill>
                      <a:blip r:embed="rId19"/>
                      <a:stretch>
                        <a:fillRect/>
                      </a:stretch>
                    </p:blipFill>
                    <p:spPr>
                      <a:xfrm>
                        <a:off x="1588" y="1588"/>
                        <a:ext cx="1588" cy="1588"/>
                      </a:xfrm>
                      <a:prstGeom prst="rect">
                        <a:avLst/>
                      </a:prstGeom>
                    </p:spPr>
                  </p:pic>
                </p:oleObj>
              </mc:Fallback>
            </mc:AlternateContent>
          </a:graphicData>
        </a:graphic>
      </p:graphicFrame>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cxnSp>
        <p:nvCxnSpPr>
          <p:cNvPr id="9" name="Straight Connector 32">
            <a:extLst>
              <a:ext uri="{FF2B5EF4-FFF2-40B4-BE49-F238E27FC236}">
                <a16:creationId xmlns:a16="http://schemas.microsoft.com/office/drawing/2014/main" id="{81FD9D1B-8E5A-447D-B2D0-15FF23DD7EDA}"/>
              </a:ext>
            </a:extLst>
          </p:cNvPr>
          <p:cNvCxnSpPr>
            <a:cxnSpLocks/>
          </p:cNvCxnSpPr>
          <p:nvPr userDrawn="1">
            <p:custDataLst>
              <p:tags r:id="rId17"/>
            </p:custDataLst>
          </p:nvPr>
        </p:nvCxnSpPr>
        <p:spPr>
          <a:xfrm>
            <a:off x="360000" y="6120000"/>
            <a:ext cx="11474161" cy="0"/>
          </a:xfrm>
          <a:prstGeom prst="line">
            <a:avLst/>
          </a:prstGeom>
          <a:ln w="38100">
            <a:solidFill>
              <a:srgbClr val="333333"/>
            </a:solidFill>
            <a:tailEnd type="none"/>
          </a:ln>
        </p:spPr>
        <p:style>
          <a:lnRef idx="1">
            <a:schemeClr val="accent1"/>
          </a:lnRef>
          <a:fillRef idx="0">
            <a:schemeClr val="accent1"/>
          </a:fillRef>
          <a:effectRef idx="0">
            <a:schemeClr val="accent1"/>
          </a:effectRef>
          <a:fontRef idx="minor">
            <a:schemeClr val="tx1"/>
          </a:fontRef>
        </p:style>
      </p:cxnSp>
      <p:pic>
        <p:nvPicPr>
          <p:cNvPr id="11" name="Picture 3"/>
          <p:cNvPicPr>
            <a:picLocks noChangeAspect="1" noChangeArrowheads="1"/>
          </p:cNvPicPr>
          <p:nvPr userDrawn="1"/>
        </p:nvPicPr>
        <p:blipFill rotWithShape="1">
          <a:blip r:embed="rId20" cstate="screen">
            <a:extLst>
              <a:ext uri="{28A0092B-C50C-407E-A947-70E740481C1C}">
                <a14:useLocalDpi xmlns:a14="http://schemas.microsoft.com/office/drawing/2010/main"/>
              </a:ext>
            </a:extLst>
          </a:blip>
          <a:srcRect/>
          <a:stretch/>
        </p:blipFill>
        <p:spPr bwMode="auto">
          <a:xfrm>
            <a:off x="11353800" y="133255"/>
            <a:ext cx="754114" cy="665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511692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81" r:id="rId13"/>
    <p:sldLayoutId id="2147483682"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6" name="对象 5" hidden="1"/>
          <p:cNvGraphicFramePr>
            <a:graphicFrameLocks noChangeAspect="1"/>
          </p:cNvGraphicFramePr>
          <p:nvPr userDrawn="1">
            <p:custDataLst>
              <p:tags r:id="rId1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7" imgW="416" imgH="416" progId="TCLayout.ActiveDocument.1">
                  <p:embed/>
                </p:oleObj>
              </mc:Choice>
              <mc:Fallback>
                <p:oleObj name="think-cell 幻灯片" r:id="rId17" imgW="416" imgH="416" progId="TCLayout.ActiveDocument.1">
                  <p:embed/>
                  <p:pic>
                    <p:nvPicPr>
                      <p:cNvPr id="6" name="对象 5" hidden="1"/>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91" name="Title Placeholder 1"/>
          <p:cNvSpPr>
            <a:spLocks noGrp="1"/>
          </p:cNvSpPr>
          <p:nvPr>
            <p:ph type="title"/>
          </p:nvPr>
        </p:nvSpPr>
        <p:spPr>
          <a:xfrm>
            <a:off x="359999" y="430718"/>
            <a:ext cx="11466875" cy="403200"/>
          </a:xfrm>
          <a:prstGeom prst="rect">
            <a:avLst/>
          </a:prstGeom>
        </p:spPr>
        <p:txBody>
          <a:bodyPr vert="horz" lIns="0" tIns="0" rIns="0" bIns="0" rtlCol="0" anchor="t">
            <a:noAutofit/>
          </a:bodyPr>
          <a:lstStyle/>
          <a:p>
            <a:r>
              <a:rPr lang="en-US" dirty="0"/>
              <a:t>Click to add title</a:t>
            </a:r>
            <a:endParaRPr lang="en-GB" dirty="0"/>
          </a:p>
        </p:txBody>
      </p:sp>
      <p:sp>
        <p:nvSpPr>
          <p:cNvPr id="92" name="Text Placeholder 2"/>
          <p:cNvSpPr>
            <a:spLocks noGrp="1"/>
          </p:cNvSpPr>
          <p:nvPr>
            <p:ph type="body" idx="1"/>
          </p:nvPr>
        </p:nvSpPr>
        <p:spPr>
          <a:xfrm>
            <a:off x="359999" y="1710000"/>
            <a:ext cx="11466875" cy="3999600"/>
          </a:xfrm>
          <a:prstGeom prst="rect">
            <a:avLst/>
          </a:prstGeom>
        </p:spPr>
        <p:txBody>
          <a:bodyPr vert="horz" lIns="0" tIns="0" rIns="0" bIns="0" rtlCol="0">
            <a:no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3" name="Slide Number Placeholder 5"/>
          <p:cNvSpPr>
            <a:spLocks noGrp="1"/>
          </p:cNvSpPr>
          <p:nvPr>
            <p:ph type="sldNum" sz="quarter" idx="4"/>
          </p:nvPr>
        </p:nvSpPr>
        <p:spPr>
          <a:xfrm>
            <a:off x="10856913" y="6390000"/>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pPr/>
              <a:t>‹#›</a:t>
            </a:fld>
            <a:endParaRPr lang="en-GB" dirty="0"/>
          </a:p>
        </p:txBody>
      </p:sp>
      <p:sp>
        <p:nvSpPr>
          <p:cNvPr id="3" name="Footer Placeholder 2">
            <a:extLst>
              <a:ext uri="{FF2B5EF4-FFF2-40B4-BE49-F238E27FC236}">
                <a16:creationId xmlns:a16="http://schemas.microsoft.com/office/drawing/2014/main" id="{1115639F-9E76-41B0-BB57-8F8A1F600167}"/>
              </a:ext>
            </a:extLst>
          </p:cNvPr>
          <p:cNvSpPr>
            <a:spLocks noGrp="1"/>
          </p:cNvSpPr>
          <p:nvPr userDrawn="1">
            <p:ph type="ftr" sz="quarter" idx="3"/>
          </p:nvPr>
        </p:nvSpPr>
        <p:spPr>
          <a:xfrm>
            <a:off x="3272400" y="6390000"/>
            <a:ext cx="7495200" cy="198000"/>
          </a:xfrm>
          <a:prstGeom prst="rect">
            <a:avLst/>
          </a:prstGeom>
        </p:spPr>
        <p:txBody>
          <a:bodyPr vert="horz" lIns="0" tIns="0" rIns="0" bIns="0" rtlCol="0" anchor="ctr"/>
          <a:lstStyle>
            <a:lvl1pPr algn="l">
              <a:defRPr sz="800">
                <a:solidFill>
                  <a:schemeClr val="tx1"/>
                </a:solidFill>
              </a:defRPr>
            </a:lvl1pPr>
          </a:lstStyle>
          <a:p>
            <a:endParaRPr lang="en-GB" dirty="0"/>
          </a:p>
        </p:txBody>
      </p:sp>
      <p:cxnSp>
        <p:nvCxnSpPr>
          <p:cNvPr id="33" name="Straight Connector 32">
            <a:extLst>
              <a:ext uri="{FF2B5EF4-FFF2-40B4-BE49-F238E27FC236}">
                <a16:creationId xmlns:a16="http://schemas.microsoft.com/office/drawing/2014/main" id="{81FD9D1B-8E5A-447D-B2D0-15FF23DD7EDA}"/>
              </a:ext>
            </a:extLst>
          </p:cNvPr>
          <p:cNvCxnSpPr>
            <a:cxnSpLocks/>
          </p:cNvCxnSpPr>
          <p:nvPr userDrawn="1">
            <p:custDataLst>
              <p:tags r:id="rId16"/>
            </p:custDataLst>
          </p:nvPr>
        </p:nvCxnSpPr>
        <p:spPr>
          <a:xfrm>
            <a:off x="360000" y="6120000"/>
            <a:ext cx="11474161" cy="0"/>
          </a:xfrm>
          <a:prstGeom prst="line">
            <a:avLst/>
          </a:prstGeom>
          <a:ln w="38100">
            <a:solidFill>
              <a:srgbClr val="333333"/>
            </a:solidFill>
            <a:tailEnd type="non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7AF91A0-A869-4C9D-8D84-C843E57FF9C6}"/>
              </a:ext>
            </a:extLst>
          </p:cNvPr>
          <p:cNvGrpSpPr/>
          <p:nvPr userDrawn="1"/>
        </p:nvGrpSpPr>
        <p:grpSpPr>
          <a:xfrm>
            <a:off x="-1143000" y="-600255"/>
            <a:ext cx="13680281" cy="6916199"/>
            <a:chOff x="-1143000" y="-600255"/>
            <a:chExt cx="13680281" cy="6916199"/>
          </a:xfrm>
        </p:grpSpPr>
        <p:cxnSp>
          <p:nvCxnSpPr>
            <p:cNvPr id="14" name="Straight Connector 13"/>
            <p:cNvCxnSpPr/>
            <p:nvPr userDrawn="1"/>
          </p:nvCxnSpPr>
          <p:spPr>
            <a:xfrm>
              <a:off x="-256200" y="1710267"/>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256200" y="342635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256200" y="571447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51" name="TextBox 50"/>
            <p:cNvSpPr txBox="1"/>
            <p:nvPr userDrawn="1"/>
          </p:nvSpPr>
          <p:spPr>
            <a:xfrm>
              <a:off x="-747711" y="1646156"/>
              <a:ext cx="438671" cy="123111"/>
            </a:xfrm>
            <a:prstGeom prst="rect">
              <a:avLst/>
            </a:prstGeom>
            <a:noFill/>
          </p:spPr>
          <p:txBody>
            <a:bodyPr wrap="square" lIns="0" tIns="0" rIns="0" bIns="0" rtlCol="0">
              <a:spAutoFit/>
            </a:bodyPr>
            <a:lstStyle/>
            <a:p>
              <a:pPr algn="r"/>
              <a:r>
                <a:rPr lang="en-GB" sz="800" dirty="0">
                  <a:solidFill>
                    <a:schemeClr val="tx1"/>
                  </a:solidFill>
                </a:rPr>
                <a:t>4.78cm</a:t>
              </a:r>
            </a:p>
          </p:txBody>
        </p:sp>
        <p:sp>
          <p:nvSpPr>
            <p:cNvPr id="54" name="TextBox 53"/>
            <p:cNvSpPr txBox="1"/>
            <p:nvPr userDrawn="1"/>
          </p:nvSpPr>
          <p:spPr>
            <a:xfrm>
              <a:off x="-747711" y="3357884"/>
              <a:ext cx="438671" cy="123111"/>
            </a:xfrm>
            <a:prstGeom prst="rect">
              <a:avLst/>
            </a:prstGeom>
            <a:noFill/>
          </p:spPr>
          <p:txBody>
            <a:bodyPr wrap="square" lIns="0" tIns="0" rIns="0" bIns="0" rtlCol="0">
              <a:spAutoFit/>
            </a:bodyPr>
            <a:lstStyle/>
            <a:p>
              <a:pPr algn="r"/>
              <a:r>
                <a:rPr lang="en-GB" sz="800" dirty="0">
                  <a:solidFill>
                    <a:schemeClr val="tx1"/>
                  </a:solidFill>
                </a:rPr>
                <a:t>0 cm</a:t>
              </a:r>
            </a:p>
          </p:txBody>
        </p:sp>
        <p:sp>
          <p:nvSpPr>
            <p:cNvPr id="58" name="TextBox 57"/>
            <p:cNvSpPr txBox="1"/>
            <p:nvPr userDrawn="1"/>
          </p:nvSpPr>
          <p:spPr>
            <a:xfrm>
              <a:off x="-747711" y="5640188"/>
              <a:ext cx="438671" cy="123111"/>
            </a:xfrm>
            <a:prstGeom prst="rect">
              <a:avLst/>
            </a:prstGeom>
            <a:noFill/>
          </p:spPr>
          <p:txBody>
            <a:bodyPr wrap="square" lIns="0" tIns="0" rIns="0" bIns="0" rtlCol="0">
              <a:spAutoFit/>
            </a:bodyPr>
            <a:lstStyle/>
            <a:p>
              <a:pPr algn="r"/>
              <a:r>
                <a:rPr lang="en-GB" sz="800" dirty="0">
                  <a:solidFill>
                    <a:schemeClr val="tx1"/>
                  </a:solidFill>
                </a:rPr>
                <a:t>6.35 cm</a:t>
              </a:r>
            </a:p>
          </p:txBody>
        </p:sp>
        <p:sp>
          <p:nvSpPr>
            <p:cNvPr id="60" name="TextBox 59"/>
            <p:cNvSpPr txBox="1"/>
            <p:nvPr userDrawn="1"/>
          </p:nvSpPr>
          <p:spPr>
            <a:xfrm>
              <a:off x="304800" y="-437436"/>
              <a:ext cx="438671" cy="123111"/>
            </a:xfrm>
            <a:prstGeom prst="rect">
              <a:avLst/>
            </a:prstGeom>
            <a:noFill/>
          </p:spPr>
          <p:txBody>
            <a:bodyPr wrap="square" lIns="0" tIns="0" rIns="0" bIns="0" rtlCol="0">
              <a:spAutoFit/>
            </a:bodyPr>
            <a:lstStyle/>
            <a:p>
              <a:pPr algn="l"/>
              <a:r>
                <a:rPr lang="en-GB" sz="800" dirty="0">
                  <a:solidFill>
                    <a:schemeClr val="tx1"/>
                  </a:solidFill>
                </a:rPr>
                <a:t>15.93cm</a:t>
              </a:r>
            </a:p>
          </p:txBody>
        </p:sp>
        <p:sp>
          <p:nvSpPr>
            <p:cNvPr id="72" name="TextBox 71"/>
            <p:cNvSpPr txBox="1"/>
            <p:nvPr userDrawn="1"/>
          </p:nvSpPr>
          <p:spPr>
            <a:xfrm>
              <a:off x="11426031" y="-437436"/>
              <a:ext cx="438671" cy="123111"/>
            </a:xfrm>
            <a:prstGeom prst="rect">
              <a:avLst/>
            </a:prstGeom>
            <a:noFill/>
          </p:spPr>
          <p:txBody>
            <a:bodyPr wrap="square" lIns="0" tIns="0" rIns="0" bIns="0" rtlCol="0">
              <a:spAutoFit/>
            </a:bodyPr>
            <a:lstStyle/>
            <a:p>
              <a:pPr algn="r"/>
              <a:r>
                <a:rPr lang="en-GB" sz="800" dirty="0">
                  <a:solidFill>
                    <a:schemeClr val="tx1"/>
                  </a:solidFill>
                </a:rPr>
                <a:t>15.93 cm</a:t>
              </a:r>
            </a:p>
          </p:txBody>
        </p:sp>
        <p:cxnSp>
          <p:nvCxnSpPr>
            <p:cNvPr id="5" name="Straight Connector 4"/>
            <p:cNvCxnSpPr/>
            <p:nvPr userDrawn="1"/>
          </p:nvCxnSpPr>
          <p:spPr>
            <a:xfrm>
              <a:off x="36158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85" name="TextBox 84"/>
            <p:cNvSpPr txBox="1"/>
            <p:nvPr userDrawn="1"/>
          </p:nvSpPr>
          <p:spPr>
            <a:xfrm>
              <a:off x="-1143000" y="5763299"/>
              <a:ext cx="833960" cy="123111"/>
            </a:xfrm>
            <a:prstGeom prst="rect">
              <a:avLst/>
            </a:prstGeom>
            <a:noFill/>
          </p:spPr>
          <p:txBody>
            <a:bodyPr wrap="square" lIns="0" tIns="0" rIns="0" bIns="0" rtlCol="0">
              <a:spAutoFit/>
            </a:bodyPr>
            <a:lstStyle/>
            <a:p>
              <a:pPr algn="r"/>
              <a:r>
                <a:rPr lang="en-GB" sz="800" dirty="0">
                  <a:solidFill>
                    <a:schemeClr val="tx1"/>
                  </a:solidFill>
                </a:rPr>
                <a:t>Content Bottom</a:t>
              </a:r>
            </a:p>
          </p:txBody>
        </p:sp>
        <p:sp>
          <p:nvSpPr>
            <p:cNvPr id="86" name="TextBox 85"/>
            <p:cNvSpPr txBox="1"/>
            <p:nvPr userDrawn="1"/>
          </p:nvSpPr>
          <p:spPr>
            <a:xfrm>
              <a:off x="-1143000" y="1769267"/>
              <a:ext cx="833960" cy="123111"/>
            </a:xfrm>
            <a:prstGeom prst="rect">
              <a:avLst/>
            </a:prstGeom>
            <a:noFill/>
          </p:spPr>
          <p:txBody>
            <a:bodyPr wrap="square" lIns="0" tIns="0" rIns="0" bIns="0" rtlCol="0">
              <a:spAutoFit/>
            </a:bodyPr>
            <a:lstStyle/>
            <a:p>
              <a:pPr algn="r"/>
              <a:r>
                <a:rPr lang="en-GB" sz="800" dirty="0">
                  <a:solidFill>
                    <a:schemeClr val="tx1"/>
                  </a:solidFill>
                </a:rPr>
                <a:t>Content Top</a:t>
              </a:r>
            </a:p>
          </p:txBody>
        </p:sp>
        <p:sp>
          <p:nvSpPr>
            <p:cNvPr id="88" name="TextBox 87"/>
            <p:cNvSpPr txBox="1"/>
            <p:nvPr userDrawn="1"/>
          </p:nvSpPr>
          <p:spPr>
            <a:xfrm>
              <a:off x="-590537" y="-438330"/>
              <a:ext cx="833960" cy="123111"/>
            </a:xfrm>
            <a:prstGeom prst="rect">
              <a:avLst/>
            </a:prstGeom>
            <a:noFill/>
          </p:spPr>
          <p:txBody>
            <a:bodyPr wrap="square" lIns="0" tIns="0" rIns="0" bIns="0" rtlCol="0">
              <a:spAutoFit/>
            </a:bodyPr>
            <a:lstStyle/>
            <a:p>
              <a:pPr algn="r"/>
              <a:r>
                <a:rPr lang="en-GB" sz="800" dirty="0">
                  <a:solidFill>
                    <a:schemeClr val="tx1"/>
                  </a:solidFill>
                </a:rPr>
                <a:t>Left Margin</a:t>
              </a:r>
            </a:p>
          </p:txBody>
        </p:sp>
        <p:sp>
          <p:nvSpPr>
            <p:cNvPr id="89" name="TextBox 88"/>
            <p:cNvSpPr txBox="1"/>
            <p:nvPr userDrawn="1"/>
          </p:nvSpPr>
          <p:spPr>
            <a:xfrm>
              <a:off x="11898039" y="-438330"/>
              <a:ext cx="639242" cy="123111"/>
            </a:xfrm>
            <a:prstGeom prst="rect">
              <a:avLst/>
            </a:prstGeom>
            <a:noFill/>
          </p:spPr>
          <p:txBody>
            <a:bodyPr wrap="square" lIns="0" tIns="0" rIns="0" bIns="0" rtlCol="0">
              <a:spAutoFit/>
            </a:bodyPr>
            <a:lstStyle/>
            <a:p>
              <a:pPr algn="l"/>
              <a:r>
                <a:rPr lang="en-GB" sz="800" dirty="0">
                  <a:solidFill>
                    <a:schemeClr val="tx1"/>
                  </a:solidFill>
                </a:rPr>
                <a:t>Right Margin</a:t>
              </a:r>
            </a:p>
          </p:txBody>
        </p:sp>
        <p:cxnSp>
          <p:nvCxnSpPr>
            <p:cNvPr id="98" name="Straight Connector 97"/>
            <p:cNvCxnSpPr/>
            <p:nvPr userDrawn="1"/>
          </p:nvCxnSpPr>
          <p:spPr>
            <a:xfrm>
              <a:off x="6096000" y="-363357"/>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99" name="TextBox 98"/>
            <p:cNvSpPr txBox="1"/>
            <p:nvPr userDrawn="1"/>
          </p:nvSpPr>
          <p:spPr>
            <a:xfrm>
              <a:off x="5914719" y="-600255"/>
              <a:ext cx="362256" cy="246221"/>
            </a:xfrm>
            <a:prstGeom prst="rect">
              <a:avLst/>
            </a:prstGeom>
            <a:noFill/>
          </p:spPr>
          <p:txBody>
            <a:bodyPr wrap="square" lIns="0" tIns="0" rIns="0" bIns="0" rtlCol="0">
              <a:spAutoFit/>
            </a:bodyPr>
            <a:lstStyle/>
            <a:p>
              <a:pPr algn="ctr"/>
              <a:r>
                <a:rPr lang="en-GB" sz="800" dirty="0">
                  <a:solidFill>
                    <a:schemeClr val="tx1"/>
                  </a:solidFill>
                </a:rPr>
                <a:t>Middle </a:t>
              </a:r>
              <a:br>
                <a:rPr lang="en-GB" sz="800" dirty="0">
                  <a:solidFill>
                    <a:schemeClr val="tx1"/>
                  </a:solidFill>
                </a:rPr>
              </a:br>
              <a:r>
                <a:rPr lang="en-GB" sz="800" dirty="0">
                  <a:solidFill>
                    <a:schemeClr val="tx1"/>
                  </a:solidFill>
                </a:rPr>
                <a:t>0cm </a:t>
              </a:r>
            </a:p>
          </p:txBody>
        </p:sp>
        <p:sp>
          <p:nvSpPr>
            <p:cNvPr id="101" name="TextBox 100"/>
            <p:cNvSpPr txBox="1"/>
            <p:nvPr userDrawn="1"/>
          </p:nvSpPr>
          <p:spPr>
            <a:xfrm>
              <a:off x="5636264" y="-208836"/>
              <a:ext cx="362256" cy="123111"/>
            </a:xfrm>
            <a:prstGeom prst="rect">
              <a:avLst/>
            </a:prstGeom>
            <a:noFill/>
          </p:spPr>
          <p:txBody>
            <a:bodyPr wrap="square" lIns="0" tIns="0" rIns="0" bIns="0" rtlCol="0">
              <a:spAutoFit/>
            </a:bodyPr>
            <a:lstStyle/>
            <a:p>
              <a:pPr algn="ctr"/>
              <a:r>
                <a:rPr lang="en-GB" sz="800" dirty="0">
                  <a:solidFill>
                    <a:schemeClr val="tx1"/>
                  </a:solidFill>
                </a:rPr>
                <a:t>0.26cm</a:t>
              </a:r>
            </a:p>
          </p:txBody>
        </p:sp>
        <p:cxnSp>
          <p:nvCxnSpPr>
            <p:cNvPr id="104" name="Straight Connector 103"/>
            <p:cNvCxnSpPr/>
            <p:nvPr userDrawn="1"/>
          </p:nvCxnSpPr>
          <p:spPr>
            <a:xfrm>
              <a:off x="6000389"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userDrawn="1"/>
          </p:nvCxnSpPr>
          <p:spPr>
            <a:xfrm>
              <a:off x="619036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106" name="TextBox 105"/>
            <p:cNvSpPr txBox="1"/>
            <p:nvPr userDrawn="1"/>
          </p:nvSpPr>
          <p:spPr>
            <a:xfrm>
              <a:off x="6191102" y="-208836"/>
              <a:ext cx="362256" cy="123111"/>
            </a:xfrm>
            <a:prstGeom prst="rect">
              <a:avLst/>
            </a:prstGeom>
            <a:noFill/>
          </p:spPr>
          <p:txBody>
            <a:bodyPr wrap="square" lIns="0" tIns="0" rIns="0" bIns="0" rtlCol="0">
              <a:spAutoFit/>
            </a:bodyPr>
            <a:lstStyle/>
            <a:p>
              <a:pPr algn="ctr"/>
              <a:r>
                <a:rPr lang="en-GB" sz="800" dirty="0">
                  <a:solidFill>
                    <a:schemeClr val="tx1"/>
                  </a:solidFill>
                </a:rPr>
                <a:t>0.26cm</a:t>
              </a:r>
            </a:p>
          </p:txBody>
        </p:sp>
        <p:cxnSp>
          <p:nvCxnSpPr>
            <p:cNvPr id="107" name="Straight Connector 106"/>
            <p:cNvCxnSpPr/>
            <p:nvPr userDrawn="1"/>
          </p:nvCxnSpPr>
          <p:spPr>
            <a:xfrm>
              <a:off x="11836111"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userDrawn="1"/>
          </p:nvCxnSpPr>
          <p:spPr>
            <a:xfrm>
              <a:off x="-256200" y="43082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109" name="TextBox 108"/>
            <p:cNvSpPr txBox="1"/>
            <p:nvPr userDrawn="1"/>
          </p:nvSpPr>
          <p:spPr>
            <a:xfrm>
              <a:off x="-747711" y="404813"/>
              <a:ext cx="438671" cy="123111"/>
            </a:xfrm>
            <a:prstGeom prst="rect">
              <a:avLst/>
            </a:prstGeom>
            <a:noFill/>
          </p:spPr>
          <p:txBody>
            <a:bodyPr wrap="square" lIns="0" tIns="0" rIns="0" bIns="0" rtlCol="0">
              <a:spAutoFit/>
            </a:bodyPr>
            <a:lstStyle/>
            <a:p>
              <a:pPr algn="r"/>
              <a:r>
                <a:rPr lang="en-GB" sz="800" dirty="0">
                  <a:solidFill>
                    <a:schemeClr val="tx1"/>
                  </a:solidFill>
                </a:rPr>
                <a:t>8.33cm</a:t>
              </a:r>
            </a:p>
          </p:txBody>
        </p:sp>
        <p:sp>
          <p:nvSpPr>
            <p:cNvPr id="110" name="TextBox 109"/>
            <p:cNvSpPr txBox="1"/>
            <p:nvPr userDrawn="1"/>
          </p:nvSpPr>
          <p:spPr>
            <a:xfrm>
              <a:off x="-1143000" y="527924"/>
              <a:ext cx="833960" cy="123111"/>
            </a:xfrm>
            <a:prstGeom prst="rect">
              <a:avLst/>
            </a:prstGeom>
            <a:noFill/>
          </p:spPr>
          <p:txBody>
            <a:bodyPr wrap="square" lIns="0" tIns="0" rIns="0" bIns="0" rtlCol="0">
              <a:spAutoFit/>
            </a:bodyPr>
            <a:lstStyle/>
            <a:p>
              <a:pPr algn="r"/>
              <a:r>
                <a:rPr lang="en-GB" sz="800" dirty="0">
                  <a:solidFill>
                    <a:schemeClr val="tx1"/>
                  </a:solidFill>
                </a:rPr>
                <a:t>Title Top</a:t>
              </a:r>
            </a:p>
          </p:txBody>
        </p:sp>
        <p:cxnSp>
          <p:nvCxnSpPr>
            <p:cNvPr id="34" name="Straight Connector 33">
              <a:extLst>
                <a:ext uri="{FF2B5EF4-FFF2-40B4-BE49-F238E27FC236}">
                  <a16:creationId xmlns:a16="http://schemas.microsoft.com/office/drawing/2014/main" id="{4C819980-719E-42BA-84AA-491FF69717D9}"/>
                </a:ext>
              </a:extLst>
            </p:cNvPr>
            <p:cNvCxnSpPr/>
            <p:nvPr userDrawn="1"/>
          </p:nvCxnSpPr>
          <p:spPr>
            <a:xfrm>
              <a:off x="-256200" y="6145408"/>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D636BE3-4FEE-45BA-A183-BCB80C007E10}"/>
                </a:ext>
              </a:extLst>
            </p:cNvPr>
            <p:cNvSpPr txBox="1"/>
            <p:nvPr userDrawn="1"/>
          </p:nvSpPr>
          <p:spPr>
            <a:xfrm>
              <a:off x="-747711" y="6069722"/>
              <a:ext cx="438671" cy="123111"/>
            </a:xfrm>
            <a:prstGeom prst="rect">
              <a:avLst/>
            </a:prstGeom>
            <a:noFill/>
          </p:spPr>
          <p:txBody>
            <a:bodyPr wrap="square" lIns="0" tIns="0" rIns="0" bIns="0" rtlCol="0">
              <a:spAutoFit/>
            </a:bodyPr>
            <a:lstStyle/>
            <a:p>
              <a:pPr algn="r"/>
              <a:r>
                <a:rPr lang="en-GB" sz="800" dirty="0">
                  <a:solidFill>
                    <a:schemeClr val="tx1"/>
                  </a:solidFill>
                </a:rPr>
                <a:t>7.54 cm</a:t>
              </a:r>
            </a:p>
          </p:txBody>
        </p:sp>
        <p:sp>
          <p:nvSpPr>
            <p:cNvPr id="36" name="TextBox 35">
              <a:extLst>
                <a:ext uri="{FF2B5EF4-FFF2-40B4-BE49-F238E27FC236}">
                  <a16:creationId xmlns:a16="http://schemas.microsoft.com/office/drawing/2014/main" id="{92FC16A6-CA4F-4B0F-B25C-7772D09D7351}"/>
                </a:ext>
              </a:extLst>
            </p:cNvPr>
            <p:cNvSpPr txBox="1"/>
            <p:nvPr userDrawn="1"/>
          </p:nvSpPr>
          <p:spPr>
            <a:xfrm>
              <a:off x="-1143000" y="6192833"/>
              <a:ext cx="833960" cy="123111"/>
            </a:xfrm>
            <a:prstGeom prst="rect">
              <a:avLst/>
            </a:prstGeom>
            <a:noFill/>
          </p:spPr>
          <p:txBody>
            <a:bodyPr wrap="square" lIns="0" tIns="0" rIns="0" bIns="0" rtlCol="0">
              <a:spAutoFit/>
            </a:bodyPr>
            <a:lstStyle/>
            <a:p>
              <a:pPr algn="r"/>
              <a:r>
                <a:rPr lang="en-GB" sz="800" dirty="0">
                  <a:solidFill>
                    <a:schemeClr val="tx1"/>
                  </a:solidFill>
                </a:rPr>
                <a:t>Image Bottom</a:t>
              </a:r>
            </a:p>
          </p:txBody>
        </p:sp>
      </p:grpSp>
    </p:spTree>
    <p:extLst>
      <p:ext uri="{BB962C8B-B14F-4D97-AF65-F5344CB8AC3E}">
        <p14:creationId xmlns:p14="http://schemas.microsoft.com/office/powerpoint/2010/main" val="4139463713"/>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100000"/>
        </a:lnSpc>
        <a:spcBef>
          <a:spcPts val="600"/>
        </a:spcBef>
        <a:buNone/>
        <a:defRPr sz="24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2pPr>
      <a:lvl3pPr marL="36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3pPr>
      <a:lvl4pPr marL="54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4pPr>
      <a:lvl5pPr marL="720000" indent="-180000"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2160">
          <p15:clr>
            <a:srgbClr val="F26B43"/>
          </p15:clr>
        </p15:guide>
        <p15:guide id="14" pos="7453">
          <p15:clr>
            <a:srgbClr val="F26B43"/>
          </p15:clr>
        </p15:guide>
        <p15:guide id="28" orient="horz" pos="1076">
          <p15:clr>
            <a:srgbClr val="F26B43"/>
          </p15:clr>
        </p15:guide>
        <p15:guide id="29" orient="horz" pos="270">
          <p15:clr>
            <a:srgbClr val="F26B43"/>
          </p15:clr>
        </p15:guide>
        <p15:guide id="33" orient="horz" pos="3600">
          <p15:clr>
            <a:srgbClr val="F26B43"/>
          </p15:clr>
        </p15:guide>
        <p15:guide id="35" pos="228">
          <p15:clr>
            <a:srgbClr val="F26B43"/>
          </p15:clr>
        </p15:guide>
        <p15:guide id="36" pos="3840">
          <p15:clr>
            <a:srgbClr val="F26B43"/>
          </p15:clr>
        </p15:guide>
        <p15:guide id="37" pos="3782">
          <p15:clr>
            <a:srgbClr val="F26B43"/>
          </p15:clr>
        </p15:guide>
        <p15:guide id="38" pos="3900">
          <p15:clr>
            <a:srgbClr val="F26B43"/>
          </p15:clr>
        </p15:guide>
        <p15:guide id="39" orient="horz" pos="387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6.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4.bin"/></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13" Type="http://schemas.microsoft.com/office/2007/relationships/hdphoto" Target="../media/hdphoto3.wdp"/><Relationship Id="rId3" Type="http://schemas.openxmlformats.org/officeDocument/2006/relationships/oleObject" Target="../embeddings/oleObject10.bin"/><Relationship Id="rId7" Type="http://schemas.openxmlformats.org/officeDocument/2006/relationships/image" Target="../media/image28.png"/><Relationship Id="rId12" Type="http://schemas.openxmlformats.org/officeDocument/2006/relationships/image" Target="../media/image31.png"/><Relationship Id="rId17" Type="http://schemas.openxmlformats.org/officeDocument/2006/relationships/image" Target="../media/image33.png"/><Relationship Id="rId2" Type="http://schemas.openxmlformats.org/officeDocument/2006/relationships/slideLayout" Target="../slideLayouts/slideLayout1.xml"/><Relationship Id="rId16" Type="http://schemas.openxmlformats.org/officeDocument/2006/relationships/chart" Target="../charts/chart9.xml"/><Relationship Id="rId1" Type="http://schemas.openxmlformats.org/officeDocument/2006/relationships/tags" Target="../tags/tag18.xml"/><Relationship Id="rId6" Type="http://schemas.openxmlformats.org/officeDocument/2006/relationships/chart" Target="../charts/chart8.xml"/><Relationship Id="rId11" Type="http://schemas.openxmlformats.org/officeDocument/2006/relationships/image" Target="../media/image30.png"/><Relationship Id="rId5" Type="http://schemas.openxmlformats.org/officeDocument/2006/relationships/chart" Target="../charts/chart7.xml"/><Relationship Id="rId15" Type="http://schemas.microsoft.com/office/2007/relationships/hdphoto" Target="../media/hdphoto4.wdp"/><Relationship Id="rId10" Type="http://schemas.microsoft.com/office/2007/relationships/hdphoto" Target="../media/hdphoto2.wdp"/><Relationship Id="rId4" Type="http://schemas.openxmlformats.org/officeDocument/2006/relationships/image" Target="../media/image1.emf"/><Relationship Id="rId9" Type="http://schemas.openxmlformats.org/officeDocument/2006/relationships/image" Target="../media/image29.png"/><Relationship Id="rId14"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9.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tags" Target="../tags/tag20.xml"/><Relationship Id="rId5" Type="http://schemas.openxmlformats.org/officeDocument/2006/relationships/chart" Target="../charts/chart10.xml"/><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8" Type="http://schemas.microsoft.com/office/2007/relationships/hdphoto" Target="../media/hdphoto6.wdp"/><Relationship Id="rId13" Type="http://schemas.openxmlformats.org/officeDocument/2006/relationships/image" Target="../media/image38.png"/><Relationship Id="rId18" Type="http://schemas.microsoft.com/office/2007/relationships/hdphoto" Target="../media/hdphoto11.wdp"/><Relationship Id="rId3" Type="http://schemas.openxmlformats.org/officeDocument/2006/relationships/oleObject" Target="../embeddings/oleObject12.bin"/><Relationship Id="rId7" Type="http://schemas.openxmlformats.org/officeDocument/2006/relationships/image" Target="../media/image35.png"/><Relationship Id="rId12" Type="http://schemas.microsoft.com/office/2007/relationships/hdphoto" Target="../media/hdphoto8.wdp"/><Relationship Id="rId17" Type="http://schemas.openxmlformats.org/officeDocument/2006/relationships/image" Target="../media/image40.png"/><Relationship Id="rId2" Type="http://schemas.openxmlformats.org/officeDocument/2006/relationships/slideLayout" Target="../slideLayouts/slideLayout2.xml"/><Relationship Id="rId16" Type="http://schemas.microsoft.com/office/2007/relationships/hdphoto" Target="../media/hdphoto10.wdp"/><Relationship Id="rId1" Type="http://schemas.openxmlformats.org/officeDocument/2006/relationships/tags" Target="../tags/tag21.xml"/><Relationship Id="rId6" Type="http://schemas.microsoft.com/office/2007/relationships/hdphoto" Target="../media/hdphoto5.wdp"/><Relationship Id="rId11" Type="http://schemas.openxmlformats.org/officeDocument/2006/relationships/image" Target="../media/image37.png"/><Relationship Id="rId5" Type="http://schemas.openxmlformats.org/officeDocument/2006/relationships/image" Target="../media/image34.png"/><Relationship Id="rId15" Type="http://schemas.openxmlformats.org/officeDocument/2006/relationships/image" Target="../media/image39.png"/><Relationship Id="rId10" Type="http://schemas.microsoft.com/office/2007/relationships/hdphoto" Target="../media/hdphoto7.wdp"/><Relationship Id="rId19" Type="http://schemas.openxmlformats.org/officeDocument/2006/relationships/chart" Target="../charts/chart11.xml"/><Relationship Id="rId4" Type="http://schemas.openxmlformats.org/officeDocument/2006/relationships/image" Target="../media/image1.emf"/><Relationship Id="rId9" Type="http://schemas.openxmlformats.org/officeDocument/2006/relationships/image" Target="../media/image36.png"/><Relationship Id="rId14" Type="http://schemas.microsoft.com/office/2007/relationships/hdphoto" Target="../media/hdphoto9.wdp"/></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tags" Target="../tags/tag22.xml"/><Relationship Id="rId5" Type="http://schemas.openxmlformats.org/officeDocument/2006/relationships/image" Target="../media/image41.png"/><Relationship Id="rId4" Type="http://schemas.openxmlformats.org/officeDocument/2006/relationships/image" Target="../media/image1.emf"/></Relationships>
</file>

<file path=ppt/slides/_rels/slide16.xml.rels><?xml version="1.0" encoding="UTF-8" standalone="yes"?>
<Relationships xmlns="http://schemas.openxmlformats.org/package/2006/relationships"><Relationship Id="rId13" Type="http://schemas.openxmlformats.org/officeDocument/2006/relationships/tags" Target="../tags/tag35.xml"/><Relationship Id="rId18" Type="http://schemas.openxmlformats.org/officeDocument/2006/relationships/tags" Target="../tags/tag40.xml"/><Relationship Id="rId26" Type="http://schemas.openxmlformats.org/officeDocument/2006/relationships/tags" Target="../tags/tag48.xml"/><Relationship Id="rId39" Type="http://schemas.openxmlformats.org/officeDocument/2006/relationships/tags" Target="../tags/tag61.xml"/><Relationship Id="rId21" Type="http://schemas.openxmlformats.org/officeDocument/2006/relationships/tags" Target="../tags/tag43.xml"/><Relationship Id="rId34" Type="http://schemas.openxmlformats.org/officeDocument/2006/relationships/tags" Target="../tags/tag56.xml"/><Relationship Id="rId42" Type="http://schemas.openxmlformats.org/officeDocument/2006/relationships/image" Target="../media/image43.jpeg"/><Relationship Id="rId7" Type="http://schemas.openxmlformats.org/officeDocument/2006/relationships/tags" Target="../tags/tag29.xml"/><Relationship Id="rId2" Type="http://schemas.openxmlformats.org/officeDocument/2006/relationships/tags" Target="../tags/tag24.xml"/><Relationship Id="rId16" Type="http://schemas.openxmlformats.org/officeDocument/2006/relationships/tags" Target="../tags/tag38.xml"/><Relationship Id="rId29" Type="http://schemas.openxmlformats.org/officeDocument/2006/relationships/tags" Target="../tags/tag51.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tags" Target="../tags/tag33.xml"/><Relationship Id="rId24" Type="http://schemas.openxmlformats.org/officeDocument/2006/relationships/tags" Target="../tags/tag46.xml"/><Relationship Id="rId32" Type="http://schemas.openxmlformats.org/officeDocument/2006/relationships/tags" Target="../tags/tag54.xml"/><Relationship Id="rId37" Type="http://schemas.openxmlformats.org/officeDocument/2006/relationships/tags" Target="../tags/tag59.xml"/><Relationship Id="rId40" Type="http://schemas.openxmlformats.org/officeDocument/2006/relationships/slideLayout" Target="../slideLayouts/slideLayout2.xml"/><Relationship Id="rId45" Type="http://schemas.openxmlformats.org/officeDocument/2006/relationships/chart" Target="../charts/chart13.xml"/><Relationship Id="rId5" Type="http://schemas.openxmlformats.org/officeDocument/2006/relationships/tags" Target="../tags/tag27.xml"/><Relationship Id="rId15" Type="http://schemas.openxmlformats.org/officeDocument/2006/relationships/tags" Target="../tags/tag37.xml"/><Relationship Id="rId23" Type="http://schemas.openxmlformats.org/officeDocument/2006/relationships/tags" Target="../tags/tag45.xml"/><Relationship Id="rId28" Type="http://schemas.openxmlformats.org/officeDocument/2006/relationships/tags" Target="../tags/tag50.xml"/><Relationship Id="rId36" Type="http://schemas.openxmlformats.org/officeDocument/2006/relationships/tags" Target="../tags/tag58.xml"/><Relationship Id="rId10" Type="http://schemas.openxmlformats.org/officeDocument/2006/relationships/tags" Target="../tags/tag32.xml"/><Relationship Id="rId19" Type="http://schemas.openxmlformats.org/officeDocument/2006/relationships/tags" Target="../tags/tag41.xml"/><Relationship Id="rId31" Type="http://schemas.openxmlformats.org/officeDocument/2006/relationships/tags" Target="../tags/tag53.xml"/><Relationship Id="rId44" Type="http://schemas.openxmlformats.org/officeDocument/2006/relationships/chart" Target="../charts/chart12.xml"/><Relationship Id="rId4" Type="http://schemas.openxmlformats.org/officeDocument/2006/relationships/tags" Target="../tags/tag26.xml"/><Relationship Id="rId9" Type="http://schemas.openxmlformats.org/officeDocument/2006/relationships/tags" Target="../tags/tag31.xml"/><Relationship Id="rId14" Type="http://schemas.openxmlformats.org/officeDocument/2006/relationships/tags" Target="../tags/tag36.xml"/><Relationship Id="rId22" Type="http://schemas.openxmlformats.org/officeDocument/2006/relationships/tags" Target="../tags/tag44.xml"/><Relationship Id="rId27" Type="http://schemas.openxmlformats.org/officeDocument/2006/relationships/tags" Target="../tags/tag49.xml"/><Relationship Id="rId30" Type="http://schemas.openxmlformats.org/officeDocument/2006/relationships/tags" Target="../tags/tag52.xml"/><Relationship Id="rId35" Type="http://schemas.openxmlformats.org/officeDocument/2006/relationships/tags" Target="../tags/tag57.xml"/><Relationship Id="rId43" Type="http://schemas.openxmlformats.org/officeDocument/2006/relationships/image" Target="../media/image44.png"/><Relationship Id="rId8" Type="http://schemas.openxmlformats.org/officeDocument/2006/relationships/tags" Target="../tags/tag30.xml"/><Relationship Id="rId3" Type="http://schemas.openxmlformats.org/officeDocument/2006/relationships/tags" Target="../tags/tag25.xml"/><Relationship Id="rId12" Type="http://schemas.openxmlformats.org/officeDocument/2006/relationships/tags" Target="../tags/tag34.xml"/><Relationship Id="rId17" Type="http://schemas.openxmlformats.org/officeDocument/2006/relationships/tags" Target="../tags/tag39.xml"/><Relationship Id="rId25" Type="http://schemas.openxmlformats.org/officeDocument/2006/relationships/tags" Target="../tags/tag47.xml"/><Relationship Id="rId33" Type="http://schemas.openxmlformats.org/officeDocument/2006/relationships/tags" Target="../tags/tag55.xml"/><Relationship Id="rId38" Type="http://schemas.openxmlformats.org/officeDocument/2006/relationships/tags" Target="../tags/tag60.xml"/><Relationship Id="rId46" Type="http://schemas.openxmlformats.org/officeDocument/2006/relationships/chart" Target="../charts/chart14.xml"/><Relationship Id="rId20" Type="http://schemas.openxmlformats.org/officeDocument/2006/relationships/tags" Target="../tags/tag42.xml"/><Relationship Id="rId41" Type="http://schemas.openxmlformats.org/officeDocument/2006/relationships/image" Target="../media/image42.png"/></Relationships>
</file>

<file path=ppt/slides/_rels/slide17.xml.rels><?xml version="1.0" encoding="UTF-8" standalone="yes"?>
<Relationships xmlns="http://schemas.openxmlformats.org/package/2006/relationships"><Relationship Id="rId8" Type="http://schemas.openxmlformats.org/officeDocument/2006/relationships/tags" Target="../tags/tag69.xml"/><Relationship Id="rId13" Type="http://schemas.openxmlformats.org/officeDocument/2006/relationships/tags" Target="../tags/tag74.xml"/><Relationship Id="rId18" Type="http://schemas.openxmlformats.org/officeDocument/2006/relationships/tags" Target="../tags/tag79.xml"/><Relationship Id="rId26" Type="http://schemas.openxmlformats.org/officeDocument/2006/relationships/image" Target="../media/image45.jpeg"/><Relationship Id="rId3" Type="http://schemas.openxmlformats.org/officeDocument/2006/relationships/tags" Target="../tags/tag64.xml"/><Relationship Id="rId21" Type="http://schemas.openxmlformats.org/officeDocument/2006/relationships/tags" Target="../tags/tag82.xml"/><Relationship Id="rId7" Type="http://schemas.openxmlformats.org/officeDocument/2006/relationships/tags" Target="../tags/tag68.xml"/><Relationship Id="rId12" Type="http://schemas.openxmlformats.org/officeDocument/2006/relationships/tags" Target="../tags/tag73.xml"/><Relationship Id="rId17" Type="http://schemas.openxmlformats.org/officeDocument/2006/relationships/tags" Target="../tags/tag78.xml"/><Relationship Id="rId25" Type="http://schemas.openxmlformats.org/officeDocument/2006/relationships/image" Target="../media/image42.png"/><Relationship Id="rId2" Type="http://schemas.openxmlformats.org/officeDocument/2006/relationships/tags" Target="../tags/tag63.xml"/><Relationship Id="rId16" Type="http://schemas.openxmlformats.org/officeDocument/2006/relationships/tags" Target="../tags/tag77.xml"/><Relationship Id="rId20" Type="http://schemas.openxmlformats.org/officeDocument/2006/relationships/tags" Target="../tags/tag81.xml"/><Relationship Id="rId29" Type="http://schemas.openxmlformats.org/officeDocument/2006/relationships/chart" Target="../charts/chart16.xml"/><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tags" Target="../tags/tag72.xml"/><Relationship Id="rId24" Type="http://schemas.openxmlformats.org/officeDocument/2006/relationships/slideLayout" Target="../slideLayouts/slideLayout2.xml"/><Relationship Id="rId5" Type="http://schemas.openxmlformats.org/officeDocument/2006/relationships/tags" Target="../tags/tag66.xml"/><Relationship Id="rId15" Type="http://schemas.openxmlformats.org/officeDocument/2006/relationships/tags" Target="../tags/tag76.xml"/><Relationship Id="rId23" Type="http://schemas.openxmlformats.org/officeDocument/2006/relationships/tags" Target="../tags/tag84.xml"/><Relationship Id="rId28" Type="http://schemas.openxmlformats.org/officeDocument/2006/relationships/chart" Target="../charts/chart15.xml"/><Relationship Id="rId10" Type="http://schemas.openxmlformats.org/officeDocument/2006/relationships/tags" Target="../tags/tag71.xml"/><Relationship Id="rId19" Type="http://schemas.openxmlformats.org/officeDocument/2006/relationships/tags" Target="../tags/tag80.xml"/><Relationship Id="rId4" Type="http://schemas.openxmlformats.org/officeDocument/2006/relationships/tags" Target="../tags/tag65.xml"/><Relationship Id="rId9" Type="http://schemas.openxmlformats.org/officeDocument/2006/relationships/tags" Target="../tags/tag70.xml"/><Relationship Id="rId14" Type="http://schemas.openxmlformats.org/officeDocument/2006/relationships/tags" Target="../tags/tag75.xml"/><Relationship Id="rId22" Type="http://schemas.openxmlformats.org/officeDocument/2006/relationships/tags" Target="../tags/tag83.xml"/><Relationship Id="rId27" Type="http://schemas.openxmlformats.org/officeDocument/2006/relationships/image" Target="../media/image44.png"/><Relationship Id="rId30" Type="http://schemas.openxmlformats.org/officeDocument/2006/relationships/chart" Target="../charts/char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85.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7.png"/><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tags" Target="../tags/tag86.xml"/><Relationship Id="rId4" Type="http://schemas.openxmlformats.org/officeDocument/2006/relationships/image" Target="../media/image1.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tags" Target="../tags/tag87.xml"/><Relationship Id="rId4" Type="http://schemas.openxmlformats.org/officeDocument/2006/relationships/image" Target="../media/image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tags" Target="../tags/tag88.xml"/><Relationship Id="rId5" Type="http://schemas.openxmlformats.org/officeDocument/2006/relationships/image" Target="../media/image18.png"/><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oleObject" Target="../embeddings/oleObject17.bin"/><Relationship Id="rId7"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tags" Target="../tags/tag89.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1.emf"/><Relationship Id="rId9"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tags" Target="../tags/tag90.xml"/><Relationship Id="rId4" Type="http://schemas.openxmlformats.org/officeDocument/2006/relationships/image" Target="../media/image1.e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tags" Target="../tags/tag91.xml"/><Relationship Id="rId6" Type="http://schemas.openxmlformats.org/officeDocument/2006/relationships/chart" Target="../charts/chart19.xml"/><Relationship Id="rId5" Type="http://schemas.openxmlformats.org/officeDocument/2006/relationships/chart" Target="../charts/chart18.xml"/><Relationship Id="rId4" Type="http://schemas.openxmlformats.org/officeDocument/2006/relationships/image" Target="../media/image1.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tags" Target="../tags/tag92.xml"/><Relationship Id="rId4" Type="http://schemas.openxmlformats.org/officeDocument/2006/relationships/image" Target="../media/image1.emf"/></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chart" Target="../charts/chart2.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chart" Target="../charts/chart1.xml"/><Relationship Id="rId5" Type="http://schemas.openxmlformats.org/officeDocument/2006/relationships/image" Target="../media/image1.emf"/><Relationship Id="rId4" Type="http://schemas.openxmlformats.org/officeDocument/2006/relationships/oleObject" Target="../embeddings/oleObject6.bin"/></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tags" Target="../tags/tag9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1.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tags" Target="../tags/tag94.xml"/><Relationship Id="rId5" Type="http://schemas.openxmlformats.org/officeDocument/2006/relationships/image" Target="../media/image54.png"/><Relationship Id="rId4" Type="http://schemas.openxmlformats.org/officeDocument/2006/relationships/image" Target="../media/image1.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tags" Target="../tags/tag95.xml"/><Relationship Id="rId5" Type="http://schemas.openxmlformats.org/officeDocument/2006/relationships/image" Target="../media/image55.png"/><Relationship Id="rId4" Type="http://schemas.openxmlformats.org/officeDocument/2006/relationships/image" Target="../media/image1.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tags" Target="../tags/tag96.xml"/><Relationship Id="rId4" Type="http://schemas.openxmlformats.org/officeDocument/2006/relationships/image" Target="../media/image1.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tags" Target="../tags/tag97.xml"/><Relationship Id="rId5" Type="http://schemas.openxmlformats.org/officeDocument/2006/relationships/image" Target="../media/image56.png"/><Relationship Id="rId4" Type="http://schemas.openxmlformats.org/officeDocument/2006/relationships/image" Target="../media/image1.e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tags" Target="../tags/tag98.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1.emf"/></Relationships>
</file>

<file path=ppt/slides/_rels/slide36.xml.rels><?xml version="1.0" encoding="UTF-8" standalone="yes"?>
<Relationships xmlns="http://schemas.openxmlformats.org/package/2006/relationships"><Relationship Id="rId8" Type="http://schemas.openxmlformats.org/officeDocument/2006/relationships/chart" Target="../charts/chart23.xml"/><Relationship Id="rId3" Type="http://schemas.openxmlformats.org/officeDocument/2006/relationships/oleObject" Target="../embeddings/oleObject25.bin"/><Relationship Id="rId7" Type="http://schemas.openxmlformats.org/officeDocument/2006/relationships/chart" Target="../charts/chart22.xml"/><Relationship Id="rId2" Type="http://schemas.openxmlformats.org/officeDocument/2006/relationships/slideLayout" Target="../slideLayouts/slideLayout2.xml"/><Relationship Id="rId1" Type="http://schemas.openxmlformats.org/officeDocument/2006/relationships/tags" Target="../tags/tag99.xml"/><Relationship Id="rId6" Type="http://schemas.openxmlformats.org/officeDocument/2006/relationships/chart" Target="../charts/chart21.xml"/><Relationship Id="rId5" Type="http://schemas.openxmlformats.org/officeDocument/2006/relationships/chart" Target="../charts/chart20.xml"/><Relationship Id="rId10" Type="http://schemas.openxmlformats.org/officeDocument/2006/relationships/chart" Target="../charts/chart25.xml"/><Relationship Id="rId4" Type="http://schemas.openxmlformats.org/officeDocument/2006/relationships/image" Target="../media/image1.emf"/><Relationship Id="rId9" Type="http://schemas.openxmlformats.org/officeDocument/2006/relationships/chart" Target="../charts/chart24.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6" Type="http://schemas.microsoft.com/office/2007/relationships/hdphoto" Target="../media/hdphoto13.wdp"/><Relationship Id="rId5" Type="http://schemas.openxmlformats.org/officeDocument/2006/relationships/image" Target="../media/image62.png"/><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8" Type="http://schemas.openxmlformats.org/officeDocument/2006/relationships/tags" Target="../tags/tag107.xml"/><Relationship Id="rId13" Type="http://schemas.openxmlformats.org/officeDocument/2006/relationships/tags" Target="../tags/tag112.xml"/><Relationship Id="rId18" Type="http://schemas.openxmlformats.org/officeDocument/2006/relationships/tags" Target="../tags/tag117.xml"/><Relationship Id="rId26" Type="http://schemas.openxmlformats.org/officeDocument/2006/relationships/image" Target="../media/image1.emf"/><Relationship Id="rId3" Type="http://schemas.openxmlformats.org/officeDocument/2006/relationships/tags" Target="../tags/tag102.xml"/><Relationship Id="rId21" Type="http://schemas.openxmlformats.org/officeDocument/2006/relationships/tags" Target="../tags/tag120.xml"/><Relationship Id="rId7" Type="http://schemas.openxmlformats.org/officeDocument/2006/relationships/tags" Target="../tags/tag106.xml"/><Relationship Id="rId12" Type="http://schemas.openxmlformats.org/officeDocument/2006/relationships/tags" Target="../tags/tag111.xml"/><Relationship Id="rId17" Type="http://schemas.openxmlformats.org/officeDocument/2006/relationships/tags" Target="../tags/tag116.xml"/><Relationship Id="rId25" Type="http://schemas.openxmlformats.org/officeDocument/2006/relationships/oleObject" Target="../embeddings/oleObject26.bin"/><Relationship Id="rId2" Type="http://schemas.openxmlformats.org/officeDocument/2006/relationships/tags" Target="../tags/tag101.xml"/><Relationship Id="rId16" Type="http://schemas.openxmlformats.org/officeDocument/2006/relationships/tags" Target="../tags/tag115.xml"/><Relationship Id="rId20" Type="http://schemas.openxmlformats.org/officeDocument/2006/relationships/tags" Target="../tags/tag119.xml"/><Relationship Id="rId1" Type="http://schemas.openxmlformats.org/officeDocument/2006/relationships/tags" Target="../tags/tag100.xml"/><Relationship Id="rId6" Type="http://schemas.openxmlformats.org/officeDocument/2006/relationships/tags" Target="../tags/tag105.xml"/><Relationship Id="rId11" Type="http://schemas.openxmlformats.org/officeDocument/2006/relationships/tags" Target="../tags/tag110.xml"/><Relationship Id="rId24" Type="http://schemas.openxmlformats.org/officeDocument/2006/relationships/slideLayout" Target="../slideLayouts/slideLayout2.xml"/><Relationship Id="rId5" Type="http://schemas.openxmlformats.org/officeDocument/2006/relationships/tags" Target="../tags/tag104.xml"/><Relationship Id="rId15" Type="http://schemas.openxmlformats.org/officeDocument/2006/relationships/tags" Target="../tags/tag114.xml"/><Relationship Id="rId23" Type="http://schemas.openxmlformats.org/officeDocument/2006/relationships/tags" Target="../tags/tag122.xml"/><Relationship Id="rId28" Type="http://schemas.openxmlformats.org/officeDocument/2006/relationships/chart" Target="../charts/chart27.xml"/><Relationship Id="rId10" Type="http://schemas.openxmlformats.org/officeDocument/2006/relationships/tags" Target="../tags/tag109.xml"/><Relationship Id="rId19" Type="http://schemas.openxmlformats.org/officeDocument/2006/relationships/tags" Target="../tags/tag118.xml"/><Relationship Id="rId4" Type="http://schemas.openxmlformats.org/officeDocument/2006/relationships/tags" Target="../tags/tag103.xml"/><Relationship Id="rId9" Type="http://schemas.openxmlformats.org/officeDocument/2006/relationships/tags" Target="../tags/tag108.xml"/><Relationship Id="rId14" Type="http://schemas.openxmlformats.org/officeDocument/2006/relationships/tags" Target="../tags/tag113.xml"/><Relationship Id="rId22" Type="http://schemas.openxmlformats.org/officeDocument/2006/relationships/tags" Target="../tags/tag121.xml"/><Relationship Id="rId27" Type="http://schemas.openxmlformats.org/officeDocument/2006/relationships/chart" Target="../charts/chart26.xml"/></Relationships>
</file>

<file path=ppt/slides/_rels/slide39.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chart" Target="../charts/chart28.xml"/><Relationship Id="rId3" Type="http://schemas.openxmlformats.org/officeDocument/2006/relationships/tags" Target="../tags/tag125.xml"/><Relationship Id="rId7" Type="http://schemas.openxmlformats.org/officeDocument/2006/relationships/tags" Target="../tags/tag129.xml"/><Relationship Id="rId12" Type="http://schemas.openxmlformats.org/officeDocument/2006/relationships/image" Target="../media/image64.png"/><Relationship Id="rId17" Type="http://schemas.openxmlformats.org/officeDocument/2006/relationships/image" Target="../media/image67.png"/><Relationship Id="rId2" Type="http://schemas.openxmlformats.org/officeDocument/2006/relationships/tags" Target="../tags/tag124.xml"/><Relationship Id="rId16" Type="http://schemas.openxmlformats.org/officeDocument/2006/relationships/image" Target="../media/image66.png"/><Relationship Id="rId1" Type="http://schemas.openxmlformats.org/officeDocument/2006/relationships/tags" Target="../tags/tag123.xml"/><Relationship Id="rId6" Type="http://schemas.openxmlformats.org/officeDocument/2006/relationships/tags" Target="../tags/tag128.xml"/><Relationship Id="rId11" Type="http://schemas.openxmlformats.org/officeDocument/2006/relationships/image" Target="../media/image63.jpeg"/><Relationship Id="rId5" Type="http://schemas.openxmlformats.org/officeDocument/2006/relationships/tags" Target="../tags/tag127.xml"/><Relationship Id="rId15" Type="http://schemas.microsoft.com/office/2007/relationships/hdphoto" Target="../media/hdphoto14.wdp"/><Relationship Id="rId10" Type="http://schemas.openxmlformats.org/officeDocument/2006/relationships/image" Target="../media/image1.emf"/><Relationship Id="rId4" Type="http://schemas.openxmlformats.org/officeDocument/2006/relationships/tags" Target="../tags/tag126.xml"/><Relationship Id="rId9" Type="http://schemas.openxmlformats.org/officeDocument/2006/relationships/oleObject" Target="../embeddings/oleObject27.bin"/><Relationship Id="rId14" Type="http://schemas.openxmlformats.org/officeDocument/2006/relationships/image" Target="../media/image6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tags" Target="../tags/tag130.xml"/><Relationship Id="rId6" Type="http://schemas.microsoft.com/office/2007/relationships/hdphoto" Target="../media/hdphoto13.wdp"/><Relationship Id="rId5" Type="http://schemas.openxmlformats.org/officeDocument/2006/relationships/image" Target="../media/image62.png"/><Relationship Id="rId4" Type="http://schemas.openxmlformats.org/officeDocument/2006/relationships/image" Target="../media/image1.emf"/></Relationships>
</file>

<file path=ppt/slides/_rels/slide41.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60.png"/><Relationship Id="rId3" Type="http://schemas.openxmlformats.org/officeDocument/2006/relationships/tags" Target="../tags/tag133.xml"/><Relationship Id="rId7" Type="http://schemas.openxmlformats.org/officeDocument/2006/relationships/tags" Target="../tags/tag137.xml"/><Relationship Id="rId12" Type="http://schemas.openxmlformats.org/officeDocument/2006/relationships/chart" Target="../charts/chart29.xml"/><Relationship Id="rId2" Type="http://schemas.openxmlformats.org/officeDocument/2006/relationships/tags" Target="../tags/tag132.xml"/><Relationship Id="rId16" Type="http://schemas.openxmlformats.org/officeDocument/2006/relationships/image" Target="../media/image71.png"/><Relationship Id="rId1" Type="http://schemas.openxmlformats.org/officeDocument/2006/relationships/tags" Target="../tags/tag131.xml"/><Relationship Id="rId6" Type="http://schemas.openxmlformats.org/officeDocument/2006/relationships/tags" Target="../tags/tag136.xml"/><Relationship Id="rId11" Type="http://schemas.openxmlformats.org/officeDocument/2006/relationships/image" Target="../media/image68.jpeg"/><Relationship Id="rId5" Type="http://schemas.openxmlformats.org/officeDocument/2006/relationships/tags" Target="../tags/tag135.xml"/><Relationship Id="rId15" Type="http://schemas.openxmlformats.org/officeDocument/2006/relationships/image" Target="../media/image70.png"/><Relationship Id="rId10" Type="http://schemas.openxmlformats.org/officeDocument/2006/relationships/image" Target="../media/image1.emf"/><Relationship Id="rId4" Type="http://schemas.openxmlformats.org/officeDocument/2006/relationships/tags" Target="../tags/tag134.xml"/><Relationship Id="rId9" Type="http://schemas.openxmlformats.org/officeDocument/2006/relationships/oleObject" Target="../embeddings/oleObject29.bin"/><Relationship Id="rId14" Type="http://schemas.openxmlformats.org/officeDocument/2006/relationships/image" Target="../media/image69.jpeg"/></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tags" Target="../tags/tag138.xml"/><Relationship Id="rId5" Type="http://schemas.openxmlformats.org/officeDocument/2006/relationships/image" Target="../media/image60.png"/><Relationship Id="rId4" Type="http://schemas.openxmlformats.org/officeDocument/2006/relationships/image" Target="../media/image1.emf"/></Relationships>
</file>

<file path=ppt/slides/_rels/slide43.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chart" Target="../charts/chart30.xml"/><Relationship Id="rId3" Type="http://schemas.openxmlformats.org/officeDocument/2006/relationships/tags" Target="../tags/tag141.xml"/><Relationship Id="rId7" Type="http://schemas.openxmlformats.org/officeDocument/2006/relationships/tags" Target="../tags/tag145.xml"/><Relationship Id="rId12" Type="http://schemas.openxmlformats.org/officeDocument/2006/relationships/image" Target="../media/image72.png"/><Relationship Id="rId2" Type="http://schemas.openxmlformats.org/officeDocument/2006/relationships/tags" Target="../tags/tag140.xml"/><Relationship Id="rId16" Type="http://schemas.openxmlformats.org/officeDocument/2006/relationships/image" Target="../media/image73.png"/><Relationship Id="rId1" Type="http://schemas.openxmlformats.org/officeDocument/2006/relationships/tags" Target="../tags/tag139.xml"/><Relationship Id="rId6" Type="http://schemas.openxmlformats.org/officeDocument/2006/relationships/tags" Target="../tags/tag144.xml"/><Relationship Id="rId11" Type="http://schemas.openxmlformats.org/officeDocument/2006/relationships/image" Target="../media/image1.emf"/><Relationship Id="rId5" Type="http://schemas.openxmlformats.org/officeDocument/2006/relationships/tags" Target="../tags/tag143.xml"/><Relationship Id="rId15" Type="http://schemas.openxmlformats.org/officeDocument/2006/relationships/image" Target="../media/image71.png"/><Relationship Id="rId10" Type="http://schemas.openxmlformats.org/officeDocument/2006/relationships/oleObject" Target="../embeddings/oleObject30.bin"/><Relationship Id="rId4" Type="http://schemas.openxmlformats.org/officeDocument/2006/relationships/tags" Target="../tags/tag142.xml"/><Relationship Id="rId9" Type="http://schemas.openxmlformats.org/officeDocument/2006/relationships/image" Target="../media/image66.png"/><Relationship Id="rId14"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tags" Target="../tags/tag146.xml"/><Relationship Id="rId5" Type="http://schemas.openxmlformats.org/officeDocument/2006/relationships/image" Target="../media/image61.png"/><Relationship Id="rId4" Type="http://schemas.openxmlformats.org/officeDocument/2006/relationships/image" Target="../media/image1.emf"/></Relationships>
</file>

<file path=ppt/slides/_rels/slide45.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chart" Target="../charts/chart31.xml"/><Relationship Id="rId3" Type="http://schemas.openxmlformats.org/officeDocument/2006/relationships/tags" Target="../tags/tag149.xml"/><Relationship Id="rId7" Type="http://schemas.openxmlformats.org/officeDocument/2006/relationships/tags" Target="../tags/tag153.xml"/><Relationship Id="rId12" Type="http://schemas.openxmlformats.org/officeDocument/2006/relationships/image" Target="../media/image64.png"/><Relationship Id="rId2" Type="http://schemas.openxmlformats.org/officeDocument/2006/relationships/tags" Target="../tags/tag148.xml"/><Relationship Id="rId16" Type="http://schemas.openxmlformats.org/officeDocument/2006/relationships/image" Target="../media/image66.png"/><Relationship Id="rId1" Type="http://schemas.openxmlformats.org/officeDocument/2006/relationships/tags" Target="../tags/tag147.xml"/><Relationship Id="rId6" Type="http://schemas.openxmlformats.org/officeDocument/2006/relationships/tags" Target="../tags/tag152.xml"/><Relationship Id="rId11" Type="http://schemas.openxmlformats.org/officeDocument/2006/relationships/image" Target="../media/image74.jpeg"/><Relationship Id="rId5" Type="http://schemas.openxmlformats.org/officeDocument/2006/relationships/tags" Target="../tags/tag151.xml"/><Relationship Id="rId15" Type="http://schemas.openxmlformats.org/officeDocument/2006/relationships/image" Target="../media/image67.png"/><Relationship Id="rId10" Type="http://schemas.openxmlformats.org/officeDocument/2006/relationships/image" Target="../media/image1.emf"/><Relationship Id="rId4" Type="http://schemas.openxmlformats.org/officeDocument/2006/relationships/tags" Target="../tags/tag150.xml"/><Relationship Id="rId9" Type="http://schemas.openxmlformats.org/officeDocument/2006/relationships/oleObject" Target="../embeddings/oleObject31.bin"/><Relationship Id="rId14" Type="http://schemas.openxmlformats.org/officeDocument/2006/relationships/image" Target="../media/image75.png"/></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tags" Target="../tags/tag154.xml"/><Relationship Id="rId5" Type="http://schemas.openxmlformats.org/officeDocument/2006/relationships/image" Target="../media/image59.png"/><Relationship Id="rId4" Type="http://schemas.openxmlformats.org/officeDocument/2006/relationships/image" Target="../media/image1.e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tags" Target="../tags/tag155.xml"/><Relationship Id="rId4" Type="http://schemas.openxmlformats.org/officeDocument/2006/relationships/image" Target="../media/image1.e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tags" Target="../tags/tag156.xml"/><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chart" Target="../charts/chart3.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18.png"/><Relationship Id="rId5" Type="http://schemas.openxmlformats.org/officeDocument/2006/relationships/image" Target="../media/image1.emf"/><Relationship Id="rId4" Type="http://schemas.openxmlformats.org/officeDocument/2006/relationships/oleObject" Target="../embeddings/oleObject7.bin"/></Relationships>
</file>

<file path=ppt/slides/_rels/slide8.xml.rels><?xml version="1.0" encoding="UTF-8" standalone="yes"?>
<Relationships xmlns="http://schemas.openxmlformats.org/package/2006/relationships"><Relationship Id="rId8" Type="http://schemas.openxmlformats.org/officeDocument/2006/relationships/chart" Target="../charts/chart5.xml"/><Relationship Id="rId3" Type="http://schemas.openxmlformats.org/officeDocument/2006/relationships/slideLayout" Target="../slideLayouts/slideLayout14.xml"/><Relationship Id="rId7" Type="http://schemas.openxmlformats.org/officeDocument/2006/relationships/image" Target="../media/image19.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chart" Target="../charts/chart4.xml"/><Relationship Id="rId5" Type="http://schemas.openxmlformats.org/officeDocument/2006/relationships/image" Target="../media/image1.emf"/><Relationship Id="rId4" Type="http://schemas.openxmlformats.org/officeDocument/2006/relationships/oleObject" Target="../embeddings/oleObject8.bin"/></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jpeg"/><Relationship Id="rId3" Type="http://schemas.openxmlformats.org/officeDocument/2006/relationships/oleObject" Target="../embeddings/oleObject9.bin"/><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slideLayout" Target="../slideLayouts/slideLayout1.xml"/><Relationship Id="rId1" Type="http://schemas.openxmlformats.org/officeDocument/2006/relationships/tags" Target="../tags/tag17.xml"/><Relationship Id="rId6" Type="http://schemas.openxmlformats.org/officeDocument/2006/relationships/chart" Target="../charts/chart6.xml"/><Relationship Id="rId11" Type="http://schemas.openxmlformats.org/officeDocument/2006/relationships/image" Target="../media/image25.png"/><Relationship Id="rId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1.emf"/><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think-cell data - do not delete" hidden="1"/>
          <p:cNvGraphicFramePr>
            <a:graphicFrameLocks noChangeAspect="1"/>
          </p:cNvGraphicFramePr>
          <p:nvPr>
            <p:custDataLst>
              <p:tags r:id="rId1"/>
            </p:custDataLst>
            <p:extLst>
              <p:ext uri="{D42A27DB-BD31-4B8C-83A1-F6EECF244321}">
                <p14:modId xmlns:p14="http://schemas.microsoft.com/office/powerpoint/2010/main" val="721836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95" imgH="394" progId="TCLayout.ActiveDocument.1">
                  <p:embed/>
                </p:oleObj>
              </mc:Choice>
              <mc:Fallback>
                <p:oleObj name="think-cell 幻灯片" r:id="rId4" imgW="395" imgH="394"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4 Título"/>
          <p:cNvSpPr>
            <a:spLocks noGrp="1"/>
          </p:cNvSpPr>
          <p:nvPr>
            <p:ph type="ctrTitle"/>
          </p:nvPr>
        </p:nvSpPr>
        <p:spPr>
          <a:xfrm>
            <a:off x="237169" y="1821342"/>
            <a:ext cx="6087949" cy="1735553"/>
          </a:xfrm>
        </p:spPr>
        <p:txBody>
          <a:bodyPr vert="horz"/>
          <a:lstStyle/>
          <a:p>
            <a:pPr>
              <a:lnSpc>
                <a:spcPct val="100000"/>
              </a:lnSpc>
            </a:pPr>
            <a:r>
              <a:rPr lang="en-US" altLang="zh-CN" sz="3600" dirty="0">
                <a:solidFill>
                  <a:schemeClr val="tx1">
                    <a:lumMod val="95000"/>
                    <a:lumOff val="5000"/>
                  </a:schemeClr>
                </a:solidFill>
                <a:latin typeface="微软雅黑" panose="020B0503020204020204" pitchFamily="34" charset="-122"/>
                <a:ea typeface="微软雅黑" panose="020B0503020204020204" pitchFamily="34" charset="-122"/>
              </a:rPr>
              <a:t>Project Phase II</a:t>
            </a:r>
            <a:br>
              <a:rPr lang="en-US" altLang="zh-CN" sz="3600" dirty="0">
                <a:solidFill>
                  <a:schemeClr val="tx1">
                    <a:lumMod val="95000"/>
                    <a:lumOff val="5000"/>
                  </a:schemeClr>
                </a:solidFill>
                <a:latin typeface="微软雅黑" panose="020B0503020204020204" pitchFamily="34" charset="-122"/>
                <a:ea typeface="微软雅黑" panose="020B0503020204020204" pitchFamily="34" charset="-122"/>
              </a:rPr>
            </a:br>
            <a:r>
              <a:rPr lang="en-US" altLang="zh-CN" sz="2800" dirty="0">
                <a:solidFill>
                  <a:schemeClr val="tx1">
                    <a:lumMod val="95000"/>
                    <a:lumOff val="5000"/>
                  </a:schemeClr>
                </a:solidFill>
                <a:latin typeface="微软雅黑" panose="020B0503020204020204" pitchFamily="34" charset="-122"/>
                <a:ea typeface="微软雅黑" panose="020B0503020204020204" pitchFamily="34" charset="-122"/>
              </a:rPr>
              <a:t>Market Research of New Product Launch for Lays Potato Chips</a:t>
            </a:r>
            <a:endParaRPr lang="es-ES" sz="2800"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11" name="Picture 12">
            <a:extLst>
              <a:ext uri="{FF2B5EF4-FFF2-40B4-BE49-F238E27FC236}">
                <a16:creationId xmlns:a16="http://schemas.microsoft.com/office/drawing/2014/main" id="{CED61348-5C71-44B5-A1D3-12F0EBDA8C48}"/>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a:ext>
            </a:extLst>
          </a:blip>
          <a:stretch>
            <a:fillRect/>
          </a:stretch>
        </p:blipFill>
        <p:spPr>
          <a:xfrm>
            <a:off x="359999" y="430718"/>
            <a:ext cx="4447851" cy="682500"/>
          </a:xfrm>
          <a:prstGeom prst="rect">
            <a:avLst/>
          </a:prstGeom>
        </p:spPr>
      </p:pic>
      <p:sp>
        <p:nvSpPr>
          <p:cNvPr id="12" name="副标题 3"/>
          <p:cNvSpPr txBox="1">
            <a:spLocks/>
          </p:cNvSpPr>
          <p:nvPr/>
        </p:nvSpPr>
        <p:spPr>
          <a:xfrm>
            <a:off x="237168" y="3761649"/>
            <a:ext cx="3520800" cy="1022713"/>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200"/>
              </a:spcBef>
              <a:buFont typeface="Arial" panose="020B0604020202020204" pitchFamily="34" charset="0"/>
              <a:buNone/>
              <a:defRPr sz="22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dirty="0">
                <a:solidFill>
                  <a:schemeClr val="tx1">
                    <a:lumMod val="95000"/>
                    <a:lumOff val="5000"/>
                  </a:schemeClr>
                </a:solidFill>
              </a:rPr>
              <a:t>Prepared by Lin Fangzhou</a:t>
            </a:r>
            <a:endParaRPr lang="zh-CN" altLang="en-US" dirty="0">
              <a:solidFill>
                <a:schemeClr val="tx1">
                  <a:lumMod val="95000"/>
                  <a:lumOff val="5000"/>
                </a:schemeClr>
              </a:solidFill>
            </a:endParaRPr>
          </a:p>
        </p:txBody>
      </p:sp>
      <p:sp>
        <p:nvSpPr>
          <p:cNvPr id="15" name="文本占位符 4"/>
          <p:cNvSpPr>
            <a:spLocks noGrp="1"/>
          </p:cNvSpPr>
          <p:nvPr>
            <p:ph type="body" sz="quarter" idx="4294967295"/>
          </p:nvPr>
        </p:nvSpPr>
        <p:spPr>
          <a:xfrm>
            <a:off x="361263" y="5287732"/>
            <a:ext cx="3519536" cy="1022713"/>
          </a:xfrm>
          <a:prstGeom prst="rect">
            <a:avLst/>
          </a:prstGeom>
        </p:spPr>
        <p:txBody>
          <a:bodyPr/>
          <a:lstStyle/>
          <a:p>
            <a:pPr marL="0" indent="0">
              <a:buNone/>
            </a:pPr>
            <a:r>
              <a:rPr lang="en-US" altLang="zh-CN" sz="2000" dirty="0"/>
              <a:t>Aug, 2023</a:t>
            </a:r>
            <a:endParaRPr lang="zh-CN" altLang="en-US" sz="2000" dirty="0"/>
          </a:p>
        </p:txBody>
      </p:sp>
      <p:pic>
        <p:nvPicPr>
          <p:cNvPr id="17" name="图片 16"/>
          <p:cNvPicPr>
            <a:picLocks noChangeAspect="1"/>
          </p:cNvPicPr>
          <p:nvPr/>
        </p:nvPicPr>
        <p:blipFill>
          <a:blip r:embed="rId7"/>
          <a:stretch>
            <a:fillRect/>
          </a:stretch>
        </p:blipFill>
        <p:spPr>
          <a:xfrm>
            <a:off x="6325118" y="1262853"/>
            <a:ext cx="5866882" cy="3726263"/>
          </a:xfrm>
          <a:prstGeom prst="rect">
            <a:avLst/>
          </a:prstGeom>
        </p:spPr>
      </p:pic>
    </p:spTree>
    <p:extLst>
      <p:ext uri="{BB962C8B-B14F-4D97-AF65-F5344CB8AC3E}">
        <p14:creationId xmlns:p14="http://schemas.microsoft.com/office/powerpoint/2010/main" val="804457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p:cNvGraphicFramePr>
            <a:graphicFrameLocks noChangeAspect="1"/>
          </p:cNvGraphicFramePr>
          <p:nvPr>
            <p:custDataLst>
              <p:tags r:id="rId1"/>
            </p:custDataLst>
            <p:extLst>
              <p:ext uri="{D42A27DB-BD31-4B8C-83A1-F6EECF244321}">
                <p14:modId xmlns:p14="http://schemas.microsoft.com/office/powerpoint/2010/main" val="42668202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95" imgH="394" progId="TCLayout.ActiveDocument.1">
                  <p:embed/>
                </p:oleObj>
              </mc:Choice>
              <mc:Fallback>
                <p:oleObj name="think-cell 幻灯片" r:id="rId3" imgW="395" imgH="394" progId="TCLayout.ActiveDocument.1">
                  <p:embed/>
                  <p:pic>
                    <p:nvPicPr>
                      <p:cNvPr id="18" name="think-cell data - do not delete"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矩形 3"/>
          <p:cNvSpPr/>
          <p:nvPr/>
        </p:nvSpPr>
        <p:spPr>
          <a:xfrm>
            <a:off x="-877455" y="2752436"/>
            <a:ext cx="701964" cy="258618"/>
          </a:xfrm>
          <a:prstGeom prst="rect">
            <a:avLst/>
          </a:prstGeom>
          <a:solidFill>
            <a:srgbClr val="FF9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877455" y="3089563"/>
            <a:ext cx="701964" cy="258618"/>
          </a:xfrm>
          <a:prstGeom prst="rect">
            <a:avLst/>
          </a:prstGeom>
          <a:solidFill>
            <a:srgbClr val="94B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77455" y="3477489"/>
            <a:ext cx="701964" cy="25861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77455" y="3823849"/>
            <a:ext cx="701964" cy="2678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77455" y="4179451"/>
            <a:ext cx="701964" cy="267860"/>
          </a:xfrm>
          <a:prstGeom prst="rect">
            <a:avLst/>
          </a:prstGeom>
          <a:solidFill>
            <a:srgbClr val="00B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灯片编号占位符 8"/>
          <p:cNvSpPr>
            <a:spLocks noGrp="1"/>
          </p:cNvSpPr>
          <p:nvPr>
            <p:ph type="sldNum" sz="quarter" idx="12"/>
          </p:nvPr>
        </p:nvSpPr>
        <p:spPr>
          <a:xfrm>
            <a:off x="8517835" y="6356350"/>
            <a:ext cx="2743200" cy="365125"/>
          </a:xfrm>
        </p:spPr>
        <p:txBody>
          <a:bodyPr/>
          <a:lstStyle/>
          <a:p>
            <a:fld id="{1DDAB59E-332C-4060-B0C9-643DCBD9587F}" type="slidenum">
              <a:rPr lang="zh-CN" altLang="en-US" smtClean="0"/>
              <a:t>10</a:t>
            </a:fld>
            <a:endParaRPr lang="zh-CN" altLang="en-US"/>
          </a:p>
        </p:txBody>
      </p:sp>
      <p:sp>
        <p:nvSpPr>
          <p:cNvPr id="10" name="页脚占位符 9"/>
          <p:cNvSpPr>
            <a:spLocks noGrp="1"/>
          </p:cNvSpPr>
          <p:nvPr>
            <p:ph type="ftr" sz="quarter" idx="11"/>
          </p:nvPr>
        </p:nvSpPr>
        <p:spPr/>
        <p:txBody>
          <a:bodyPr/>
          <a:lstStyle/>
          <a:p>
            <a:r>
              <a:rPr lang="en-US" altLang="zh-CN" sz="1400" i="1" dirty="0">
                <a:latin typeface="Arial" panose="020B0604020202020204" pitchFamily="34" charset="0"/>
                <a:cs typeface="Arial" panose="020B0604020202020204" pitchFamily="34" charset="0"/>
              </a:rPr>
              <a:t>Data: Household panel, Kantar World panel</a:t>
            </a:r>
            <a:endParaRPr lang="zh-CN" altLang="en-US" sz="1400" i="1" dirty="0">
              <a:latin typeface="Arial" panose="020B0604020202020204" pitchFamily="34" charset="0"/>
              <a:cs typeface="Arial" panose="020B0604020202020204" pitchFamily="34" charset="0"/>
            </a:endParaRPr>
          </a:p>
          <a:p>
            <a:endParaRPr lang="zh-CN" altLang="en-US" sz="1400" dirty="0"/>
          </a:p>
        </p:txBody>
      </p:sp>
      <p:graphicFrame>
        <p:nvGraphicFramePr>
          <p:cNvPr id="43" name="对象 12">
            <a:extLst>
              <a:ext uri="{FF2B5EF4-FFF2-40B4-BE49-F238E27FC236}">
                <a16:creationId xmlns:a16="http://schemas.microsoft.com/office/drawing/2014/main" id="{3552370A-A04A-4C38-978D-8972038E1AAB}"/>
              </a:ext>
            </a:extLst>
          </p:cNvPr>
          <p:cNvGraphicFramePr>
            <a:graphicFrameLocks noChangeAspect="1"/>
          </p:cNvGraphicFramePr>
          <p:nvPr>
            <p:extLst>
              <p:ext uri="{D42A27DB-BD31-4B8C-83A1-F6EECF244321}">
                <p14:modId xmlns:p14="http://schemas.microsoft.com/office/powerpoint/2010/main" val="2358613903"/>
              </p:ext>
            </p:extLst>
          </p:nvPr>
        </p:nvGraphicFramePr>
        <p:xfrm>
          <a:off x="6564281" y="4028404"/>
          <a:ext cx="4747011" cy="1628742"/>
        </p:xfrm>
        <a:graphic>
          <a:graphicData uri="http://schemas.openxmlformats.org/drawingml/2006/chart">
            <c:chart xmlns:c="http://schemas.openxmlformats.org/drawingml/2006/chart" xmlns:r="http://schemas.openxmlformats.org/officeDocument/2006/relationships" r:id="rId5"/>
          </a:graphicData>
        </a:graphic>
      </p:graphicFrame>
      <p:sp>
        <p:nvSpPr>
          <p:cNvPr id="44" name="文本框 43"/>
          <p:cNvSpPr txBox="1"/>
          <p:nvPr/>
        </p:nvSpPr>
        <p:spPr>
          <a:xfrm>
            <a:off x="6049817" y="1997327"/>
            <a:ext cx="5261475"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333333"/>
                </a:solidFill>
                <a:effectLst/>
                <a:uLnTx/>
                <a:uFillTx/>
                <a:latin typeface="Arial" panose="020B0604020202020204" pitchFamily="34" charset="0"/>
                <a:ea typeface="微软雅黑" panose="020B0503020204020204" pitchFamily="34" charset="-122"/>
                <a:sym typeface="Arial" panose="020B0604020202020204" pitchFamily="34" charset="0"/>
              </a:rPr>
              <a:t>SOURCE OF VOLUME | Within </a:t>
            </a:r>
            <a:r>
              <a:rPr lang="en-US" altLang="zh-CN" sz="1400" b="1" dirty="0">
                <a:solidFill>
                  <a:srgbClr val="333333"/>
                </a:solidFill>
                <a:latin typeface="Arial" panose="020B0604020202020204" pitchFamily="34" charset="0"/>
                <a:ea typeface="微软雅黑" panose="020B0503020204020204" pitchFamily="34" charset="-122"/>
                <a:sym typeface="Arial" panose="020B0604020202020204" pitchFamily="34" charset="0"/>
              </a:rPr>
              <a:t>Potato Chips</a:t>
            </a:r>
            <a:r>
              <a:rPr kumimoji="0" lang="en-US" altLang="zh-CN" sz="1400" b="1" i="0" u="none" strike="noStrike" kern="1200" cap="none" spc="0" normalizeH="0" baseline="0" noProof="0" dirty="0">
                <a:ln>
                  <a:noFill/>
                </a:ln>
                <a:solidFill>
                  <a:srgbClr val="333333"/>
                </a:solidFill>
                <a:effectLst/>
                <a:uLnTx/>
                <a:uFillTx/>
                <a:latin typeface="Arial" panose="020B0604020202020204" pitchFamily="34" charset="0"/>
                <a:ea typeface="微软雅黑" panose="020B0503020204020204" pitchFamily="34" charset="-122"/>
                <a:sym typeface="Arial" panose="020B0604020202020204" pitchFamily="34" charset="0"/>
              </a:rPr>
              <a:t>| MAT23Q1 VS.LY</a:t>
            </a:r>
            <a:endParaRPr kumimoji="0" lang="zh-CN" altLang="en-US" sz="1400" b="1" i="0" u="none" strike="noStrike" kern="1200" cap="none" spc="0" normalizeH="0" baseline="0" noProof="0" dirty="0" err="1">
              <a:ln>
                <a:noFill/>
              </a:ln>
              <a:solidFill>
                <a:srgbClr val="333333"/>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cxnSp>
        <p:nvCxnSpPr>
          <p:cNvPr id="46" name="直接连接符 45"/>
          <p:cNvCxnSpPr/>
          <p:nvPr/>
        </p:nvCxnSpPr>
        <p:spPr>
          <a:xfrm>
            <a:off x="6295697" y="2671165"/>
            <a:ext cx="4876800" cy="0"/>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3" name="Object 2">
            <a:extLst>
              <a:ext uri="{FF2B5EF4-FFF2-40B4-BE49-F238E27FC236}">
                <a16:creationId xmlns:a16="http://schemas.microsoft.com/office/drawing/2014/main" id="{A6DA52F5-45FF-4648-8B3E-B3E88CFBEB87}"/>
              </a:ext>
            </a:extLst>
          </p:cNvPr>
          <p:cNvGraphicFramePr>
            <a:graphicFrameLocks noChangeAspect="1"/>
          </p:cNvGraphicFramePr>
          <p:nvPr>
            <p:extLst>
              <p:ext uri="{D42A27DB-BD31-4B8C-83A1-F6EECF244321}">
                <p14:modId xmlns:p14="http://schemas.microsoft.com/office/powerpoint/2010/main" val="3979043787"/>
              </p:ext>
            </p:extLst>
          </p:nvPr>
        </p:nvGraphicFramePr>
        <p:xfrm>
          <a:off x="6476166" y="2305904"/>
          <a:ext cx="4618983" cy="1801745"/>
        </p:xfrm>
        <a:graphic>
          <a:graphicData uri="http://schemas.openxmlformats.org/drawingml/2006/chart">
            <c:chart xmlns:c="http://schemas.openxmlformats.org/drawingml/2006/chart" xmlns:r="http://schemas.openxmlformats.org/officeDocument/2006/relationships" r:id="rId6"/>
          </a:graphicData>
        </a:graphic>
      </p:graphicFrame>
      <p:sp>
        <p:nvSpPr>
          <p:cNvPr id="54" name="文本框 53"/>
          <p:cNvSpPr txBox="1"/>
          <p:nvPr/>
        </p:nvSpPr>
        <p:spPr>
          <a:xfrm>
            <a:off x="625225" y="798028"/>
            <a:ext cx="10645966" cy="1015663"/>
          </a:xfrm>
          <a:prstGeom prst="rect">
            <a:avLst/>
          </a:prstGeom>
          <a:noFill/>
        </p:spPr>
        <p:txBody>
          <a:bodyPr wrap="square" rtlCol="0">
            <a:spAutoFit/>
          </a:bodyPr>
          <a:lstStyle/>
          <a:p>
            <a:r>
              <a:rPr lang="en-US" altLang="zh-CN" sz="2000" b="1" dirty="0">
                <a:solidFill>
                  <a:srgbClr val="005B00"/>
                </a:solidFill>
              </a:rPr>
              <a:t>Lays, ORION, CALBEE and Oishi are top players in Chinese Potato Chips Market; In MAT2023Q1, Lays underperformed due to</a:t>
            </a:r>
            <a:r>
              <a:rPr lang="zh-CN" altLang="en-US" sz="2000" b="1" dirty="0">
                <a:solidFill>
                  <a:srgbClr val="005B00"/>
                </a:solidFill>
              </a:rPr>
              <a:t> </a:t>
            </a:r>
            <a:r>
              <a:rPr lang="en-US" altLang="zh-CN" sz="2000" b="1" dirty="0">
                <a:solidFill>
                  <a:srgbClr val="005B00"/>
                </a:solidFill>
              </a:rPr>
              <a:t>less</a:t>
            </a:r>
            <a:r>
              <a:rPr lang="zh-CN" altLang="en-US" sz="2000" b="1" dirty="0">
                <a:solidFill>
                  <a:srgbClr val="005B00"/>
                </a:solidFill>
              </a:rPr>
              <a:t> </a:t>
            </a:r>
            <a:r>
              <a:rPr lang="en-US" altLang="zh-CN" sz="2000" b="1" dirty="0">
                <a:solidFill>
                  <a:srgbClr val="005B00"/>
                </a:solidFill>
              </a:rPr>
              <a:t>category</a:t>
            </a:r>
            <a:r>
              <a:rPr lang="zh-CN" altLang="en-US" sz="2000" b="1" dirty="0">
                <a:solidFill>
                  <a:srgbClr val="005B00"/>
                </a:solidFill>
              </a:rPr>
              <a:t> </a:t>
            </a:r>
            <a:r>
              <a:rPr lang="en-US" altLang="zh-CN" sz="2000" b="1" dirty="0">
                <a:solidFill>
                  <a:srgbClr val="005B00"/>
                </a:solidFill>
              </a:rPr>
              <a:t>buyers and huge shift to ORION and CALBEE brands</a:t>
            </a:r>
            <a:endParaRPr lang="zh-CN" altLang="en-US" sz="2000" b="1" dirty="0">
              <a:solidFill>
                <a:srgbClr val="005B00"/>
              </a:solidFill>
            </a:endParaRPr>
          </a:p>
        </p:txBody>
      </p:sp>
      <p:pic>
        <p:nvPicPr>
          <p:cNvPr id="26" name="图片 25"/>
          <p:cNvPicPr>
            <a:picLocks noChangeAspect="1"/>
          </p:cNvPicPr>
          <p:nvPr/>
        </p:nvPicPr>
        <p:blipFill>
          <a:blip r:embed="rId7">
            <a:extLst>
              <a:ext uri="{BEBA8EAE-BF5A-486C-A8C5-ECC9F3942E4B}">
                <a14:imgProps xmlns:a14="http://schemas.microsoft.com/office/drawing/2010/main">
                  <a14:imgLayer r:embed="rId8">
                    <a14:imgEffect>
                      <a14:backgroundRemoval t="3741" b="97880" l="9823" r="89905">
                        <a14:foregroundMark x1="28104" y1="35162" x2="52387" y2="30673"/>
                        <a14:foregroundMark x1="43111" y1="19202" x2="45703" y2="19202"/>
                        <a14:foregroundMark x1="66576" y1="16085" x2="65757" y2="21446"/>
                        <a14:foregroundMark x1="43111" y1="14589" x2="38199" y2="3865"/>
                        <a14:foregroundMark x1="61528" y1="11471" x2="69031" y2="3865"/>
                        <a14:foregroundMark x1="28104" y1="42020" x2="73261" y2="32170"/>
                        <a14:foregroundMark x1="27285" y1="97880" x2="27285" y2="77182"/>
                      </a14:backgroundRemoval>
                    </a14:imgEffect>
                  </a14:imgLayer>
                </a14:imgProps>
              </a:ext>
            </a:extLst>
          </a:blip>
          <a:stretch>
            <a:fillRect/>
          </a:stretch>
        </p:blipFill>
        <p:spPr>
          <a:xfrm>
            <a:off x="1896703" y="3027448"/>
            <a:ext cx="499953" cy="547016"/>
          </a:xfrm>
          <a:prstGeom prst="rect">
            <a:avLst/>
          </a:prstGeom>
        </p:spPr>
      </p:pic>
      <p:pic>
        <p:nvPicPr>
          <p:cNvPr id="27" name="Picture 2" descr="Lay’s Logo: valor, história, PNG"/>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6389" b="97315" l="10000" r="90000">
                        <a14:foregroundMark x1="45208" y1="24630" x2="39271" y2="49722"/>
                        <a14:foregroundMark x1="38125" y1="11204" x2="54740" y2="6574"/>
                        <a14:foregroundMark x1="39896" y1="86667" x2="56042" y2="91019"/>
                        <a14:foregroundMark x1="46771" y1="94167" x2="51198" y2="97315"/>
                        <a14:foregroundMark x1="34167" y1="28148" x2="29740" y2="61944"/>
                        <a14:foregroundMark x1="33073" y1="28889" x2="27083" y2="63889"/>
                        <a14:foregroundMark x1="26198" y1="65093" x2="39271" y2="64259"/>
                        <a14:foregroundMark x1="46094" y1="37130" x2="50729" y2="54444"/>
                        <a14:foregroundMark x1="54479" y1="37593" x2="54948" y2="56019"/>
                        <a14:foregroundMark x1="62917" y1="37130" x2="54948" y2="72500"/>
                        <a14:foregroundMark x1="52969" y1="69352" x2="55365" y2="69815"/>
                      </a14:backgroundRemoval>
                    </a14:imgEffect>
                  </a14:imgLayer>
                </a14:imgProps>
              </a:ext>
              <a:ext uri="{28A0092B-C50C-407E-A947-70E740481C1C}">
                <a14:useLocalDpi xmlns:a14="http://schemas.microsoft.com/office/drawing/2010/main" val="0"/>
              </a:ext>
            </a:extLst>
          </a:blip>
          <a:srcRect/>
          <a:stretch>
            <a:fillRect/>
          </a:stretch>
        </p:blipFill>
        <p:spPr bwMode="auto">
          <a:xfrm>
            <a:off x="1709080" y="5193009"/>
            <a:ext cx="861568" cy="484633"/>
          </a:xfrm>
          <a:prstGeom prst="rect">
            <a:avLst/>
          </a:prstGeom>
          <a:noFill/>
          <a:extLst>
            <a:ext uri="{909E8E84-426E-40DD-AFC4-6F175D3DCCD1}">
              <a14:hiddenFill xmlns:a14="http://schemas.microsoft.com/office/drawing/2010/main">
                <a:solidFill>
                  <a:srgbClr val="FFFFFF"/>
                </a:solidFill>
              </a14:hiddenFill>
            </a:ext>
          </a:extLst>
        </p:spPr>
      </p:pic>
      <p:pic>
        <p:nvPicPr>
          <p:cNvPr id="29" name="图片 28"/>
          <p:cNvPicPr>
            <a:picLocks noChangeAspect="1"/>
          </p:cNvPicPr>
          <p:nvPr/>
        </p:nvPicPr>
        <p:blipFill>
          <a:blip r:embed="rId11"/>
          <a:stretch>
            <a:fillRect/>
          </a:stretch>
        </p:blipFill>
        <p:spPr>
          <a:xfrm>
            <a:off x="1625667" y="4739691"/>
            <a:ext cx="923854" cy="286213"/>
          </a:xfrm>
          <a:prstGeom prst="rect">
            <a:avLst/>
          </a:prstGeom>
        </p:spPr>
      </p:pic>
      <p:pic>
        <p:nvPicPr>
          <p:cNvPr id="30" name="图片 29"/>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Lst>
          </a:blip>
          <a:stretch>
            <a:fillRect/>
          </a:stretch>
        </p:blipFill>
        <p:spPr>
          <a:xfrm>
            <a:off x="1812954" y="2345975"/>
            <a:ext cx="667450" cy="667450"/>
          </a:xfrm>
          <a:prstGeom prst="rect">
            <a:avLst/>
          </a:prstGeom>
        </p:spPr>
      </p:pic>
      <p:pic>
        <p:nvPicPr>
          <p:cNvPr id="31" name="图片 30"/>
          <p:cNvPicPr>
            <a:picLocks noChangeAspect="1"/>
          </p:cNvPicPr>
          <p:nvPr/>
        </p:nvPicPr>
        <p:blipFill rotWithShape="1">
          <a:blip r:embed="rId14">
            <a:extLst>
              <a:ext uri="{BEBA8EAE-BF5A-486C-A8C5-ECC9F3942E4B}">
                <a14:imgProps xmlns:a14="http://schemas.microsoft.com/office/drawing/2010/main">
                  <a14:imgLayer r:embed="rId15">
                    <a14:imgEffect>
                      <a14:backgroundRemoval t="10000" b="90000" l="10000" r="90000">
                        <a14:foregroundMark x1="26429" y1="40901" x2="26429" y2="64916"/>
                        <a14:foregroundMark x1="19286" y1="64353" x2="36857" y2="61914"/>
                        <a14:foregroundMark x1="64714" y1="42964" x2="63286" y2="51782"/>
                        <a14:foregroundMark x1="67286" y1="48968" x2="78429" y2="49719"/>
                        <a14:foregroundMark x1="38429" y1="26642" x2="69429" y2="35084"/>
                        <a14:foregroundMark x1="56143" y1="22514" x2="62286" y2="30769"/>
                        <a14:foregroundMark x1="34143" y1="23265" x2="56143" y2="24953"/>
                        <a14:foregroundMark x1="85571" y1="55910" x2="85571" y2="64353"/>
                      </a14:backgroundRemoval>
                    </a14:imgEffect>
                  </a14:imgLayer>
                </a14:imgProps>
              </a:ext>
            </a:extLst>
          </a:blip>
          <a:srcRect t="14840" b="21790"/>
          <a:stretch/>
        </p:blipFill>
        <p:spPr>
          <a:xfrm>
            <a:off x="1645766" y="3593839"/>
            <a:ext cx="1004398" cy="484632"/>
          </a:xfrm>
          <a:prstGeom prst="rect">
            <a:avLst/>
          </a:prstGeom>
        </p:spPr>
      </p:pic>
      <p:sp>
        <p:nvSpPr>
          <p:cNvPr id="32" name="矩形 31"/>
          <p:cNvSpPr/>
          <p:nvPr/>
        </p:nvSpPr>
        <p:spPr>
          <a:xfrm>
            <a:off x="707221" y="1950130"/>
            <a:ext cx="4530701" cy="307777"/>
          </a:xfrm>
          <a:prstGeom prst="rect">
            <a:avLst/>
          </a:prstGeom>
        </p:spPr>
        <p:txBody>
          <a:bodyPr wrap="square">
            <a:spAutoFit/>
          </a:bodyPr>
          <a:lstStyle/>
          <a:p>
            <a:pPr>
              <a:defRPr/>
            </a:pPr>
            <a:r>
              <a:rPr lang="en-US" altLang="zh-CN" sz="1400" b="1" dirty="0">
                <a:solidFill>
                  <a:srgbClr val="333333"/>
                </a:solidFill>
                <a:latin typeface="Arial" panose="020B0604020202020204" pitchFamily="34" charset="0"/>
                <a:ea typeface="微软雅黑" panose="020B0503020204020204" pitchFamily="34" charset="-122"/>
                <a:sym typeface="Arial" panose="020B0604020202020204" pitchFamily="34" charset="0"/>
              </a:rPr>
              <a:t>VAL % | Potato Chips | Key to D Cities | MAT2023Q1</a:t>
            </a:r>
            <a:endParaRPr lang="zh-CN" altLang="en-US" sz="1400" b="1" dirty="0" err="1">
              <a:solidFill>
                <a:srgbClr val="333333"/>
              </a:solidFill>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34" name="图表 33"/>
          <p:cNvGraphicFramePr/>
          <p:nvPr>
            <p:extLst>
              <p:ext uri="{D42A27DB-BD31-4B8C-83A1-F6EECF244321}">
                <p14:modId xmlns:p14="http://schemas.microsoft.com/office/powerpoint/2010/main" val="3552281581"/>
              </p:ext>
            </p:extLst>
          </p:nvPr>
        </p:nvGraphicFramePr>
        <p:xfrm>
          <a:off x="2549521" y="2305904"/>
          <a:ext cx="2133010" cy="3606230"/>
        </p:xfrm>
        <a:graphic>
          <a:graphicData uri="http://schemas.openxmlformats.org/drawingml/2006/chart">
            <c:chart xmlns:c="http://schemas.openxmlformats.org/drawingml/2006/chart" xmlns:r="http://schemas.openxmlformats.org/officeDocument/2006/relationships" r:id="rId16"/>
          </a:graphicData>
        </a:graphic>
      </p:graphicFrame>
      <p:sp>
        <p:nvSpPr>
          <p:cNvPr id="36" name="矩形 35"/>
          <p:cNvSpPr/>
          <p:nvPr/>
        </p:nvSpPr>
        <p:spPr>
          <a:xfrm>
            <a:off x="85344" y="26261"/>
            <a:ext cx="6096000" cy="307777"/>
          </a:xfrm>
          <a:prstGeom prst="rect">
            <a:avLst/>
          </a:prstGeom>
        </p:spPr>
        <p:txBody>
          <a:bodyPr>
            <a:spAutoFit/>
          </a:bodyPr>
          <a:lstStyle/>
          <a:p>
            <a:pPr fontAlgn="t"/>
            <a:r>
              <a:rPr lang="en-US" altLang="zh-CN" sz="1400" b="1" dirty="0">
                <a:solidFill>
                  <a:srgbClr val="005B00"/>
                </a:solidFill>
                <a:latin typeface="微软雅黑" panose="020B0503020204020204" pitchFamily="34" charset="-122"/>
                <a:ea typeface="微软雅黑" panose="020B0503020204020204" pitchFamily="34" charset="-122"/>
              </a:rPr>
              <a:t>Objective 1. Identify Potato Chips Market Landscape</a:t>
            </a:r>
            <a:endParaRPr lang="zh-CN" altLang="zh-CN" sz="1400" b="1" dirty="0">
              <a:solidFill>
                <a:srgbClr val="005B00"/>
              </a:solidFill>
              <a:latin typeface="微软雅黑" panose="020B0503020204020204" pitchFamily="34" charset="-122"/>
              <a:ea typeface="微软雅黑" panose="020B0503020204020204" pitchFamily="34" charset="-122"/>
            </a:endParaRPr>
          </a:p>
        </p:txBody>
      </p:sp>
      <p:sp>
        <p:nvSpPr>
          <p:cNvPr id="37" name="圆角矩形 36"/>
          <p:cNvSpPr/>
          <p:nvPr/>
        </p:nvSpPr>
        <p:spPr>
          <a:xfrm>
            <a:off x="164593" y="343182"/>
            <a:ext cx="1243584" cy="379194"/>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Market Trend</a:t>
            </a:r>
            <a:endParaRPr lang="zh-CN" altLang="en-US" sz="1200" b="1" dirty="0">
              <a:latin typeface="Arial" panose="020B0604020202020204" pitchFamily="34" charset="0"/>
              <a:cs typeface="Arial" panose="020B0604020202020204" pitchFamily="34" charset="0"/>
            </a:endParaRPr>
          </a:p>
        </p:txBody>
      </p:sp>
      <p:sp>
        <p:nvSpPr>
          <p:cNvPr id="38" name="圆角矩形 37"/>
          <p:cNvSpPr/>
          <p:nvPr/>
        </p:nvSpPr>
        <p:spPr>
          <a:xfrm>
            <a:off x="1522577" y="343182"/>
            <a:ext cx="1243584" cy="379195"/>
          </a:xfrm>
          <a:prstGeom prst="roundRect">
            <a:avLst/>
          </a:prstGeom>
          <a:solidFill>
            <a:srgbClr val="00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Competition Landscape</a:t>
            </a:r>
            <a:endParaRPr lang="zh-CN" altLang="en-US" sz="1200" b="1" dirty="0">
              <a:latin typeface="Arial" panose="020B0604020202020204" pitchFamily="34" charset="0"/>
              <a:cs typeface="Arial" panose="020B0604020202020204" pitchFamily="34" charset="0"/>
            </a:endParaRPr>
          </a:p>
        </p:txBody>
      </p:sp>
      <p:sp>
        <p:nvSpPr>
          <p:cNvPr id="41" name="圆角矩形 40"/>
          <p:cNvSpPr/>
          <p:nvPr/>
        </p:nvSpPr>
        <p:spPr>
          <a:xfrm>
            <a:off x="2880561" y="343182"/>
            <a:ext cx="1243584" cy="379194"/>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Conclusion</a:t>
            </a:r>
            <a:endParaRPr lang="zh-CN" altLang="en-US" sz="1200" b="1" dirty="0">
              <a:latin typeface="Arial" panose="020B0604020202020204" pitchFamily="34" charset="0"/>
              <a:cs typeface="Arial" panose="020B0604020202020204" pitchFamily="34" charset="0"/>
            </a:endParaRPr>
          </a:p>
        </p:txBody>
      </p:sp>
      <p:pic>
        <p:nvPicPr>
          <p:cNvPr id="12" name="图片 11"/>
          <p:cNvPicPr>
            <a:picLocks noChangeAspect="1"/>
          </p:cNvPicPr>
          <p:nvPr/>
        </p:nvPicPr>
        <p:blipFill>
          <a:blip r:embed="rId17"/>
          <a:stretch>
            <a:fillRect/>
          </a:stretch>
        </p:blipFill>
        <p:spPr>
          <a:xfrm>
            <a:off x="1662128" y="4154878"/>
            <a:ext cx="934345" cy="462925"/>
          </a:xfrm>
          <a:prstGeom prst="rect">
            <a:avLst/>
          </a:prstGeom>
        </p:spPr>
      </p:pic>
    </p:spTree>
    <p:extLst>
      <p:ext uri="{BB962C8B-B14F-4D97-AF65-F5344CB8AC3E}">
        <p14:creationId xmlns:p14="http://schemas.microsoft.com/office/powerpoint/2010/main" val="1976644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522576" y="3290203"/>
            <a:ext cx="10021824" cy="1153511"/>
          </a:xfrm>
        </p:spPr>
        <p:txBody>
          <a:bodyPr/>
          <a:lstStyle/>
          <a:p>
            <a:r>
              <a:rPr lang="en-US" altLang="zh-CN" sz="1800" b="1" dirty="0">
                <a:solidFill>
                  <a:srgbClr val="005B00"/>
                </a:solidFill>
              </a:rPr>
              <a:t>Across categories, Lays should notice chocolate, savory biscuits and nuts</a:t>
            </a:r>
          </a:p>
          <a:p>
            <a:r>
              <a:rPr lang="en-US" altLang="zh-CN" sz="1800" b="1" dirty="0">
                <a:solidFill>
                  <a:srgbClr val="005B00"/>
                </a:solidFill>
              </a:rPr>
              <a:t>Within Potato Chips category, ORION and CALBEE are the main competitors</a:t>
            </a:r>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DDAB59E-332C-4060-B0C9-643DCBD9587F}" type="slidenum">
              <a:rPr lang="zh-CN" altLang="en-US" smtClean="0"/>
              <a:t>11</a:t>
            </a:fld>
            <a:endParaRPr lang="zh-CN" altLang="en-US"/>
          </a:p>
        </p:txBody>
      </p:sp>
      <p:sp>
        <p:nvSpPr>
          <p:cNvPr id="6" name="矩形 5"/>
          <p:cNvSpPr/>
          <p:nvPr/>
        </p:nvSpPr>
        <p:spPr>
          <a:xfrm>
            <a:off x="85344" y="26261"/>
            <a:ext cx="6096000" cy="307777"/>
          </a:xfrm>
          <a:prstGeom prst="rect">
            <a:avLst/>
          </a:prstGeom>
        </p:spPr>
        <p:txBody>
          <a:bodyPr>
            <a:spAutoFit/>
          </a:bodyPr>
          <a:lstStyle/>
          <a:p>
            <a:pPr fontAlgn="t"/>
            <a:r>
              <a:rPr lang="en-US" altLang="zh-CN" sz="1400" b="1" dirty="0">
                <a:solidFill>
                  <a:srgbClr val="005B00"/>
                </a:solidFill>
                <a:latin typeface="微软雅黑" panose="020B0503020204020204" pitchFamily="34" charset="-122"/>
                <a:ea typeface="微软雅黑" panose="020B0503020204020204" pitchFamily="34" charset="-122"/>
              </a:rPr>
              <a:t>Objective 1. Identify Potato Chips Market Landscape</a:t>
            </a:r>
            <a:endParaRPr lang="zh-CN" altLang="zh-CN" sz="1400" b="1" dirty="0">
              <a:solidFill>
                <a:srgbClr val="005B00"/>
              </a:solidFill>
              <a:latin typeface="微软雅黑" panose="020B0503020204020204" pitchFamily="34" charset="-122"/>
              <a:ea typeface="微软雅黑" panose="020B0503020204020204" pitchFamily="34" charset="-122"/>
            </a:endParaRPr>
          </a:p>
        </p:txBody>
      </p:sp>
      <p:sp>
        <p:nvSpPr>
          <p:cNvPr id="7" name="圆角矩形 6"/>
          <p:cNvSpPr/>
          <p:nvPr/>
        </p:nvSpPr>
        <p:spPr>
          <a:xfrm>
            <a:off x="164593" y="343182"/>
            <a:ext cx="1243584" cy="379194"/>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Market Trend</a:t>
            </a:r>
            <a:endParaRPr lang="zh-CN" altLang="en-US" sz="1200" b="1" dirty="0">
              <a:latin typeface="Arial" panose="020B0604020202020204" pitchFamily="34" charset="0"/>
              <a:cs typeface="Arial" panose="020B0604020202020204" pitchFamily="34" charset="0"/>
            </a:endParaRPr>
          </a:p>
        </p:txBody>
      </p:sp>
      <p:sp>
        <p:nvSpPr>
          <p:cNvPr id="8" name="圆角矩形 7"/>
          <p:cNvSpPr/>
          <p:nvPr/>
        </p:nvSpPr>
        <p:spPr>
          <a:xfrm>
            <a:off x="1522577" y="343182"/>
            <a:ext cx="1243584" cy="37919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Competition Landscape</a:t>
            </a:r>
            <a:endParaRPr lang="zh-CN" altLang="en-US" sz="1200" b="1" dirty="0">
              <a:latin typeface="Arial" panose="020B0604020202020204" pitchFamily="34" charset="0"/>
              <a:cs typeface="Arial" panose="020B0604020202020204" pitchFamily="34" charset="0"/>
            </a:endParaRPr>
          </a:p>
        </p:txBody>
      </p:sp>
      <p:sp>
        <p:nvSpPr>
          <p:cNvPr id="9" name="圆角矩形 8"/>
          <p:cNvSpPr/>
          <p:nvPr/>
        </p:nvSpPr>
        <p:spPr>
          <a:xfrm>
            <a:off x="2880561" y="343182"/>
            <a:ext cx="1243584" cy="379194"/>
          </a:xfrm>
          <a:prstGeom prst="roundRect">
            <a:avLst/>
          </a:prstGeom>
          <a:solidFill>
            <a:srgbClr val="00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Conclusion</a:t>
            </a:r>
            <a:endParaRPr lang="zh-CN" altLang="en-US" sz="1200" b="1" dirty="0">
              <a:latin typeface="Arial" panose="020B0604020202020204" pitchFamily="34" charset="0"/>
              <a:cs typeface="Arial" panose="020B0604020202020204" pitchFamily="34" charset="0"/>
            </a:endParaRPr>
          </a:p>
        </p:txBody>
      </p:sp>
      <p:sp>
        <p:nvSpPr>
          <p:cNvPr id="2" name="Oval 1">
            <a:extLst>
              <a:ext uri="{FF2B5EF4-FFF2-40B4-BE49-F238E27FC236}">
                <a16:creationId xmlns:a16="http://schemas.microsoft.com/office/drawing/2014/main" id="{F6F20F96-0B6F-2723-B28C-0DDC559992FD}"/>
              </a:ext>
            </a:extLst>
          </p:cNvPr>
          <p:cNvSpPr/>
          <p:nvPr/>
        </p:nvSpPr>
        <p:spPr>
          <a:xfrm>
            <a:off x="891032" y="1524000"/>
            <a:ext cx="388112" cy="379194"/>
          </a:xfrm>
          <a:prstGeom prst="ellipse">
            <a:avLst/>
          </a:prstGeom>
          <a:solidFill>
            <a:srgbClr val="005B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Arial" panose="020B0604020202020204" pitchFamily="34" charset="0"/>
                <a:cs typeface="Arial" panose="020B0604020202020204" pitchFamily="34" charset="0"/>
              </a:rPr>
              <a:t>1</a:t>
            </a:r>
            <a:endParaRPr lang="zh-CN" altLang="en-US" b="1" dirty="0">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8ABFC979-4086-5FC1-4BD6-07134C36C181}"/>
              </a:ext>
            </a:extLst>
          </p:cNvPr>
          <p:cNvSpPr/>
          <p:nvPr/>
        </p:nvSpPr>
        <p:spPr>
          <a:xfrm>
            <a:off x="891032" y="2367280"/>
            <a:ext cx="388112" cy="379194"/>
          </a:xfrm>
          <a:prstGeom prst="ellipse">
            <a:avLst/>
          </a:prstGeom>
          <a:solidFill>
            <a:srgbClr val="005B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Arial" panose="020B0604020202020204" pitchFamily="34" charset="0"/>
                <a:cs typeface="Arial" panose="020B0604020202020204" pitchFamily="34" charset="0"/>
              </a:rPr>
              <a:t>2</a:t>
            </a:r>
            <a:endParaRPr lang="zh-CN" altLang="en-US" b="1"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BC4732D6-71F6-C866-B646-0AB246528978}"/>
              </a:ext>
            </a:extLst>
          </p:cNvPr>
          <p:cNvSpPr txBox="1"/>
          <p:nvPr/>
        </p:nvSpPr>
        <p:spPr>
          <a:xfrm>
            <a:off x="1522576" y="1524000"/>
            <a:ext cx="9094623" cy="341632"/>
          </a:xfrm>
          <a:prstGeom prst="rect">
            <a:avLst/>
          </a:prstGeom>
          <a:noFill/>
        </p:spPr>
        <p:txBody>
          <a:bodyPr wrap="square">
            <a:spAutoFit/>
          </a:bodyPr>
          <a:lstStyle/>
          <a:p>
            <a:pPr>
              <a:lnSpc>
                <a:spcPct val="90000"/>
              </a:lnSpc>
              <a:spcBef>
                <a:spcPct val="0"/>
              </a:spcBef>
            </a:pPr>
            <a:r>
              <a:rPr lang="zh-CN" altLang="en-US" sz="1800" b="1" dirty="0">
                <a:solidFill>
                  <a:srgbClr val="005B00"/>
                </a:solidFill>
              </a:rPr>
              <a:t>Consumer </a:t>
            </a:r>
            <a:r>
              <a:rPr lang="en-US" altLang="zh-CN" sz="1800" b="1" dirty="0">
                <a:solidFill>
                  <a:srgbClr val="005B00"/>
                </a:solidFill>
              </a:rPr>
              <a:t>d</a:t>
            </a:r>
            <a:r>
              <a:rPr lang="zh-CN" altLang="en-US" sz="1800" b="1" dirty="0">
                <a:solidFill>
                  <a:srgbClr val="005B00"/>
                </a:solidFill>
              </a:rPr>
              <a:t>emand for </a:t>
            </a:r>
            <a:r>
              <a:rPr lang="en-US" altLang="zh-CN" sz="1800" b="1" dirty="0">
                <a:solidFill>
                  <a:srgbClr val="005B00"/>
                </a:solidFill>
              </a:rPr>
              <a:t>p</a:t>
            </a:r>
            <a:r>
              <a:rPr lang="zh-CN" altLang="en-US" sz="1800" b="1" dirty="0">
                <a:solidFill>
                  <a:srgbClr val="005B00"/>
                </a:solidFill>
              </a:rPr>
              <a:t>ackage </a:t>
            </a:r>
            <a:r>
              <a:rPr lang="en-US" altLang="zh-CN" sz="1800" b="1" dirty="0">
                <a:solidFill>
                  <a:srgbClr val="005B00"/>
                </a:solidFill>
              </a:rPr>
              <a:t>s</a:t>
            </a:r>
            <a:r>
              <a:rPr lang="zh-CN" altLang="en-US" sz="1800" b="1" dirty="0">
                <a:solidFill>
                  <a:srgbClr val="005B00"/>
                </a:solidFill>
              </a:rPr>
              <a:t>izes </a:t>
            </a:r>
            <a:r>
              <a:rPr lang="en-US" altLang="zh-CN" sz="1800" b="1" dirty="0">
                <a:solidFill>
                  <a:srgbClr val="005B00"/>
                </a:solidFill>
              </a:rPr>
              <a:t>started to p</a:t>
            </a:r>
            <a:r>
              <a:rPr lang="zh-CN" altLang="en-US" sz="1800" b="1" dirty="0">
                <a:solidFill>
                  <a:srgbClr val="005B00"/>
                </a:solidFill>
              </a:rPr>
              <a:t>olariz</a:t>
            </a:r>
            <a:r>
              <a:rPr lang="en-US" altLang="zh-CN" sz="1800" b="1" dirty="0">
                <a:solidFill>
                  <a:srgbClr val="005B00"/>
                </a:solidFill>
              </a:rPr>
              <a:t>e to suit different scenarios</a:t>
            </a:r>
            <a:endParaRPr lang="zh-CN" altLang="en-US" sz="1800" b="1" dirty="0">
              <a:solidFill>
                <a:srgbClr val="005B00"/>
              </a:solidFill>
            </a:endParaRPr>
          </a:p>
        </p:txBody>
      </p:sp>
      <p:sp>
        <p:nvSpPr>
          <p:cNvPr id="15" name="TextBox 14">
            <a:extLst>
              <a:ext uri="{FF2B5EF4-FFF2-40B4-BE49-F238E27FC236}">
                <a16:creationId xmlns:a16="http://schemas.microsoft.com/office/drawing/2014/main" id="{4CA4B6E8-5F47-F923-FACF-3FF5795EAD0D}"/>
              </a:ext>
            </a:extLst>
          </p:cNvPr>
          <p:cNvSpPr txBox="1"/>
          <p:nvPr/>
        </p:nvSpPr>
        <p:spPr>
          <a:xfrm>
            <a:off x="1522576" y="2367280"/>
            <a:ext cx="10021824" cy="369332"/>
          </a:xfrm>
          <a:prstGeom prst="rect">
            <a:avLst/>
          </a:prstGeom>
          <a:noFill/>
        </p:spPr>
        <p:txBody>
          <a:bodyPr wrap="square">
            <a:spAutoFit/>
          </a:bodyPr>
          <a:lstStyle/>
          <a:p>
            <a:r>
              <a:rPr lang="en-US" altLang="zh-CN" b="1" dirty="0">
                <a:solidFill>
                  <a:srgbClr val="005B00"/>
                </a:solidFill>
              </a:rPr>
              <a:t>Healthy concept products like Taro </a:t>
            </a:r>
            <a:r>
              <a:rPr lang="en-US" altLang="zh-CN" sz="1800" b="1" dirty="0">
                <a:solidFill>
                  <a:srgbClr val="005B00"/>
                </a:solidFill>
                <a:latin typeface="+mn-lt"/>
                <a:ea typeface="+mn-ea"/>
                <a:cs typeface="+mn-cs"/>
              </a:rPr>
              <a:t>Chips and Yam Chips still have some room for growth </a:t>
            </a:r>
            <a:endParaRPr lang="zh-CN" altLang="en-US" dirty="0"/>
          </a:p>
        </p:txBody>
      </p:sp>
      <p:sp>
        <p:nvSpPr>
          <p:cNvPr id="16" name="Oval 15">
            <a:extLst>
              <a:ext uri="{FF2B5EF4-FFF2-40B4-BE49-F238E27FC236}">
                <a16:creationId xmlns:a16="http://schemas.microsoft.com/office/drawing/2014/main" id="{8556AF13-9EC2-1D29-3B25-F15BFD05DDED}"/>
              </a:ext>
            </a:extLst>
          </p:cNvPr>
          <p:cNvSpPr/>
          <p:nvPr/>
        </p:nvSpPr>
        <p:spPr>
          <a:xfrm>
            <a:off x="891032" y="3290203"/>
            <a:ext cx="388112" cy="379194"/>
          </a:xfrm>
          <a:prstGeom prst="ellipse">
            <a:avLst/>
          </a:prstGeom>
          <a:solidFill>
            <a:srgbClr val="005B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Arial" panose="020B0604020202020204" pitchFamily="34" charset="0"/>
                <a:cs typeface="Arial" panose="020B0604020202020204" pitchFamily="34" charset="0"/>
              </a:rPr>
              <a:t>3</a:t>
            </a:r>
            <a:endParaRPr lang="zh-CN"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26504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5B00"/>
        </a:solidFill>
        <a:effectLst/>
      </p:bgPr>
    </p:bg>
    <p:spTree>
      <p:nvGrpSpPr>
        <p:cNvPr id="1" name=""/>
        <p:cNvGrpSpPr/>
        <p:nvPr/>
      </p:nvGrpSpPr>
      <p:grpSpPr>
        <a:xfrm>
          <a:off x="0" y="0"/>
          <a:ext cx="0" cy="0"/>
          <a:chOff x="0" y="0"/>
          <a:chExt cx="0" cy="0"/>
        </a:xfrm>
      </p:grpSpPr>
      <p:sp>
        <p:nvSpPr>
          <p:cNvPr id="2" name="圆角矩形 1"/>
          <p:cNvSpPr/>
          <p:nvPr/>
        </p:nvSpPr>
        <p:spPr>
          <a:xfrm>
            <a:off x="414669" y="606698"/>
            <a:ext cx="11238614" cy="5741581"/>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defRPr/>
            </a:pPr>
            <a:endParaRPr lang="en-US" altLang="zh-CN" b="1" dirty="0">
              <a:solidFill>
                <a:schemeClr val="bg1"/>
              </a:solidFill>
            </a:endParaRPr>
          </a:p>
        </p:txBody>
      </p:sp>
      <p:sp>
        <p:nvSpPr>
          <p:cNvPr id="3" name="矩形 2"/>
          <p:cNvSpPr/>
          <p:nvPr/>
        </p:nvSpPr>
        <p:spPr>
          <a:xfrm>
            <a:off x="1601972" y="1472486"/>
            <a:ext cx="8360735" cy="461665"/>
          </a:xfrm>
          <a:prstGeom prst="rect">
            <a:avLst/>
          </a:prstGeom>
        </p:spPr>
        <p:txBody>
          <a:bodyPr wrap="square">
            <a:spAutoFit/>
          </a:bodyPr>
          <a:lstStyle/>
          <a:p>
            <a:pPr fontAlgn="t"/>
            <a:r>
              <a:rPr lang="en-US" altLang="zh-CN" sz="2400" b="1" dirty="0">
                <a:solidFill>
                  <a:srgbClr val="005B00"/>
                </a:solidFill>
                <a:latin typeface="微软雅黑" panose="020B0503020204020204" pitchFamily="34" charset="-122"/>
                <a:ea typeface="微软雅黑" panose="020B0503020204020204" pitchFamily="34" charset="-122"/>
              </a:rPr>
              <a:t>Objective 2. Key behaviors of LAYs</a:t>
            </a:r>
            <a:endParaRPr lang="zh-CN" altLang="zh-CN" sz="2400" b="1" dirty="0">
              <a:solidFill>
                <a:srgbClr val="005B00"/>
              </a:solidFill>
              <a:latin typeface="微软雅黑" panose="020B0503020204020204" pitchFamily="34" charset="-122"/>
              <a:ea typeface="微软雅黑" panose="020B0503020204020204" pitchFamily="34" charset="-122"/>
            </a:endParaRPr>
          </a:p>
        </p:txBody>
      </p:sp>
      <p:sp>
        <p:nvSpPr>
          <p:cNvPr id="14" name="矩形 13"/>
          <p:cNvSpPr/>
          <p:nvPr/>
        </p:nvSpPr>
        <p:spPr>
          <a:xfrm>
            <a:off x="1633869" y="2777492"/>
            <a:ext cx="8296940" cy="961289"/>
          </a:xfrm>
          <a:prstGeom prst="rect">
            <a:avLst/>
          </a:prstGeom>
        </p:spPr>
        <p:txBody>
          <a:bodyPr wrap="square">
            <a:spAutoFit/>
          </a:bodyPr>
          <a:lstStyle/>
          <a:p>
            <a:pPr marL="285750" lvl="1" indent="-285750">
              <a:lnSpc>
                <a:spcPct val="150000"/>
              </a:lnSpc>
              <a:buFont typeface="Arial" panose="020B0604020202020204" pitchFamily="34" charset="0"/>
              <a:buChar char="•"/>
              <a:defRPr/>
            </a:pPr>
            <a:r>
              <a:rPr lang="en-US" altLang="zh-CN" sz="2000" dirty="0">
                <a:solidFill>
                  <a:schemeClr val="bg2">
                    <a:lumMod val="50000"/>
                  </a:schemeClr>
                </a:solidFill>
                <a:latin typeface="微软雅黑" panose="020B0503020204020204" pitchFamily="34" charset="-122"/>
                <a:ea typeface="微软雅黑" panose="020B0503020204020204" pitchFamily="34" charset="-122"/>
              </a:rPr>
              <a:t>Driving factors of sales drop</a:t>
            </a:r>
          </a:p>
          <a:p>
            <a:pPr marL="285750" lvl="1" indent="-285750">
              <a:lnSpc>
                <a:spcPct val="150000"/>
              </a:lnSpc>
              <a:buFont typeface="Arial" panose="020B0604020202020204" pitchFamily="34" charset="0"/>
              <a:buChar char="•"/>
              <a:defRPr/>
            </a:pPr>
            <a:r>
              <a:rPr lang="en-US" altLang="zh-CN" sz="2000" dirty="0">
                <a:solidFill>
                  <a:schemeClr val="bg2">
                    <a:lumMod val="50000"/>
                  </a:schemeClr>
                </a:solidFill>
                <a:latin typeface="微软雅黑" panose="020B0503020204020204" pitchFamily="34" charset="-122"/>
                <a:ea typeface="微软雅黑" panose="020B0503020204020204" pitchFamily="34" charset="-122"/>
              </a:rPr>
              <a:t>Any potential opportunities/risks?</a:t>
            </a:r>
          </a:p>
        </p:txBody>
      </p:sp>
    </p:spTree>
    <p:custDataLst>
      <p:tags r:id="rId1"/>
    </p:custDataLst>
    <p:extLst>
      <p:ext uri="{BB962C8B-B14F-4D97-AF65-F5344CB8AC3E}">
        <p14:creationId xmlns:p14="http://schemas.microsoft.com/office/powerpoint/2010/main" val="221155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p:cNvGraphicFramePr>
            <a:graphicFrameLocks noChangeAspect="1"/>
          </p:cNvGraphicFramePr>
          <p:nvPr>
            <p:custDataLst>
              <p:tags r:id="rId1"/>
            </p:custDataLst>
            <p:extLst>
              <p:ext uri="{D42A27DB-BD31-4B8C-83A1-F6EECF244321}">
                <p14:modId xmlns:p14="http://schemas.microsoft.com/office/powerpoint/2010/main" val="38643489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95" imgH="394" progId="TCLayout.ActiveDocument.1">
                  <p:embed/>
                </p:oleObj>
              </mc:Choice>
              <mc:Fallback>
                <p:oleObj name="think-cell 幻灯片" r:id="rId3" imgW="395" imgH="394"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页脚占位符 3"/>
          <p:cNvSpPr>
            <a:spLocks noGrp="1"/>
          </p:cNvSpPr>
          <p:nvPr>
            <p:ph type="ftr" sz="quarter" idx="11"/>
          </p:nvPr>
        </p:nvSpPr>
        <p:spPr/>
        <p:txBody>
          <a:bodyPr/>
          <a:lstStyle/>
          <a:p>
            <a:r>
              <a:rPr lang="en-US" altLang="zh-CN" sz="1400" i="1" dirty="0">
                <a:latin typeface="Arial" panose="020B0604020202020204" pitchFamily="34" charset="0"/>
                <a:cs typeface="Arial" panose="020B0604020202020204" pitchFamily="34" charset="0"/>
              </a:rPr>
              <a:t>Data: Household panel, Kantar World panel</a:t>
            </a:r>
            <a:endParaRPr lang="zh-CN" altLang="en-US" sz="1400" i="1" dirty="0">
              <a:latin typeface="Arial" panose="020B0604020202020204" pitchFamily="34" charset="0"/>
              <a:cs typeface="Arial" panose="020B0604020202020204" pitchFamily="34" charset="0"/>
            </a:endParaRPr>
          </a:p>
          <a:p>
            <a:endParaRPr lang="zh-CN" altLang="en-US" sz="1400" dirty="0"/>
          </a:p>
          <a:p>
            <a:endParaRPr lang="zh-CN" altLang="en-US" sz="1400" dirty="0"/>
          </a:p>
        </p:txBody>
      </p:sp>
      <p:sp>
        <p:nvSpPr>
          <p:cNvPr id="5" name="灯片编号占位符 4"/>
          <p:cNvSpPr>
            <a:spLocks noGrp="1"/>
          </p:cNvSpPr>
          <p:nvPr>
            <p:ph type="sldNum" sz="quarter" idx="12"/>
          </p:nvPr>
        </p:nvSpPr>
        <p:spPr/>
        <p:txBody>
          <a:bodyPr/>
          <a:lstStyle/>
          <a:p>
            <a:fld id="{1DDAB59E-332C-4060-B0C9-643DCBD9587F}" type="slidenum">
              <a:rPr lang="zh-CN" altLang="en-US" smtClean="0"/>
              <a:t>13</a:t>
            </a:fld>
            <a:endParaRPr lang="zh-CN" altLang="en-US"/>
          </a:p>
        </p:txBody>
      </p:sp>
      <p:graphicFrame>
        <p:nvGraphicFramePr>
          <p:cNvPr id="7" name="图表 6"/>
          <p:cNvGraphicFramePr/>
          <p:nvPr>
            <p:extLst>
              <p:ext uri="{D42A27DB-BD31-4B8C-83A1-F6EECF244321}">
                <p14:modId xmlns:p14="http://schemas.microsoft.com/office/powerpoint/2010/main" val="944102257"/>
              </p:ext>
            </p:extLst>
          </p:nvPr>
        </p:nvGraphicFramePr>
        <p:xfrm>
          <a:off x="409903" y="2020185"/>
          <a:ext cx="11468153" cy="3498981"/>
        </p:xfrm>
        <a:graphic>
          <a:graphicData uri="http://schemas.openxmlformats.org/drawingml/2006/chart">
            <c:chart xmlns:c="http://schemas.openxmlformats.org/drawingml/2006/chart" xmlns:r="http://schemas.openxmlformats.org/officeDocument/2006/relationships" r:id="rId5"/>
          </a:graphicData>
        </a:graphic>
      </p:graphicFrame>
      <p:cxnSp>
        <p:nvCxnSpPr>
          <p:cNvPr id="9" name="直接连接符 8"/>
          <p:cNvCxnSpPr/>
          <p:nvPr/>
        </p:nvCxnSpPr>
        <p:spPr>
          <a:xfrm>
            <a:off x="2406339" y="2445713"/>
            <a:ext cx="1" cy="2953731"/>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584756" y="1904228"/>
            <a:ext cx="11293300" cy="36750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微软雅黑" panose="020B0503020204020204" pitchFamily="34" charset="-122"/>
                <a:ea typeface="微软雅黑" panose="020B0503020204020204" pitchFamily="34" charset="-122"/>
              </a:rPr>
              <a:t>Penetration %</a:t>
            </a:r>
            <a:endParaRPr lang="zh-CN" altLang="en-US" sz="1600" b="1" dirty="0">
              <a:latin typeface="微软雅黑" panose="020B0503020204020204" pitchFamily="34" charset="-122"/>
              <a:ea typeface="微软雅黑" panose="020B0503020204020204" pitchFamily="34" charset="-122"/>
            </a:endParaRPr>
          </a:p>
        </p:txBody>
      </p:sp>
      <p:sp>
        <p:nvSpPr>
          <p:cNvPr id="14" name="矩形 13"/>
          <p:cNvSpPr/>
          <p:nvPr/>
        </p:nvSpPr>
        <p:spPr>
          <a:xfrm>
            <a:off x="-818792" y="3032265"/>
            <a:ext cx="701964" cy="258618"/>
          </a:xfrm>
          <a:prstGeom prst="rect">
            <a:avLst/>
          </a:prstGeom>
          <a:solidFill>
            <a:srgbClr val="94B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814065" y="4453991"/>
            <a:ext cx="701964" cy="25861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14065" y="3390170"/>
            <a:ext cx="701964" cy="2678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814065" y="4101374"/>
            <a:ext cx="701964" cy="267860"/>
          </a:xfrm>
          <a:prstGeom prst="rect">
            <a:avLst/>
          </a:prstGeom>
          <a:solidFill>
            <a:srgbClr val="00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818792" y="3745772"/>
            <a:ext cx="701964" cy="26786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813694" y="2316404"/>
            <a:ext cx="701964" cy="258618"/>
          </a:xfrm>
          <a:prstGeom prst="rect">
            <a:avLst/>
          </a:prstGeom>
          <a:solidFill>
            <a:srgbClr val="FAEB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2996231" y="3127365"/>
            <a:ext cx="645904" cy="394469"/>
          </a:xfrm>
          <a:prstGeom prst="rect">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rgbClr val="C00000"/>
                </a:solidFill>
                <a:latin typeface="微软雅黑" panose="020B0503020204020204" pitchFamily="34" charset="-122"/>
                <a:ea typeface="微软雅黑" panose="020B0503020204020204" pitchFamily="34" charset="-122"/>
              </a:rPr>
              <a:t>-</a:t>
            </a:r>
            <a:r>
              <a:rPr lang="en-US" altLang="zh-CN" sz="1600" dirty="0">
                <a:solidFill>
                  <a:srgbClr val="C00000"/>
                </a:solidFill>
                <a:latin typeface="微软雅黑" panose="020B0503020204020204" pitchFamily="34" charset="-122"/>
                <a:ea typeface="微软雅黑" panose="020B0503020204020204" pitchFamily="34" charset="-122"/>
              </a:rPr>
              <a:t>1.7</a:t>
            </a:r>
            <a:endParaRPr lang="zh-CN" altLang="en-US" sz="1600" dirty="0">
              <a:solidFill>
                <a:srgbClr val="C00000"/>
              </a:solidFill>
              <a:latin typeface="微软雅黑" panose="020B0503020204020204" pitchFamily="34" charset="-122"/>
              <a:ea typeface="微软雅黑" panose="020B0503020204020204" pitchFamily="34" charset="-122"/>
            </a:endParaRPr>
          </a:p>
        </p:txBody>
      </p:sp>
      <p:sp>
        <p:nvSpPr>
          <p:cNvPr id="22" name="矩形 21"/>
          <p:cNvSpPr/>
          <p:nvPr/>
        </p:nvSpPr>
        <p:spPr>
          <a:xfrm>
            <a:off x="4877931" y="3753301"/>
            <a:ext cx="630302" cy="338554"/>
          </a:xfrm>
          <a:prstGeom prst="rect">
            <a:avLst/>
          </a:prstGeom>
        </p:spPr>
        <p:txBody>
          <a:bodyPr wrap="none">
            <a:spAutoFit/>
          </a:bodyPr>
          <a:lstStyle/>
          <a:p>
            <a:pPr algn="ctr"/>
            <a:r>
              <a:rPr lang="en-US" altLang="zh-CN" sz="1600" b="1" dirty="0">
                <a:solidFill>
                  <a:srgbClr val="0070C0"/>
                </a:solidFill>
                <a:latin typeface="微软雅黑" panose="020B0503020204020204" pitchFamily="34" charset="-122"/>
                <a:ea typeface="微软雅黑" panose="020B0503020204020204" pitchFamily="34" charset="-122"/>
              </a:rPr>
              <a:t>+</a:t>
            </a:r>
            <a:r>
              <a:rPr lang="en-US" altLang="zh-CN" sz="1600" dirty="0">
                <a:solidFill>
                  <a:srgbClr val="0070C0"/>
                </a:solidFill>
                <a:latin typeface="微软雅黑" panose="020B0503020204020204" pitchFamily="34" charset="-122"/>
                <a:ea typeface="微软雅黑" panose="020B0503020204020204" pitchFamily="34" charset="-122"/>
              </a:rPr>
              <a:t>1.8</a:t>
            </a:r>
            <a:endParaRPr lang="zh-CN" altLang="en-US" sz="1600" dirty="0">
              <a:solidFill>
                <a:srgbClr val="0070C0"/>
              </a:solidFill>
              <a:latin typeface="微软雅黑" panose="020B0503020204020204" pitchFamily="34" charset="-122"/>
              <a:ea typeface="微软雅黑" panose="020B0503020204020204" pitchFamily="34" charset="-122"/>
            </a:endParaRPr>
          </a:p>
        </p:txBody>
      </p:sp>
      <p:sp>
        <p:nvSpPr>
          <p:cNvPr id="23" name="矩形 22"/>
          <p:cNvSpPr/>
          <p:nvPr/>
        </p:nvSpPr>
        <p:spPr>
          <a:xfrm>
            <a:off x="6854298" y="4362426"/>
            <a:ext cx="575799" cy="307777"/>
          </a:xfrm>
          <a:prstGeom prst="rect">
            <a:avLst/>
          </a:prstGeom>
        </p:spPr>
        <p:txBody>
          <a:bodyPr wrap="none">
            <a:spAutoFit/>
          </a:bodyPr>
          <a:lstStyle/>
          <a:p>
            <a:pPr algn="ctr"/>
            <a:r>
              <a:rPr lang="en-US" altLang="zh-CN" sz="1400" b="1" dirty="0">
                <a:solidFill>
                  <a:srgbClr val="0070C0"/>
                </a:solidFill>
                <a:latin typeface="微软雅黑" panose="020B0503020204020204" pitchFamily="34" charset="-122"/>
                <a:ea typeface="微软雅黑" panose="020B0503020204020204" pitchFamily="34" charset="-122"/>
              </a:rPr>
              <a:t>+</a:t>
            </a:r>
            <a:r>
              <a:rPr lang="en-US" altLang="zh-CN" sz="1400" dirty="0">
                <a:solidFill>
                  <a:srgbClr val="0070C0"/>
                </a:solidFill>
                <a:latin typeface="微软雅黑" panose="020B0503020204020204" pitchFamily="34" charset="-122"/>
                <a:ea typeface="微软雅黑" panose="020B0503020204020204" pitchFamily="34" charset="-122"/>
              </a:rPr>
              <a:t>0.9</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26" name="矩形 25"/>
          <p:cNvSpPr/>
          <p:nvPr/>
        </p:nvSpPr>
        <p:spPr>
          <a:xfrm>
            <a:off x="85344" y="26261"/>
            <a:ext cx="6096000" cy="307777"/>
          </a:xfrm>
          <a:prstGeom prst="rect">
            <a:avLst/>
          </a:prstGeom>
        </p:spPr>
        <p:txBody>
          <a:bodyPr>
            <a:spAutoFit/>
          </a:bodyPr>
          <a:lstStyle/>
          <a:p>
            <a:pPr fontAlgn="t"/>
            <a:r>
              <a:rPr lang="en-US" altLang="zh-CN" sz="1400" b="1" dirty="0">
                <a:solidFill>
                  <a:srgbClr val="005B00"/>
                </a:solidFill>
                <a:latin typeface="微软雅黑" panose="020B0503020204020204" pitchFamily="34" charset="-122"/>
                <a:ea typeface="微软雅黑" panose="020B0503020204020204" pitchFamily="34" charset="-122"/>
              </a:rPr>
              <a:t>Objective 2. Key behaviors of Lays</a:t>
            </a:r>
            <a:endParaRPr lang="zh-CN" altLang="zh-CN" sz="1400" b="1" dirty="0">
              <a:solidFill>
                <a:srgbClr val="005B00"/>
              </a:solidFill>
              <a:latin typeface="微软雅黑" panose="020B0503020204020204" pitchFamily="34" charset="-122"/>
              <a:ea typeface="微软雅黑" panose="020B0503020204020204" pitchFamily="34" charset="-122"/>
            </a:endParaRPr>
          </a:p>
        </p:txBody>
      </p:sp>
      <p:sp>
        <p:nvSpPr>
          <p:cNvPr id="27" name="圆角矩形 26"/>
          <p:cNvSpPr/>
          <p:nvPr/>
        </p:nvSpPr>
        <p:spPr>
          <a:xfrm>
            <a:off x="164593" y="343182"/>
            <a:ext cx="1243584" cy="379194"/>
          </a:xfrm>
          <a:prstGeom prst="roundRect">
            <a:avLst/>
          </a:prstGeom>
          <a:solidFill>
            <a:srgbClr val="00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Driving Factors</a:t>
            </a:r>
            <a:endParaRPr lang="zh-CN" altLang="en-US" sz="1200" b="1" dirty="0">
              <a:latin typeface="Arial" panose="020B0604020202020204" pitchFamily="34" charset="0"/>
              <a:cs typeface="Arial" panose="020B0604020202020204" pitchFamily="34" charset="0"/>
            </a:endParaRPr>
          </a:p>
        </p:txBody>
      </p:sp>
      <p:sp>
        <p:nvSpPr>
          <p:cNvPr id="28" name="圆角矩形 27"/>
          <p:cNvSpPr/>
          <p:nvPr/>
        </p:nvSpPr>
        <p:spPr>
          <a:xfrm>
            <a:off x="1522577" y="343182"/>
            <a:ext cx="1243584" cy="37919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Opportunities/Risks</a:t>
            </a:r>
            <a:endParaRPr lang="zh-CN" altLang="en-US" sz="1200" b="1" dirty="0">
              <a:latin typeface="Arial" panose="020B0604020202020204" pitchFamily="34" charset="0"/>
              <a:cs typeface="Arial" panose="020B0604020202020204" pitchFamily="34" charset="0"/>
            </a:endParaRPr>
          </a:p>
        </p:txBody>
      </p:sp>
      <p:sp>
        <p:nvSpPr>
          <p:cNvPr id="29" name="圆角矩形 28"/>
          <p:cNvSpPr/>
          <p:nvPr/>
        </p:nvSpPr>
        <p:spPr>
          <a:xfrm>
            <a:off x="2880561" y="343182"/>
            <a:ext cx="1243584" cy="379194"/>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Conclusions</a:t>
            </a:r>
            <a:endParaRPr lang="zh-CN" altLang="en-US" sz="1200" b="1" dirty="0">
              <a:latin typeface="Arial" panose="020B0604020202020204" pitchFamily="34" charset="0"/>
              <a:cs typeface="Arial" panose="020B0604020202020204" pitchFamily="34" charset="0"/>
            </a:endParaRPr>
          </a:p>
        </p:txBody>
      </p:sp>
      <p:sp>
        <p:nvSpPr>
          <p:cNvPr id="3" name="矩形 2"/>
          <p:cNvSpPr/>
          <p:nvPr/>
        </p:nvSpPr>
        <p:spPr>
          <a:xfrm>
            <a:off x="527555" y="774312"/>
            <a:ext cx="11307578" cy="1323439"/>
          </a:xfrm>
          <a:prstGeom prst="rect">
            <a:avLst/>
          </a:prstGeom>
        </p:spPr>
        <p:txBody>
          <a:bodyPr wrap="square">
            <a:spAutoFit/>
          </a:bodyPr>
          <a:lstStyle/>
          <a:p>
            <a:r>
              <a:rPr lang="en-US" altLang="zh-CN" sz="2000" b="1" dirty="0">
                <a:solidFill>
                  <a:srgbClr val="005B00"/>
                </a:solidFill>
              </a:rPr>
              <a:t>Lays needs to speed up new buyer recruitment as currently it’s behind competitors. Thus, acquiring non buyers, retaining Brand’s current buyers and reclaiming Brands’ losing buyers are crucial. </a:t>
            </a:r>
            <a:br>
              <a:rPr lang="en-US" altLang="zh-CN" sz="2000" b="1" dirty="0">
                <a:solidFill>
                  <a:srgbClr val="005B00"/>
                </a:solidFill>
              </a:rPr>
            </a:br>
            <a:endParaRPr lang="zh-CN" altLang="en-US" sz="2000" b="1" dirty="0">
              <a:solidFill>
                <a:srgbClr val="005B00"/>
              </a:solidFill>
            </a:endParaRPr>
          </a:p>
        </p:txBody>
      </p:sp>
    </p:spTree>
    <p:extLst>
      <p:ext uri="{BB962C8B-B14F-4D97-AF65-F5344CB8AC3E}">
        <p14:creationId xmlns:p14="http://schemas.microsoft.com/office/powerpoint/2010/main" val="1080644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B16B8341-1D01-34BB-B557-C20F82194689}"/>
              </a:ext>
            </a:extLst>
          </p:cNvPr>
          <p:cNvSpPr/>
          <p:nvPr/>
        </p:nvSpPr>
        <p:spPr>
          <a:xfrm>
            <a:off x="5370786" y="1712045"/>
            <a:ext cx="4813738" cy="4236325"/>
          </a:xfrm>
          <a:prstGeom prst="roundRect">
            <a:avLst>
              <a:gd name="adj" fmla="val 6771"/>
            </a:avLst>
          </a:prstGeom>
          <a:solidFill>
            <a:schemeClr val="bg1"/>
          </a:solid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Arial" panose="020B0604020202020204" pitchFamily="34" charset="0"/>
              <a:cs typeface="Arial" panose="020B0604020202020204" pitchFamily="34" charset="0"/>
            </a:endParaRPr>
          </a:p>
        </p:txBody>
      </p:sp>
      <p:graphicFrame>
        <p:nvGraphicFramePr>
          <p:cNvPr id="6" name="think-cell data - do not delete" hidden="1"/>
          <p:cNvGraphicFramePr>
            <a:graphicFrameLocks noChangeAspect="1"/>
          </p:cNvGraphicFramePr>
          <p:nvPr>
            <p:custDataLst>
              <p:tags r:id="rId1"/>
            </p:custDataLst>
            <p:extLst>
              <p:ext uri="{D42A27DB-BD31-4B8C-83A1-F6EECF244321}">
                <p14:modId xmlns:p14="http://schemas.microsoft.com/office/powerpoint/2010/main" val="30174863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95" imgH="394" progId="TCLayout.ActiveDocument.1">
                  <p:embed/>
                </p:oleObj>
              </mc:Choice>
              <mc:Fallback>
                <p:oleObj name="think-cell 幻灯片" r:id="rId3" imgW="395" imgH="394"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页脚占位符 3"/>
          <p:cNvSpPr>
            <a:spLocks noGrp="1"/>
          </p:cNvSpPr>
          <p:nvPr>
            <p:ph type="ftr" sz="quarter" idx="11"/>
          </p:nvPr>
        </p:nvSpPr>
        <p:spPr/>
        <p:txBody>
          <a:bodyPr/>
          <a:lstStyle/>
          <a:p>
            <a:r>
              <a:rPr lang="en-US" altLang="zh-CN" sz="1400" i="1" dirty="0">
                <a:latin typeface="Arial" panose="020B0604020202020204" pitchFamily="34" charset="0"/>
                <a:cs typeface="Arial" panose="020B0604020202020204" pitchFamily="34" charset="0"/>
              </a:rPr>
              <a:t>Data: Household panel, Kantar World panel</a:t>
            </a:r>
            <a:endParaRPr lang="zh-CN" altLang="en-US" sz="1400" i="1" dirty="0">
              <a:latin typeface="Arial" panose="020B0604020202020204" pitchFamily="34" charset="0"/>
              <a:cs typeface="Arial" panose="020B0604020202020204" pitchFamily="34" charset="0"/>
            </a:endParaRPr>
          </a:p>
          <a:p>
            <a:endParaRPr lang="zh-CN" altLang="en-US" sz="1050" dirty="0">
              <a:latin typeface="Arial" panose="020B0604020202020204" pitchFamily="34" charset="0"/>
              <a:cs typeface="Arial" panose="020B0604020202020204" pitchFamily="34" charset="0"/>
            </a:endParaRPr>
          </a:p>
        </p:txBody>
      </p:sp>
      <p:sp>
        <p:nvSpPr>
          <p:cNvPr id="5" name="灯片编号占位符 4"/>
          <p:cNvSpPr>
            <a:spLocks noGrp="1"/>
          </p:cNvSpPr>
          <p:nvPr>
            <p:ph type="sldNum" sz="quarter" idx="12"/>
          </p:nvPr>
        </p:nvSpPr>
        <p:spPr/>
        <p:txBody>
          <a:bodyPr/>
          <a:lstStyle/>
          <a:p>
            <a:fld id="{1DDAB59E-332C-4060-B0C9-643DCBD9587F}" type="slidenum">
              <a:rPr lang="zh-CN" altLang="en-US" smtClean="0"/>
              <a:t>14</a:t>
            </a:fld>
            <a:endParaRPr lang="zh-CN" altLang="en-US"/>
          </a:p>
        </p:txBody>
      </p:sp>
      <p:sp>
        <p:nvSpPr>
          <p:cNvPr id="8" name="内容占位符 2"/>
          <p:cNvSpPr txBox="1">
            <a:spLocks/>
          </p:cNvSpPr>
          <p:nvPr/>
        </p:nvSpPr>
        <p:spPr>
          <a:xfrm>
            <a:off x="815567" y="853137"/>
            <a:ext cx="10903466" cy="6592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b="1" dirty="0">
                <a:solidFill>
                  <a:srgbClr val="005B00"/>
                </a:solidFill>
              </a:rPr>
              <a:t>Consistent with the industry trend, healthy concept product lines (Nature taste, Taro Chips and Yam Chips) continue to grow</a:t>
            </a:r>
            <a:endParaRPr lang="zh-CN" altLang="en-US" sz="2000" b="1" dirty="0">
              <a:solidFill>
                <a:srgbClr val="005B00"/>
              </a:solidFill>
            </a:endParaRPr>
          </a:p>
        </p:txBody>
      </p:sp>
      <p:sp>
        <p:nvSpPr>
          <p:cNvPr id="9" name="圆角矩形 8"/>
          <p:cNvSpPr/>
          <p:nvPr/>
        </p:nvSpPr>
        <p:spPr>
          <a:xfrm>
            <a:off x="164593" y="343182"/>
            <a:ext cx="1243584" cy="379194"/>
          </a:xfrm>
          <a:prstGeom prst="round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Driving Factors</a:t>
            </a:r>
            <a:endParaRPr lang="zh-CN" altLang="en-US" sz="1200" b="1" dirty="0">
              <a:latin typeface="Arial" panose="020B0604020202020204" pitchFamily="34" charset="0"/>
              <a:cs typeface="Arial" panose="020B0604020202020204" pitchFamily="34" charset="0"/>
            </a:endParaRPr>
          </a:p>
        </p:txBody>
      </p:sp>
      <p:sp>
        <p:nvSpPr>
          <p:cNvPr id="10" name="圆角矩形 9"/>
          <p:cNvSpPr/>
          <p:nvPr/>
        </p:nvSpPr>
        <p:spPr>
          <a:xfrm>
            <a:off x="1522577" y="343182"/>
            <a:ext cx="1243584" cy="379195"/>
          </a:xfrm>
          <a:prstGeom prst="roundRect">
            <a:avLst/>
          </a:prstGeom>
          <a:solidFill>
            <a:srgbClr val="00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Opportunities/Risks</a:t>
            </a:r>
            <a:endParaRPr lang="zh-CN" altLang="en-US" sz="1200" b="1" dirty="0">
              <a:latin typeface="Arial" panose="020B0604020202020204" pitchFamily="34" charset="0"/>
              <a:cs typeface="Arial" panose="020B0604020202020204" pitchFamily="34" charset="0"/>
            </a:endParaRPr>
          </a:p>
        </p:txBody>
      </p:sp>
      <p:sp>
        <p:nvSpPr>
          <p:cNvPr id="11" name="圆角矩形 10"/>
          <p:cNvSpPr/>
          <p:nvPr/>
        </p:nvSpPr>
        <p:spPr>
          <a:xfrm>
            <a:off x="2880561" y="343182"/>
            <a:ext cx="1243584" cy="379194"/>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Conclusions</a:t>
            </a:r>
            <a:endParaRPr lang="zh-CN" altLang="en-US" sz="1200" b="1" dirty="0">
              <a:latin typeface="Arial" panose="020B0604020202020204" pitchFamily="34" charset="0"/>
              <a:cs typeface="Arial" panose="020B0604020202020204" pitchFamily="34" charset="0"/>
            </a:endParaRPr>
          </a:p>
        </p:txBody>
      </p:sp>
      <p:sp>
        <p:nvSpPr>
          <p:cNvPr id="12" name="矩形 11"/>
          <p:cNvSpPr/>
          <p:nvPr/>
        </p:nvSpPr>
        <p:spPr>
          <a:xfrm>
            <a:off x="85344" y="26261"/>
            <a:ext cx="6096000" cy="307777"/>
          </a:xfrm>
          <a:prstGeom prst="rect">
            <a:avLst/>
          </a:prstGeom>
        </p:spPr>
        <p:txBody>
          <a:bodyPr>
            <a:spAutoFit/>
          </a:bodyPr>
          <a:lstStyle/>
          <a:p>
            <a:pPr fontAlgn="t"/>
            <a:r>
              <a:rPr lang="en-US" altLang="zh-CN" sz="1400" b="1" dirty="0">
                <a:solidFill>
                  <a:srgbClr val="005B00"/>
                </a:solidFill>
                <a:latin typeface="微软雅黑" panose="020B0503020204020204" pitchFamily="34" charset="-122"/>
                <a:ea typeface="微软雅黑" panose="020B0503020204020204" pitchFamily="34" charset="-122"/>
              </a:rPr>
              <a:t>Objective 2. Key behaviors of Lays</a:t>
            </a:r>
            <a:endParaRPr lang="zh-CN" altLang="zh-CN" sz="1400" b="1" dirty="0">
              <a:solidFill>
                <a:srgbClr val="005B00"/>
              </a:solidFill>
              <a:latin typeface="微软雅黑" panose="020B0503020204020204" pitchFamily="34" charset="-122"/>
              <a:ea typeface="微软雅黑" panose="020B0503020204020204" pitchFamily="34" charset="-122"/>
            </a:endParaRPr>
          </a:p>
        </p:txBody>
      </p:sp>
      <p:pic>
        <p:nvPicPr>
          <p:cNvPr id="14" name="Picture 13">
            <a:extLst>
              <a:ext uri="{FF2B5EF4-FFF2-40B4-BE49-F238E27FC236}">
                <a16:creationId xmlns:a16="http://schemas.microsoft.com/office/drawing/2014/main" id="{6B4DAEE8-611B-4835-7235-58B29FA489D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434" b="92771" l="9402" r="93162">
                        <a14:foregroundMark x1="12821" y1="11446" x2="18803" y2="24699"/>
                        <a14:foregroundMark x1="12821" y1="8434" x2="58120" y2="9036"/>
                        <a14:foregroundMark x1="58120" y1="9036" x2="80342" y2="8434"/>
                        <a14:foregroundMark x1="89744" y1="9639" x2="75214" y2="48795"/>
                        <a14:foregroundMark x1="88034" y1="28313" x2="82906" y2="67470"/>
                        <a14:foregroundMark x1="82906" y1="67470" x2="84615" y2="75301"/>
                        <a14:foregroundMark x1="90598" y1="19880" x2="90598" y2="33735"/>
                        <a14:foregroundMark x1="89744" y1="62651" x2="88889" y2="89759"/>
                        <a14:foregroundMark x1="18803" y1="77711" x2="17094" y2="88554"/>
                        <a14:foregroundMark x1="28205" y1="79518" x2="16239" y2="86747"/>
                        <a14:foregroundMark x1="80342" y1="86747" x2="82051" y2="90361"/>
                        <a14:foregroundMark x1="88034" y1="93373" x2="11111" y2="92169"/>
                        <a14:foregroundMark x1="20513" y1="31928" x2="23932" y2="66867"/>
                        <a14:foregroundMark x1="14530" y1="40361" x2="14530" y2="44578"/>
                        <a14:foregroundMark x1="90598" y1="33133" x2="90598" y2="45783"/>
                        <a14:foregroundMark x1="10256" y1="90964" x2="11966" y2="87349"/>
                        <a14:foregroundMark x1="90598" y1="90964" x2="91453" y2="92771"/>
                        <a14:foregroundMark x1="91453" y1="87952" x2="90598" y2="93373"/>
                        <a14:foregroundMark x1="93162" y1="89157" x2="91453" y2="92771"/>
                      </a14:backgroundRemoval>
                    </a14:imgEffect>
                  </a14:imgLayer>
                </a14:imgProps>
              </a:ext>
            </a:extLst>
          </a:blip>
          <a:stretch>
            <a:fillRect/>
          </a:stretch>
        </p:blipFill>
        <p:spPr>
          <a:xfrm>
            <a:off x="1014607" y="2019679"/>
            <a:ext cx="1052185" cy="1492844"/>
          </a:xfrm>
          <a:prstGeom prst="rect">
            <a:avLst/>
          </a:prstGeom>
        </p:spPr>
      </p:pic>
      <p:pic>
        <p:nvPicPr>
          <p:cNvPr id="18" name="Picture 17">
            <a:extLst>
              <a:ext uri="{FF2B5EF4-FFF2-40B4-BE49-F238E27FC236}">
                <a16:creationId xmlns:a16="http://schemas.microsoft.com/office/drawing/2014/main" id="{D97994A7-48BD-D2B2-050B-04C37B7B00F5}"/>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320" b="97398" l="8929" r="89286">
                        <a14:foregroundMark x1="15179" y1="7063" x2="11607" y2="26766"/>
                        <a14:foregroundMark x1="17857" y1="6320" x2="66964" y2="7063"/>
                        <a14:foregroundMark x1="66964" y1="7063" x2="77679" y2="7063"/>
                        <a14:foregroundMark x1="33929" y1="19703" x2="35714" y2="30855"/>
                        <a14:foregroundMark x1="27679" y1="21561" x2="27679" y2="28996"/>
                        <a14:foregroundMark x1="69643" y1="15613" x2="58929" y2="29368"/>
                        <a14:foregroundMark x1="38393" y1="22305" x2="58929" y2="30483"/>
                        <a14:foregroundMark x1="33929" y1="28996" x2="43750" y2="54275"/>
                        <a14:foregroundMark x1="56250" y1="33086" x2="50893" y2="51301"/>
                        <a14:foregroundMark x1="58036" y1="36059" x2="36607" y2="46468"/>
                        <a14:foregroundMark x1="16071" y1="95167" x2="16257" y2="95153"/>
                        <a14:foregroundMark x1="64485" y1="92565" x2="68750" y2="92565"/>
                        <a14:foregroundMark x1="25893" y1="83643" x2="31250" y2="86617"/>
                        <a14:foregroundMark x1="24107" y1="80297" x2="16071" y2="90335"/>
                        <a14:foregroundMark x1="22321" y1="81041" x2="25893" y2="86617"/>
                        <a14:foregroundMark x1="12500" y1="95539" x2="15388" y2="95721"/>
                        <a14:foregroundMark x1="59663" y1="95830" x2="83929" y2="93680"/>
                        <a14:foregroundMark x1="30357" y1="14498" x2="55357" y2="30483"/>
                        <a14:foregroundMark x1="45536" y1="13383" x2="54464" y2="31970"/>
                        <a14:foregroundMark x1="71429" y1="10409" x2="77679" y2="41636"/>
                        <a14:foregroundMark x1="77679" y1="41636" x2="76786" y2="43494"/>
                        <a14:backgroundMark x1="36607" y1="97770" x2="45536" y2="97770"/>
                        <a14:backgroundMark x1="29464" y1="98513" x2="41071" y2="98513"/>
                        <a14:backgroundMark x1="25000" y1="97770" x2="29464" y2="96654"/>
                        <a14:backgroundMark x1="28571" y1="97398" x2="28571" y2="97398"/>
                        <a14:backgroundMark x1="33036" y1="97398" x2="36607" y2="97398"/>
                        <a14:backgroundMark x1="21429" y1="97770" x2="35714" y2="98141"/>
                        <a14:backgroundMark x1="13393" y1="97026" x2="25893" y2="97026"/>
                        <a14:backgroundMark x1="40179" y1="98513" x2="56250" y2="98141"/>
                      </a14:backgroundRemoval>
                    </a14:imgEffect>
                  </a14:imgLayer>
                </a14:imgProps>
              </a:ext>
            </a:extLst>
          </a:blip>
          <a:stretch>
            <a:fillRect/>
          </a:stretch>
        </p:blipFill>
        <p:spPr>
          <a:xfrm>
            <a:off x="2626778" y="1870953"/>
            <a:ext cx="716100" cy="1719918"/>
          </a:xfrm>
          <a:prstGeom prst="rect">
            <a:avLst/>
          </a:prstGeom>
        </p:spPr>
      </p:pic>
      <p:pic>
        <p:nvPicPr>
          <p:cNvPr id="20" name="Picture 19">
            <a:extLst>
              <a:ext uri="{FF2B5EF4-FFF2-40B4-BE49-F238E27FC236}">
                <a16:creationId xmlns:a16="http://schemas.microsoft.com/office/drawing/2014/main" id="{C6DAF8C8-DF6A-DB18-798C-9CC143C4053C}"/>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2555" b="95985" l="9091" r="91388">
                        <a14:foregroundMark x1="65891" y1="5481" x2="91388" y2="5839"/>
                        <a14:foregroundMark x1="13397" y1="4745" x2="35409" y2="5054"/>
                        <a14:foregroundMark x1="15311" y1="71168" x2="15311" y2="90511"/>
                        <a14:foregroundMark x1="10526" y1="95985" x2="81818" y2="91606"/>
                        <a14:foregroundMark x1="81818" y1="91606" x2="86124" y2="91606"/>
                        <a14:foregroundMark x1="89474" y1="96350" x2="10048" y2="95985"/>
                        <a14:foregroundMark x1="15311" y1="4745" x2="36601" y2="3625"/>
                        <a14:foregroundMark x1="67436" y1="3630" x2="88995" y2="5839"/>
                        <a14:backgroundMark x1="50718" y1="730" x2="69856" y2="730"/>
                        <a14:backgroundMark x1="46411" y1="2190" x2="52153" y2="2190"/>
                        <a14:backgroundMark x1="37799" y1="2190" x2="47847" y2="2190"/>
                      </a14:backgroundRemoval>
                    </a14:imgEffect>
                  </a14:imgLayer>
                </a14:imgProps>
              </a:ext>
            </a:extLst>
          </a:blip>
          <a:stretch>
            <a:fillRect/>
          </a:stretch>
        </p:blipFill>
        <p:spPr>
          <a:xfrm>
            <a:off x="3954738" y="2062837"/>
            <a:ext cx="1019179" cy="1336149"/>
          </a:xfrm>
          <a:prstGeom prst="rect">
            <a:avLst/>
          </a:prstGeom>
        </p:spPr>
      </p:pic>
      <p:pic>
        <p:nvPicPr>
          <p:cNvPr id="22" name="Picture 21">
            <a:extLst>
              <a:ext uri="{FF2B5EF4-FFF2-40B4-BE49-F238E27FC236}">
                <a16:creationId xmlns:a16="http://schemas.microsoft.com/office/drawing/2014/main" id="{6A57DD8B-07E1-725E-F17A-A1B95777A9B1}"/>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244" b="96269" l="6186" r="93471">
                        <a14:foregroundMark x1="7560" y1="2985" x2="19931" y2="37065"/>
                        <a14:foregroundMark x1="8935" y1="5721" x2="85911" y2="6468"/>
                        <a14:foregroundMark x1="80756" y1="4229" x2="89691" y2="3731"/>
                        <a14:foregroundMark x1="92784" y1="3731" x2="83162" y2="27114"/>
                        <a14:foregroundMark x1="83162" y1="27114" x2="83162" y2="27114"/>
                        <a14:foregroundMark x1="84192" y1="30100" x2="84192" y2="69403"/>
                        <a14:foregroundMark x1="9278" y1="28109" x2="21993" y2="63433"/>
                        <a14:foregroundMark x1="14777" y1="48756" x2="15808" y2="84577"/>
                        <a14:foregroundMark x1="26460" y1="50746" x2="31959" y2="82836"/>
                        <a14:foregroundMark x1="46048" y1="60697" x2="52234" y2="82090"/>
                        <a14:foregroundMark x1="72509" y1="55473" x2="74227" y2="88060"/>
                        <a14:foregroundMark x1="56701" y1="65423" x2="62199" y2="83831"/>
                        <a14:foregroundMark x1="67698" y1="57463" x2="67698" y2="89303"/>
                        <a14:foregroundMark x1="9278" y1="86816" x2="10309" y2="96517"/>
                        <a14:foregroundMark x1="9966" y1="95274" x2="94158" y2="95274"/>
                        <a14:foregroundMark x1="6186" y1="1741" x2="28522" y2="5721"/>
                        <a14:foregroundMark x1="75945" y1="1741" x2="92440" y2="1741"/>
                        <a14:foregroundMark x1="41237" y1="1244" x2="54983" y2="2985"/>
                        <a14:foregroundMark x1="35739" y1="28109" x2="62199" y2="65920"/>
                        <a14:foregroundMark x1="52921" y1="29104" x2="70447" y2="72139"/>
                        <a14:foregroundMark x1="37801" y1="31592" x2="51546" y2="73383"/>
                        <a14:foregroundMark x1="46048" y1="26119" x2="56014" y2="66915"/>
                      </a14:backgroundRemoval>
                    </a14:imgEffect>
                  </a14:imgLayer>
                </a14:imgProps>
              </a:ext>
            </a:extLst>
          </a:blip>
          <a:stretch>
            <a:fillRect/>
          </a:stretch>
        </p:blipFill>
        <p:spPr>
          <a:xfrm>
            <a:off x="5491120" y="1994505"/>
            <a:ext cx="1057343" cy="1460660"/>
          </a:xfrm>
          <a:prstGeom prst="rect">
            <a:avLst/>
          </a:prstGeom>
        </p:spPr>
      </p:pic>
      <p:pic>
        <p:nvPicPr>
          <p:cNvPr id="24" name="Picture 23">
            <a:extLst>
              <a:ext uri="{FF2B5EF4-FFF2-40B4-BE49-F238E27FC236}">
                <a16:creationId xmlns:a16="http://schemas.microsoft.com/office/drawing/2014/main" id="{82125058-B843-CD79-8566-02DCD63EC2E7}"/>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3659" b="97805" l="6209" r="92484">
                        <a14:foregroundMark x1="16993" y1="8293" x2="29739" y2="49756"/>
                        <a14:foregroundMark x1="29739" y1="49756" x2="29739" y2="49756"/>
                        <a14:foregroundMark x1="9804" y1="4634" x2="17647" y2="15854"/>
                        <a14:foregroundMark x1="77451" y1="6098" x2="93464" y2="6098"/>
                        <a14:foregroundMark x1="33660" y1="15122" x2="44444" y2="37317"/>
                        <a14:foregroundMark x1="38889" y1="26585" x2="45752" y2="38780"/>
                        <a14:foregroundMark x1="40196" y1="14146" x2="54248" y2="32439"/>
                        <a14:foregroundMark x1="42484" y1="12683" x2="62092" y2="30488"/>
                        <a14:foregroundMark x1="43791" y1="11951" x2="66993" y2="23902"/>
                        <a14:foregroundMark x1="50000" y1="10000" x2="75817" y2="26585"/>
                        <a14:foregroundMark x1="67647" y1="14146" x2="76797" y2="56098"/>
                        <a14:foregroundMark x1="88889" y1="16341" x2="82680" y2="51707"/>
                        <a14:foregroundMark x1="77778" y1="65366" x2="88235" y2="90732"/>
                        <a14:foregroundMark x1="89869" y1="93902" x2="10131" y2="93171"/>
                        <a14:foregroundMark x1="15359" y1="46829" x2="22222" y2="70000"/>
                        <a14:foregroundMark x1="17647" y1="60976" x2="16993" y2="91220"/>
                        <a14:foregroundMark x1="16993" y1="91220" x2="8824" y2="97805"/>
                        <a14:foregroundMark x1="7190" y1="91707" x2="7190" y2="93902"/>
                        <a14:foregroundMark x1="6863" y1="91951" x2="6209" y2="92927"/>
                        <a14:foregroundMark x1="27451" y1="28049" x2="40523" y2="49024"/>
                        <a14:foregroundMark x1="35948" y1="30732" x2="45425" y2="53659"/>
                        <a14:foregroundMark x1="71569" y1="71707" x2="87582" y2="95610"/>
                        <a14:foregroundMark x1="83333" y1="76098" x2="88562" y2="87073"/>
                        <a14:foregroundMark x1="83987" y1="55854" x2="80392" y2="73415"/>
                      </a14:backgroundRemoval>
                    </a14:imgEffect>
                  </a14:imgLayer>
                </a14:imgProps>
              </a:ext>
            </a:extLst>
          </a:blip>
          <a:stretch>
            <a:fillRect/>
          </a:stretch>
        </p:blipFill>
        <p:spPr>
          <a:xfrm>
            <a:off x="7116501" y="1960198"/>
            <a:ext cx="1090151" cy="1460660"/>
          </a:xfrm>
          <a:prstGeom prst="rect">
            <a:avLst/>
          </a:prstGeom>
        </p:spPr>
      </p:pic>
      <p:pic>
        <p:nvPicPr>
          <p:cNvPr id="26" name="Picture 25">
            <a:extLst>
              <a:ext uri="{FF2B5EF4-FFF2-40B4-BE49-F238E27FC236}">
                <a16:creationId xmlns:a16="http://schemas.microsoft.com/office/drawing/2014/main" id="{254B66BB-E1D2-8CED-0338-7C06E9D5463E}"/>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9409" b="93280" l="9341" r="89011">
                        <a14:foregroundMark x1="10989" y1="9409" x2="85165" y2="11290"/>
                        <a14:foregroundMark x1="39560" y1="18011" x2="51648" y2="41129"/>
                        <a14:foregroundMark x1="72527" y1="37097" x2="60989" y2="88172"/>
                        <a14:foregroundMark x1="40659" y1="21505" x2="64286" y2="20699"/>
                        <a14:foregroundMark x1="14835" y1="90054" x2="54945" y2="93280"/>
                        <a14:foregroundMark x1="54945" y1="93280" x2="67582" y2="91129"/>
                      </a14:backgroundRemoval>
                    </a14:imgEffect>
                  </a14:imgLayer>
                </a14:imgProps>
              </a:ext>
            </a:extLst>
          </a:blip>
          <a:stretch>
            <a:fillRect/>
          </a:stretch>
        </p:blipFill>
        <p:spPr>
          <a:xfrm>
            <a:off x="8849124" y="1833668"/>
            <a:ext cx="791742" cy="1618286"/>
          </a:xfrm>
          <a:prstGeom prst="rect">
            <a:avLst/>
          </a:prstGeom>
        </p:spPr>
      </p:pic>
      <p:pic>
        <p:nvPicPr>
          <p:cNvPr id="28" name="Picture 27">
            <a:extLst>
              <a:ext uri="{FF2B5EF4-FFF2-40B4-BE49-F238E27FC236}">
                <a16:creationId xmlns:a16="http://schemas.microsoft.com/office/drawing/2014/main" id="{83F063EA-9A5D-70CC-9626-BDE62C8774F6}"/>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9013" b="95279" l="6780" r="98729">
                        <a14:foregroundMark x1="11017" y1="12017" x2="19492" y2="66953"/>
                        <a14:foregroundMark x1="7627" y1="9013" x2="9746" y2="22318"/>
                        <a14:foregroundMark x1="82203" y1="30901" x2="91102" y2="45923"/>
                        <a14:foregroundMark x1="94915" y1="34764" x2="97458" y2="39914"/>
                        <a14:foregroundMark x1="96186" y1="35193" x2="98729" y2="35193"/>
                        <a14:foregroundMark x1="57203" y1="83262" x2="71610" y2="95279"/>
                      </a14:backgroundRemoval>
                    </a14:imgEffect>
                  </a14:imgLayer>
                </a14:imgProps>
              </a:ext>
            </a:extLst>
          </a:blip>
          <a:stretch>
            <a:fillRect/>
          </a:stretch>
        </p:blipFill>
        <p:spPr>
          <a:xfrm>
            <a:off x="10283338" y="2110088"/>
            <a:ext cx="1217283" cy="1201809"/>
          </a:xfrm>
          <a:prstGeom prst="rect">
            <a:avLst/>
          </a:prstGeom>
        </p:spPr>
      </p:pic>
      <p:graphicFrame>
        <p:nvGraphicFramePr>
          <p:cNvPr id="29" name="表格 11">
            <a:extLst>
              <a:ext uri="{FF2B5EF4-FFF2-40B4-BE49-F238E27FC236}">
                <a16:creationId xmlns:a16="http://schemas.microsoft.com/office/drawing/2014/main" id="{228BAB3B-ED86-E87A-5C74-1FC9F7AECA62}"/>
              </a:ext>
            </a:extLst>
          </p:cNvPr>
          <p:cNvGraphicFramePr>
            <a:graphicFrameLocks noGrp="1"/>
          </p:cNvGraphicFramePr>
          <p:nvPr>
            <p:extLst>
              <p:ext uri="{D42A27DB-BD31-4B8C-83A1-F6EECF244321}">
                <p14:modId xmlns:p14="http://schemas.microsoft.com/office/powerpoint/2010/main" val="2152599741"/>
              </p:ext>
            </p:extLst>
          </p:nvPr>
        </p:nvGraphicFramePr>
        <p:xfrm>
          <a:off x="719928" y="3402871"/>
          <a:ext cx="10999105" cy="953595"/>
        </p:xfrm>
        <a:graphic>
          <a:graphicData uri="http://schemas.openxmlformats.org/drawingml/2006/table">
            <a:tbl>
              <a:tblPr>
                <a:tableStyleId>{5C22544A-7EE6-4342-B048-85BDC9FD1C3A}</a:tableStyleId>
              </a:tblPr>
              <a:tblGrid>
                <a:gridCol w="1739493">
                  <a:extLst>
                    <a:ext uri="{9D8B030D-6E8A-4147-A177-3AD203B41FA5}">
                      <a16:colId xmlns:a16="http://schemas.microsoft.com/office/drawing/2014/main" val="2679860736"/>
                    </a:ext>
                  </a:extLst>
                </a:gridCol>
                <a:gridCol w="1156138">
                  <a:extLst>
                    <a:ext uri="{9D8B030D-6E8A-4147-A177-3AD203B41FA5}">
                      <a16:colId xmlns:a16="http://schemas.microsoft.com/office/drawing/2014/main" val="344696245"/>
                    </a:ext>
                  </a:extLst>
                </a:gridCol>
                <a:gridCol w="1692165">
                  <a:extLst>
                    <a:ext uri="{9D8B030D-6E8A-4147-A177-3AD203B41FA5}">
                      <a16:colId xmlns:a16="http://schemas.microsoft.com/office/drawing/2014/main" val="3240996389"/>
                    </a:ext>
                  </a:extLst>
                </a:gridCol>
                <a:gridCol w="1660635">
                  <a:extLst>
                    <a:ext uri="{9D8B030D-6E8A-4147-A177-3AD203B41FA5}">
                      <a16:colId xmlns:a16="http://schemas.microsoft.com/office/drawing/2014/main" val="1106209788"/>
                    </a:ext>
                  </a:extLst>
                </a:gridCol>
                <a:gridCol w="1376855">
                  <a:extLst>
                    <a:ext uri="{9D8B030D-6E8A-4147-A177-3AD203B41FA5}">
                      <a16:colId xmlns:a16="http://schemas.microsoft.com/office/drawing/2014/main" val="3939978059"/>
                    </a:ext>
                  </a:extLst>
                </a:gridCol>
                <a:gridCol w="1821306">
                  <a:extLst>
                    <a:ext uri="{9D8B030D-6E8A-4147-A177-3AD203B41FA5}">
                      <a16:colId xmlns:a16="http://schemas.microsoft.com/office/drawing/2014/main" val="3392335784"/>
                    </a:ext>
                  </a:extLst>
                </a:gridCol>
                <a:gridCol w="1552513">
                  <a:extLst>
                    <a:ext uri="{9D8B030D-6E8A-4147-A177-3AD203B41FA5}">
                      <a16:colId xmlns:a16="http://schemas.microsoft.com/office/drawing/2014/main" val="2653216994"/>
                    </a:ext>
                  </a:extLst>
                </a:gridCol>
              </a:tblGrid>
              <a:tr h="337546">
                <a:tc>
                  <a:txBody>
                    <a:bodyPr/>
                    <a:lstStyle/>
                    <a:p>
                      <a:pPr algn="ctr" fontAlgn="b"/>
                      <a:r>
                        <a:rPr lang="en-US" altLang="zh-CN" sz="1600" b="1" i="0" u="none" strike="noStrike" dirty="0">
                          <a:solidFill>
                            <a:schemeClr val="tx1">
                              <a:lumMod val="75000"/>
                              <a:lumOff val="25000"/>
                            </a:schemeClr>
                          </a:solidFill>
                          <a:effectLst/>
                          <a:latin typeface="Arial" panose="020B0604020202020204" pitchFamily="34" charset="0"/>
                          <a:ea typeface="+mn-ea"/>
                          <a:cs typeface="Arial" panose="020B0604020202020204" pitchFamily="34" charset="0"/>
                        </a:rPr>
                        <a:t>Classic</a:t>
                      </a:r>
                      <a:endParaRPr lang="en-US" altLang="zh-CN" sz="1600" b="1" i="0" u="none" strike="noStrike" dirty="0">
                        <a:solidFill>
                          <a:schemeClr val="tx1">
                            <a:lumMod val="75000"/>
                            <a:lumOff val="25000"/>
                          </a:schemeClr>
                        </a:solidFill>
                        <a:effectLst/>
                        <a:latin typeface="Arial" panose="020B0604020202020204" pitchFamily="34" charset="0"/>
                        <a:ea typeface="等线" panose="02010600030101010101" pitchFamily="2" charset="-122"/>
                        <a:cs typeface="Arial" panose="020B0604020202020204"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CN" sz="1600" b="1" i="0" u="none" strike="noStrike" dirty="0">
                          <a:solidFill>
                            <a:schemeClr val="tx1">
                              <a:lumMod val="75000"/>
                              <a:lumOff val="25000"/>
                            </a:schemeClr>
                          </a:solidFill>
                          <a:effectLst/>
                          <a:latin typeface="Arial" panose="020B0604020202020204" pitchFamily="34" charset="0"/>
                          <a:ea typeface="+mn-ea"/>
                          <a:cs typeface="Arial" panose="020B0604020202020204" pitchFamily="34" charset="0"/>
                        </a:rPr>
                        <a:t>Stax</a:t>
                      </a:r>
                      <a:endParaRPr lang="en-US" altLang="zh-CN" sz="1600" b="1" i="0" u="none" strike="noStrike" dirty="0">
                        <a:solidFill>
                          <a:schemeClr val="tx1">
                            <a:lumMod val="75000"/>
                            <a:lumOff val="25000"/>
                          </a:schemeClr>
                        </a:solidFill>
                        <a:effectLst/>
                        <a:latin typeface="Arial" panose="020B0604020202020204" pitchFamily="34" charset="0"/>
                        <a:ea typeface="等线" panose="02010600030101010101" pitchFamily="2" charset="-122"/>
                        <a:cs typeface="Arial" panose="020B0604020202020204"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CN" sz="1600" b="1" i="0" u="none" strike="noStrike" dirty="0">
                          <a:solidFill>
                            <a:schemeClr val="tx1">
                              <a:lumMod val="75000"/>
                              <a:lumOff val="25000"/>
                            </a:schemeClr>
                          </a:solidFill>
                          <a:effectLst/>
                          <a:latin typeface="Arial" panose="020B0604020202020204" pitchFamily="34" charset="0"/>
                          <a:ea typeface="等线" panose="02010600030101010101" pitchFamily="2" charset="-122"/>
                          <a:cs typeface="Arial" panose="020B0604020202020204" pitchFamily="34" charset="0"/>
                        </a:rPr>
                        <a:t>Wavy</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CN" sz="1600" b="1" i="0" u="none" strike="noStrike" dirty="0">
                          <a:solidFill>
                            <a:schemeClr val="tx1">
                              <a:lumMod val="75000"/>
                              <a:lumOff val="25000"/>
                            </a:schemeClr>
                          </a:solidFill>
                          <a:effectLst/>
                          <a:latin typeface="Arial" panose="020B0604020202020204" pitchFamily="34" charset="0"/>
                          <a:ea typeface="等线" panose="02010600030101010101" pitchFamily="2" charset="-122"/>
                          <a:cs typeface="Arial" panose="020B0604020202020204" pitchFamily="34" charset="0"/>
                        </a:rPr>
                        <a:t>Nature taste</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CN" sz="1600" b="1" i="0" u="none" strike="noStrike" dirty="0">
                          <a:solidFill>
                            <a:schemeClr val="tx1">
                              <a:lumMod val="75000"/>
                              <a:lumOff val="25000"/>
                            </a:schemeClr>
                          </a:solidFill>
                          <a:effectLst/>
                          <a:latin typeface="Arial" panose="020B0604020202020204" pitchFamily="34" charset="0"/>
                          <a:ea typeface="等线" panose="02010600030101010101" pitchFamily="2" charset="-122"/>
                          <a:cs typeface="Arial" panose="020B0604020202020204" pitchFamily="34" charset="0"/>
                        </a:rPr>
                        <a:t>Taro Chips</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CN" sz="1600" b="1" i="0" u="none" strike="noStrike" dirty="0">
                          <a:solidFill>
                            <a:schemeClr val="tx1">
                              <a:lumMod val="75000"/>
                              <a:lumOff val="25000"/>
                            </a:schemeClr>
                          </a:solidFill>
                          <a:effectLst/>
                          <a:latin typeface="Arial" panose="020B0604020202020204" pitchFamily="34" charset="0"/>
                          <a:ea typeface="等线" panose="02010600030101010101" pitchFamily="2" charset="-122"/>
                          <a:cs typeface="Arial" panose="020B0604020202020204" pitchFamily="34" charset="0"/>
                        </a:rPr>
                        <a:t>Yam Chips &amp; Rolls</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CN" sz="1600" b="1" i="0" u="none" strike="noStrike" dirty="0">
                          <a:solidFill>
                            <a:schemeClr val="tx1">
                              <a:lumMod val="75000"/>
                              <a:lumOff val="25000"/>
                            </a:schemeClr>
                          </a:solidFill>
                          <a:effectLst/>
                          <a:latin typeface="Arial" panose="020B0604020202020204" pitchFamily="34" charset="0"/>
                          <a:ea typeface="等线" panose="02010600030101010101" pitchFamily="2" charset="-122"/>
                          <a:cs typeface="Arial" panose="020B0604020202020204" pitchFamily="34" charset="0"/>
                        </a:rPr>
                        <a:t>Lays French Fries</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800742"/>
                  </a:ext>
                </a:extLst>
              </a:tr>
              <a:tr h="459565">
                <a:tc>
                  <a:txBody>
                    <a:bodyPr/>
                    <a:lstStyle/>
                    <a:p>
                      <a:pPr algn="ctr" fontAlgn="b"/>
                      <a:r>
                        <a:rPr lang="en-US" altLang="zh-CN" sz="1400" b="0" u="none" strike="noStrike" dirty="0">
                          <a:solidFill>
                            <a:srgbClr val="00B050"/>
                          </a:solidFill>
                          <a:effectLst/>
                          <a:latin typeface="Arial" panose="020B0604020202020204" pitchFamily="34" charset="0"/>
                          <a:cs typeface="Arial" panose="020B0604020202020204" pitchFamily="34" charset="0"/>
                        </a:rPr>
                        <a:t>+0.9%</a:t>
                      </a:r>
                      <a:endParaRPr lang="en-US" altLang="zh-CN" sz="1400" b="0" i="0" u="none" strike="noStrike" dirty="0">
                        <a:solidFill>
                          <a:srgbClr val="00B050"/>
                        </a:solidFill>
                        <a:effectLst/>
                        <a:latin typeface="Arial" panose="020B0604020202020204" pitchFamily="34" charset="0"/>
                        <a:ea typeface="等线" panose="02010600030101010101" pitchFamily="2" charset="-122"/>
                        <a:cs typeface="Arial" panose="020B0604020202020204"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CN" sz="1400" b="0" u="none" strike="noStrike" dirty="0">
                          <a:solidFill>
                            <a:srgbClr val="FF0000"/>
                          </a:solidFill>
                          <a:effectLst/>
                          <a:latin typeface="Arial" panose="020B0604020202020204" pitchFamily="34" charset="0"/>
                          <a:cs typeface="Arial" panose="020B0604020202020204" pitchFamily="34" charset="0"/>
                        </a:rPr>
                        <a:t>-2.8%</a:t>
                      </a:r>
                      <a:endParaRPr lang="en-US" altLang="zh-CN" sz="1400" b="0" i="0" u="none" strike="noStrike" dirty="0">
                        <a:solidFill>
                          <a:srgbClr val="FF0000"/>
                        </a:solidFill>
                        <a:effectLst/>
                        <a:latin typeface="Arial" panose="020B0604020202020204" pitchFamily="34" charset="0"/>
                        <a:ea typeface="等线" panose="02010600030101010101" pitchFamily="2" charset="-122"/>
                        <a:cs typeface="Arial" panose="020B0604020202020204"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CN" sz="1400" b="0" u="none" strike="noStrike" dirty="0">
                          <a:solidFill>
                            <a:srgbClr val="FF0000"/>
                          </a:solidFill>
                          <a:effectLst/>
                          <a:latin typeface="Arial" panose="020B0604020202020204" pitchFamily="34" charset="0"/>
                          <a:cs typeface="Arial" panose="020B0604020202020204" pitchFamily="34" charset="0"/>
                        </a:rPr>
                        <a:t>-0.9%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CN" sz="1400" b="0" i="0" u="none" strike="noStrike" dirty="0">
                          <a:solidFill>
                            <a:srgbClr val="00B050"/>
                          </a:solidFill>
                          <a:effectLst/>
                          <a:latin typeface="Arial" panose="020B0604020202020204" pitchFamily="34" charset="0"/>
                          <a:ea typeface="等线" panose="02010600030101010101" pitchFamily="2" charset="-122"/>
                          <a:cs typeface="Arial" panose="020B0604020202020204" pitchFamily="34" charset="0"/>
                        </a:rPr>
                        <a:t>+6.8%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1400" b="0" i="0" u="none" strike="noStrike" dirty="0">
                          <a:solidFill>
                            <a:srgbClr val="00B050"/>
                          </a:solidFill>
                          <a:effectLst/>
                          <a:latin typeface="Arial" panose="020B0604020202020204" pitchFamily="34" charset="0"/>
                          <a:ea typeface="+mn-ea"/>
                          <a:cs typeface="Arial" panose="020B0604020202020204" pitchFamily="34" charset="0"/>
                        </a:rPr>
                        <a:t>+2.3%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1400" b="0" i="0" u="none" strike="noStrike" dirty="0">
                          <a:solidFill>
                            <a:srgbClr val="00B050"/>
                          </a:solidFill>
                          <a:effectLst/>
                          <a:latin typeface="Arial" panose="020B0604020202020204" pitchFamily="34" charset="0"/>
                          <a:ea typeface="+mn-ea"/>
                          <a:cs typeface="Arial" panose="020B0604020202020204" pitchFamily="34" charset="0"/>
                        </a:rPr>
                        <a:t>+1.1%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CN" sz="1400" b="0" u="none" strike="noStrike" dirty="0">
                          <a:solidFill>
                            <a:srgbClr val="FF0000"/>
                          </a:solidFill>
                          <a:effectLst/>
                          <a:latin typeface="Arial" panose="020B0604020202020204" pitchFamily="34" charset="0"/>
                          <a:cs typeface="Arial" panose="020B0604020202020204" pitchFamily="34" charset="0"/>
                        </a:rPr>
                        <a:t>-1.3%</a:t>
                      </a:r>
                      <a:endParaRPr lang="en-US" altLang="zh-CN" sz="1400" b="0" i="0" u="none" strike="noStrike" dirty="0">
                        <a:solidFill>
                          <a:srgbClr val="FF0000"/>
                        </a:solidFill>
                        <a:effectLst/>
                        <a:latin typeface="Arial" panose="020B0604020202020204" pitchFamily="34" charset="0"/>
                        <a:ea typeface="等线" panose="02010600030101010101" pitchFamily="2" charset="-122"/>
                        <a:cs typeface="Arial" panose="020B0604020202020204"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22589420"/>
                  </a:ext>
                </a:extLst>
              </a:tr>
            </a:tbl>
          </a:graphicData>
        </a:graphic>
      </p:graphicFrame>
      <p:graphicFrame>
        <p:nvGraphicFramePr>
          <p:cNvPr id="30" name="图表 28">
            <a:extLst>
              <a:ext uri="{FF2B5EF4-FFF2-40B4-BE49-F238E27FC236}">
                <a16:creationId xmlns:a16="http://schemas.microsoft.com/office/drawing/2014/main" id="{4A54DF86-BFB7-B7F5-9B17-7F0C1ED53279}"/>
              </a:ext>
            </a:extLst>
          </p:cNvPr>
          <p:cNvGraphicFramePr/>
          <p:nvPr>
            <p:extLst>
              <p:ext uri="{D42A27DB-BD31-4B8C-83A1-F6EECF244321}">
                <p14:modId xmlns:p14="http://schemas.microsoft.com/office/powerpoint/2010/main" val="42114536"/>
              </p:ext>
            </p:extLst>
          </p:nvPr>
        </p:nvGraphicFramePr>
        <p:xfrm>
          <a:off x="599441" y="4098200"/>
          <a:ext cx="11490960" cy="1850169"/>
        </p:xfrm>
        <a:graphic>
          <a:graphicData uri="http://schemas.openxmlformats.org/drawingml/2006/chart">
            <c:chart xmlns:c="http://schemas.openxmlformats.org/drawingml/2006/chart" xmlns:r="http://schemas.openxmlformats.org/officeDocument/2006/relationships" r:id="rId19"/>
          </a:graphicData>
        </a:graphic>
      </p:graphicFrame>
      <p:sp>
        <p:nvSpPr>
          <p:cNvPr id="15" name="Rectangle: Rounded Corners 14">
            <a:extLst>
              <a:ext uri="{FF2B5EF4-FFF2-40B4-BE49-F238E27FC236}">
                <a16:creationId xmlns:a16="http://schemas.microsoft.com/office/drawing/2014/main" id="{69F78FEB-E6BE-E76D-58D2-B8ECDC2DAA2A}"/>
              </a:ext>
            </a:extLst>
          </p:cNvPr>
          <p:cNvSpPr/>
          <p:nvPr/>
        </p:nvSpPr>
        <p:spPr>
          <a:xfrm>
            <a:off x="6219480" y="1497405"/>
            <a:ext cx="3284218" cy="406526"/>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Arial" panose="020B0604020202020204" pitchFamily="34" charset="0"/>
                <a:cs typeface="Arial" panose="020B0604020202020204" pitchFamily="34" charset="0"/>
              </a:rPr>
              <a:t>Healthy Concept Products</a:t>
            </a:r>
            <a:endParaRPr lang="zh-CN" altLang="en-US" sz="1600" b="1"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8B74ADDF-2F82-F15A-D517-06CD8B50498E}"/>
              </a:ext>
            </a:extLst>
          </p:cNvPr>
          <p:cNvSpPr txBox="1"/>
          <p:nvPr/>
        </p:nvSpPr>
        <p:spPr>
          <a:xfrm>
            <a:off x="390176" y="3939143"/>
            <a:ext cx="728360" cy="369332"/>
          </a:xfrm>
          <a:prstGeom prst="rect">
            <a:avLst/>
          </a:prstGeom>
          <a:noFill/>
        </p:spPr>
        <p:txBody>
          <a:bodyPr wrap="square">
            <a:spAutoFit/>
          </a:bodyPr>
          <a:lstStyle/>
          <a:p>
            <a:r>
              <a:rPr lang="en-US" altLang="zh-CN" b="1" dirty="0">
                <a:solidFill>
                  <a:srgbClr val="BFA504"/>
                </a:solidFill>
              </a:rPr>
              <a:t>GR</a:t>
            </a:r>
            <a:endParaRPr lang="zh-CN" altLang="en-US" b="1" dirty="0">
              <a:solidFill>
                <a:srgbClr val="BFA504"/>
              </a:solidFill>
            </a:endParaRPr>
          </a:p>
        </p:txBody>
      </p:sp>
      <p:sp>
        <p:nvSpPr>
          <p:cNvPr id="19" name="TextBox 18">
            <a:extLst>
              <a:ext uri="{FF2B5EF4-FFF2-40B4-BE49-F238E27FC236}">
                <a16:creationId xmlns:a16="http://schemas.microsoft.com/office/drawing/2014/main" id="{B88BB8FF-882D-FFE5-5FEA-434DF6C582C3}"/>
              </a:ext>
            </a:extLst>
          </p:cNvPr>
          <p:cNvSpPr txBox="1"/>
          <p:nvPr/>
        </p:nvSpPr>
        <p:spPr>
          <a:xfrm>
            <a:off x="369545" y="5109315"/>
            <a:ext cx="728360" cy="369332"/>
          </a:xfrm>
          <a:prstGeom prst="rect">
            <a:avLst/>
          </a:prstGeom>
          <a:noFill/>
        </p:spPr>
        <p:txBody>
          <a:bodyPr wrap="square">
            <a:spAutoFit/>
          </a:bodyPr>
          <a:lstStyle/>
          <a:p>
            <a:r>
              <a:rPr lang="en-US" altLang="zh-CN" b="1" dirty="0">
                <a:solidFill>
                  <a:srgbClr val="BFA504"/>
                </a:solidFill>
              </a:rPr>
              <a:t>Val%</a:t>
            </a:r>
            <a:endParaRPr lang="zh-CN" altLang="en-US" b="1" dirty="0">
              <a:solidFill>
                <a:srgbClr val="BFA504"/>
              </a:solidFill>
            </a:endParaRPr>
          </a:p>
        </p:txBody>
      </p:sp>
    </p:spTree>
    <p:extLst>
      <p:ext uri="{BB962C8B-B14F-4D97-AF65-F5344CB8AC3E}">
        <p14:creationId xmlns:p14="http://schemas.microsoft.com/office/powerpoint/2010/main" val="2646251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think-cell data - do not delete" hidden="1"/>
          <p:cNvGraphicFramePr>
            <a:graphicFrameLocks noChangeAspect="1"/>
          </p:cNvGraphicFramePr>
          <p:nvPr>
            <p:custDataLst>
              <p:tags r:id="rId1"/>
            </p:custDataLst>
            <p:extLst>
              <p:ext uri="{D42A27DB-BD31-4B8C-83A1-F6EECF244321}">
                <p14:modId xmlns:p14="http://schemas.microsoft.com/office/powerpoint/2010/main" val="10588402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95" imgH="394" progId="TCLayout.ActiveDocument.1">
                  <p:embed/>
                </p:oleObj>
              </mc:Choice>
              <mc:Fallback>
                <p:oleObj name="think-cell 幻灯片" r:id="rId3" imgW="395" imgH="394" progId="TCLayout.ActiveDocument.1">
                  <p:embed/>
                  <p:pic>
                    <p:nvPicPr>
                      <p:cNvPr id="22" name="think-cell data - do not delete"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页脚占位符 3"/>
          <p:cNvSpPr>
            <a:spLocks noGrp="1"/>
          </p:cNvSpPr>
          <p:nvPr>
            <p:ph type="ftr" sz="quarter" idx="11"/>
          </p:nvPr>
        </p:nvSpPr>
        <p:spPr/>
        <p:txBody>
          <a:bodyPr/>
          <a:lstStyle/>
          <a:p>
            <a:r>
              <a:rPr lang="en-US" altLang="zh-CN" sz="1400" i="1" dirty="0">
                <a:latin typeface="Arial" panose="020B0604020202020204" pitchFamily="34" charset="0"/>
                <a:cs typeface="Arial" panose="020B0604020202020204" pitchFamily="34" charset="0"/>
              </a:rPr>
              <a:t>Data: Household panel, Kantar World panel</a:t>
            </a:r>
            <a:endParaRPr lang="zh-CN" altLang="en-US" sz="1400" i="1" dirty="0">
              <a:latin typeface="Arial" panose="020B0604020202020204" pitchFamily="34" charset="0"/>
              <a:cs typeface="Arial" panose="020B0604020202020204" pitchFamily="34" charset="0"/>
            </a:endParaRPr>
          </a:p>
          <a:p>
            <a:endParaRPr lang="zh-CN" altLang="en-US" sz="1400" dirty="0">
              <a:latin typeface="Arial" panose="020B0604020202020204" pitchFamily="34" charset="0"/>
              <a:cs typeface="Arial" panose="020B0604020202020204" pitchFamily="34" charset="0"/>
            </a:endParaRPr>
          </a:p>
        </p:txBody>
      </p:sp>
      <p:sp>
        <p:nvSpPr>
          <p:cNvPr id="5" name="灯片编号占位符 4"/>
          <p:cNvSpPr>
            <a:spLocks noGrp="1"/>
          </p:cNvSpPr>
          <p:nvPr>
            <p:ph type="sldNum" sz="quarter" idx="12"/>
          </p:nvPr>
        </p:nvSpPr>
        <p:spPr/>
        <p:txBody>
          <a:bodyPr/>
          <a:lstStyle/>
          <a:p>
            <a:fld id="{1DDAB59E-332C-4060-B0C9-643DCBD9587F}" type="slidenum">
              <a:rPr lang="zh-CN" altLang="en-US" smtClean="0"/>
              <a:t>15</a:t>
            </a:fld>
            <a:endParaRPr lang="zh-CN" altLang="en-US"/>
          </a:p>
        </p:txBody>
      </p:sp>
      <p:sp>
        <p:nvSpPr>
          <p:cNvPr id="21" name="矩形 20"/>
          <p:cNvSpPr/>
          <p:nvPr/>
        </p:nvSpPr>
        <p:spPr>
          <a:xfrm>
            <a:off x="-854972" y="2802067"/>
            <a:ext cx="701964" cy="258618"/>
          </a:xfrm>
          <a:prstGeom prst="rect">
            <a:avLst/>
          </a:prstGeom>
          <a:solidFill>
            <a:srgbClr val="F8D3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853506" y="3150956"/>
            <a:ext cx="701964" cy="258618"/>
          </a:xfrm>
          <a:prstGeom prst="rect">
            <a:avLst/>
          </a:prstGeom>
          <a:solidFill>
            <a:srgbClr val="94B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848779" y="4572682"/>
            <a:ext cx="701964" cy="25861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48779" y="3508861"/>
            <a:ext cx="701964" cy="2678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848779" y="4220065"/>
            <a:ext cx="701964" cy="267860"/>
          </a:xfrm>
          <a:prstGeom prst="rect">
            <a:avLst/>
          </a:prstGeom>
          <a:solidFill>
            <a:srgbClr val="00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853506" y="3864463"/>
            <a:ext cx="701964" cy="26786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848408" y="2435095"/>
            <a:ext cx="701964" cy="258618"/>
          </a:xfrm>
          <a:prstGeom prst="rect">
            <a:avLst/>
          </a:prstGeom>
          <a:solidFill>
            <a:srgbClr val="FAEB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85344" y="26261"/>
            <a:ext cx="6096000" cy="307777"/>
          </a:xfrm>
          <a:prstGeom prst="rect">
            <a:avLst/>
          </a:prstGeom>
        </p:spPr>
        <p:txBody>
          <a:bodyPr>
            <a:spAutoFit/>
          </a:bodyPr>
          <a:lstStyle/>
          <a:p>
            <a:pPr fontAlgn="t"/>
            <a:r>
              <a:rPr lang="en-US" altLang="zh-CN" sz="1400" b="1" dirty="0">
                <a:solidFill>
                  <a:srgbClr val="005B00"/>
                </a:solidFill>
                <a:latin typeface="微软雅黑" panose="020B0503020204020204" pitchFamily="34" charset="-122"/>
                <a:ea typeface="微软雅黑" panose="020B0503020204020204" pitchFamily="34" charset="-122"/>
              </a:rPr>
              <a:t>Objective 2. Key behaviors of Lays</a:t>
            </a:r>
            <a:endParaRPr lang="zh-CN" altLang="zh-CN" sz="1400" b="1" dirty="0">
              <a:solidFill>
                <a:srgbClr val="005B00"/>
              </a:solidFill>
              <a:latin typeface="微软雅黑" panose="020B0503020204020204" pitchFamily="34" charset="-122"/>
              <a:ea typeface="微软雅黑" panose="020B0503020204020204" pitchFamily="34" charset="-122"/>
            </a:endParaRPr>
          </a:p>
        </p:txBody>
      </p:sp>
      <p:sp>
        <p:nvSpPr>
          <p:cNvPr id="34" name="圆角矩形 33"/>
          <p:cNvSpPr/>
          <p:nvPr/>
        </p:nvSpPr>
        <p:spPr>
          <a:xfrm>
            <a:off x="164593" y="343182"/>
            <a:ext cx="1243584" cy="379194"/>
          </a:xfrm>
          <a:prstGeom prst="round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Driving Factors</a:t>
            </a:r>
            <a:endParaRPr lang="zh-CN" altLang="en-US" sz="1200" b="1" dirty="0">
              <a:latin typeface="Arial" panose="020B0604020202020204" pitchFamily="34" charset="0"/>
              <a:cs typeface="Arial" panose="020B0604020202020204" pitchFamily="34" charset="0"/>
            </a:endParaRPr>
          </a:p>
        </p:txBody>
      </p:sp>
      <p:sp>
        <p:nvSpPr>
          <p:cNvPr id="36" name="圆角矩形 35"/>
          <p:cNvSpPr/>
          <p:nvPr/>
        </p:nvSpPr>
        <p:spPr>
          <a:xfrm>
            <a:off x="1522577" y="343182"/>
            <a:ext cx="1243584" cy="379195"/>
          </a:xfrm>
          <a:prstGeom prst="roundRect">
            <a:avLst/>
          </a:prstGeom>
          <a:solidFill>
            <a:srgbClr val="00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Opportunities/Risks</a:t>
            </a:r>
            <a:endParaRPr lang="zh-CN" altLang="en-US" sz="1200" b="1" dirty="0">
              <a:latin typeface="Arial" panose="020B0604020202020204" pitchFamily="34" charset="0"/>
              <a:cs typeface="Arial" panose="020B0604020202020204" pitchFamily="34" charset="0"/>
            </a:endParaRPr>
          </a:p>
        </p:txBody>
      </p:sp>
      <p:sp>
        <p:nvSpPr>
          <p:cNvPr id="39" name="圆角矩形 38"/>
          <p:cNvSpPr/>
          <p:nvPr/>
        </p:nvSpPr>
        <p:spPr>
          <a:xfrm>
            <a:off x="2880561" y="343182"/>
            <a:ext cx="1243584" cy="379194"/>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Conclusions</a:t>
            </a:r>
            <a:endParaRPr lang="zh-CN" altLang="en-US" sz="1200" b="1" dirty="0">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5"/>
          <a:stretch>
            <a:fillRect/>
          </a:stretch>
        </p:blipFill>
        <p:spPr>
          <a:xfrm>
            <a:off x="1601247" y="1368614"/>
            <a:ext cx="8989505" cy="4548353"/>
          </a:xfrm>
          <a:prstGeom prst="rect">
            <a:avLst/>
          </a:prstGeom>
        </p:spPr>
      </p:pic>
      <p:sp>
        <p:nvSpPr>
          <p:cNvPr id="3" name="文本框 32">
            <a:extLst>
              <a:ext uri="{FF2B5EF4-FFF2-40B4-BE49-F238E27FC236}">
                <a16:creationId xmlns:a16="http://schemas.microsoft.com/office/drawing/2014/main" id="{787423F7-2700-89EE-8BFD-148EF6FA127C}"/>
              </a:ext>
            </a:extLst>
          </p:cNvPr>
          <p:cNvSpPr txBox="1"/>
          <p:nvPr/>
        </p:nvSpPr>
        <p:spPr>
          <a:xfrm>
            <a:off x="1005700" y="843545"/>
            <a:ext cx="10863212" cy="400110"/>
          </a:xfrm>
          <a:prstGeom prst="rect">
            <a:avLst/>
          </a:prstGeom>
          <a:noFill/>
        </p:spPr>
        <p:txBody>
          <a:bodyPr wrap="square" rtlCol="0">
            <a:spAutoFit/>
          </a:bodyPr>
          <a:lstStyle/>
          <a:p>
            <a:r>
              <a:rPr lang="en-US" altLang="zh-CN" sz="2000" b="1" dirty="0">
                <a:solidFill>
                  <a:srgbClr val="005B00"/>
                </a:solidFill>
              </a:rPr>
              <a:t>Seasonal In &amp; Outs SKUs are important to drive business by staying relevant to consumers</a:t>
            </a:r>
            <a:endParaRPr lang="zh-CN" altLang="en-US" sz="2000" b="1" dirty="0">
              <a:solidFill>
                <a:srgbClr val="005B00"/>
              </a:solidFill>
            </a:endParaRPr>
          </a:p>
        </p:txBody>
      </p:sp>
    </p:spTree>
    <p:extLst>
      <p:ext uri="{BB962C8B-B14F-4D97-AF65-F5344CB8AC3E}">
        <p14:creationId xmlns:p14="http://schemas.microsoft.com/office/powerpoint/2010/main" val="2734016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E7E98F8-6DEF-1660-B4F6-CCCF4841F092}"/>
              </a:ext>
            </a:extLst>
          </p:cNvPr>
          <p:cNvSpPr>
            <a:spLocks noGrp="1"/>
          </p:cNvSpPr>
          <p:nvPr>
            <p:ph type="ftr" sz="quarter" idx="11"/>
          </p:nvPr>
        </p:nvSpPr>
        <p:spPr/>
        <p:txBody>
          <a:bodyPr/>
          <a:lstStyle/>
          <a:p>
            <a:endParaRPr lang="zh-CN" altLang="en-US" dirty="0"/>
          </a:p>
        </p:txBody>
      </p:sp>
      <p:sp>
        <p:nvSpPr>
          <p:cNvPr id="5" name="Slide Number Placeholder 4">
            <a:extLst>
              <a:ext uri="{FF2B5EF4-FFF2-40B4-BE49-F238E27FC236}">
                <a16:creationId xmlns:a16="http://schemas.microsoft.com/office/drawing/2014/main" id="{73C03F0D-D773-B391-8CCB-35FBA644456D}"/>
              </a:ext>
            </a:extLst>
          </p:cNvPr>
          <p:cNvSpPr>
            <a:spLocks noGrp="1"/>
          </p:cNvSpPr>
          <p:nvPr>
            <p:ph type="sldNum" sz="quarter" idx="12"/>
          </p:nvPr>
        </p:nvSpPr>
        <p:spPr/>
        <p:txBody>
          <a:bodyPr/>
          <a:lstStyle/>
          <a:p>
            <a:fld id="{1DDAB59E-332C-4060-B0C9-643DCBD9587F}" type="slidenum">
              <a:rPr lang="zh-CN" altLang="en-US" smtClean="0"/>
              <a:t>16</a:t>
            </a:fld>
            <a:endParaRPr lang="zh-CN" altLang="en-US"/>
          </a:p>
        </p:txBody>
      </p:sp>
      <p:pic>
        <p:nvPicPr>
          <p:cNvPr id="7" name="Picture 6">
            <a:extLst>
              <a:ext uri="{FF2B5EF4-FFF2-40B4-BE49-F238E27FC236}">
                <a16:creationId xmlns:a16="http://schemas.microsoft.com/office/drawing/2014/main" id="{BC52DA86-9440-A6CA-9354-80A162A5EC24}"/>
              </a:ext>
            </a:extLst>
          </p:cNvPr>
          <p:cNvPicPr>
            <a:picLocks noChangeAspect="1"/>
          </p:cNvPicPr>
          <p:nvPr/>
        </p:nvPicPr>
        <p:blipFill rotWithShape="1">
          <a:blip r:embed="rId41"/>
          <a:srcRect l="4879" t="15548" r="14002" b="5605"/>
          <a:stretch/>
        </p:blipFill>
        <p:spPr>
          <a:xfrm>
            <a:off x="1149549" y="1463038"/>
            <a:ext cx="2646680" cy="1386823"/>
          </a:xfrm>
          <a:prstGeom prst="rect">
            <a:avLst/>
          </a:prstGeom>
        </p:spPr>
      </p:pic>
      <p:pic>
        <p:nvPicPr>
          <p:cNvPr id="1028" name="Picture 4" descr="没有照片描述。">
            <a:extLst>
              <a:ext uri="{FF2B5EF4-FFF2-40B4-BE49-F238E27FC236}">
                <a16:creationId xmlns:a16="http://schemas.microsoft.com/office/drawing/2014/main" id="{F219BC8D-C45D-5A79-FEDE-91C831B04CF7}"/>
              </a:ext>
            </a:extLst>
          </p:cNvPr>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l="16194" t="-741" r="20102" b="593"/>
          <a:stretch/>
        </p:blipFill>
        <p:spPr bwMode="auto">
          <a:xfrm rot="16200000">
            <a:off x="5270136" y="833105"/>
            <a:ext cx="1386824" cy="2646682"/>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1819C80D-5628-C0B6-1ADC-319092A53E97}"/>
              </a:ext>
            </a:extLst>
          </p:cNvPr>
          <p:cNvSpPr/>
          <p:nvPr/>
        </p:nvSpPr>
        <p:spPr>
          <a:xfrm>
            <a:off x="1136850" y="1475577"/>
            <a:ext cx="2646680" cy="325119"/>
          </a:xfrm>
          <a:prstGeom prst="rect">
            <a:avLst/>
          </a:prstGeom>
          <a:solidFill>
            <a:schemeClr val="tx1">
              <a:lumMod val="50000"/>
              <a:lumOff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800" b="1" dirty="0">
                <a:latin typeface="Arial" panose="020B0604020202020204" pitchFamily="34" charset="0"/>
                <a:ea typeface="等线" panose="02010600030101010101" pitchFamily="2" charset="-122"/>
              </a:rPr>
              <a:t>Light &amp; Baked Flavor</a:t>
            </a:r>
            <a:endParaRPr lang="zh-CN" altLang="en-US" sz="1800" b="1" dirty="0"/>
          </a:p>
        </p:txBody>
      </p:sp>
      <p:sp>
        <p:nvSpPr>
          <p:cNvPr id="14" name="Rectangle 13">
            <a:extLst>
              <a:ext uri="{FF2B5EF4-FFF2-40B4-BE49-F238E27FC236}">
                <a16:creationId xmlns:a16="http://schemas.microsoft.com/office/drawing/2014/main" id="{5CD0A50E-8AD9-EA46-A871-3EDE7F14FD5B}"/>
              </a:ext>
            </a:extLst>
          </p:cNvPr>
          <p:cNvSpPr/>
          <p:nvPr/>
        </p:nvSpPr>
        <p:spPr>
          <a:xfrm>
            <a:off x="4649867" y="1458477"/>
            <a:ext cx="2646683" cy="528320"/>
          </a:xfrm>
          <a:prstGeom prst="rect">
            <a:avLst/>
          </a:prstGeom>
          <a:solidFill>
            <a:schemeClr val="tx1">
              <a:lumMod val="50000"/>
              <a:lumOff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800" b="1" dirty="0">
                <a:latin typeface="Arial" panose="020B0604020202020204" pitchFamily="34" charset="0"/>
                <a:ea typeface="等线" panose="02010600030101010101" pitchFamily="2" charset="-122"/>
              </a:rPr>
              <a:t>Sparkling Water Flavor</a:t>
            </a:r>
            <a:endParaRPr lang="zh-CN" altLang="en-US" sz="1800" b="1" dirty="0"/>
          </a:p>
        </p:txBody>
      </p:sp>
      <p:pic>
        <p:nvPicPr>
          <p:cNvPr id="15" name="Picture 14">
            <a:extLst>
              <a:ext uri="{FF2B5EF4-FFF2-40B4-BE49-F238E27FC236}">
                <a16:creationId xmlns:a16="http://schemas.microsoft.com/office/drawing/2014/main" id="{C993A472-AE95-AFE2-FC65-21DF0F4EC080}"/>
              </a:ext>
            </a:extLst>
          </p:cNvPr>
          <p:cNvPicPr>
            <a:picLocks noChangeAspect="1"/>
          </p:cNvPicPr>
          <p:nvPr/>
        </p:nvPicPr>
        <p:blipFill rotWithShape="1">
          <a:blip r:embed="rId43"/>
          <a:srcRect t="17659" b="17659"/>
          <a:stretch/>
        </p:blipFill>
        <p:spPr>
          <a:xfrm>
            <a:off x="8122676" y="1475577"/>
            <a:ext cx="2646680" cy="1426566"/>
          </a:xfrm>
          <a:prstGeom prst="rect">
            <a:avLst/>
          </a:prstGeom>
        </p:spPr>
      </p:pic>
      <p:sp>
        <p:nvSpPr>
          <p:cNvPr id="16" name="Rectangle 15">
            <a:extLst>
              <a:ext uri="{FF2B5EF4-FFF2-40B4-BE49-F238E27FC236}">
                <a16:creationId xmlns:a16="http://schemas.microsoft.com/office/drawing/2014/main" id="{A9D81467-2B7A-9002-FE44-FBB631DA3CFC}"/>
              </a:ext>
            </a:extLst>
          </p:cNvPr>
          <p:cNvSpPr/>
          <p:nvPr/>
        </p:nvSpPr>
        <p:spPr>
          <a:xfrm>
            <a:off x="8150188" y="1458477"/>
            <a:ext cx="2646680" cy="325119"/>
          </a:xfrm>
          <a:prstGeom prst="rect">
            <a:avLst/>
          </a:prstGeom>
          <a:solidFill>
            <a:schemeClr val="tx1">
              <a:lumMod val="50000"/>
              <a:lumOff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Arial" panose="020B0604020202020204" pitchFamily="34" charset="0"/>
                <a:ea typeface="等线" panose="02010600030101010101" pitchFamily="2" charset="-122"/>
              </a:rPr>
              <a:t>Hotpot</a:t>
            </a:r>
            <a:r>
              <a:rPr lang="en-US" altLang="zh-CN" sz="1800" b="1" dirty="0">
                <a:latin typeface="Arial" panose="020B0604020202020204" pitchFamily="34" charset="0"/>
                <a:ea typeface="等线" panose="02010600030101010101" pitchFamily="2" charset="-122"/>
              </a:rPr>
              <a:t> Flavor</a:t>
            </a:r>
            <a:endParaRPr lang="zh-CN" altLang="en-US" sz="1800" b="1" dirty="0"/>
          </a:p>
        </p:txBody>
      </p:sp>
      <p:sp>
        <p:nvSpPr>
          <p:cNvPr id="19" name="TextBox 18">
            <a:extLst>
              <a:ext uri="{FF2B5EF4-FFF2-40B4-BE49-F238E27FC236}">
                <a16:creationId xmlns:a16="http://schemas.microsoft.com/office/drawing/2014/main" id="{976FFC99-6120-A463-3123-9104E2568DBC}"/>
              </a:ext>
            </a:extLst>
          </p:cNvPr>
          <p:cNvSpPr txBox="1"/>
          <p:nvPr/>
        </p:nvSpPr>
        <p:spPr>
          <a:xfrm>
            <a:off x="938744" y="2855785"/>
            <a:ext cx="3097323" cy="338554"/>
          </a:xfrm>
          <a:prstGeom prst="rect">
            <a:avLst/>
          </a:prstGeom>
          <a:noFill/>
        </p:spPr>
        <p:txBody>
          <a:bodyPr wrap="none" rtlCol="0">
            <a:spAutoFit/>
          </a:bodyPr>
          <a:lstStyle/>
          <a:p>
            <a:r>
              <a:rPr lang="en-US" altLang="zh-CN" sz="1600" i="1" dirty="0">
                <a:latin typeface="Arial" panose="020B0604020202020204" pitchFamily="34" charset="0"/>
                <a:cs typeface="Arial" panose="020B0604020202020204" pitchFamily="34" charset="0"/>
              </a:rPr>
              <a:t>As representative of </a:t>
            </a:r>
            <a:r>
              <a:rPr lang="en-US" altLang="zh-CN" sz="1600" b="1" i="1" dirty="0">
                <a:solidFill>
                  <a:srgbClr val="FFC000"/>
                </a:solidFill>
                <a:latin typeface="Arial" panose="020B0604020202020204" pitchFamily="34" charset="0"/>
                <a:cs typeface="Arial" panose="020B0604020202020204" pitchFamily="34" charset="0"/>
              </a:rPr>
              <a:t>Mild flavor</a:t>
            </a:r>
            <a:endParaRPr lang="zh-CN" altLang="en-US" sz="1600" b="1" i="1" dirty="0">
              <a:solidFill>
                <a:srgbClr val="FFC000"/>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30F9578E-EDCD-9783-A9A5-2457BF5AC6E3}"/>
              </a:ext>
            </a:extLst>
          </p:cNvPr>
          <p:cNvSpPr txBox="1"/>
          <p:nvPr/>
        </p:nvSpPr>
        <p:spPr>
          <a:xfrm>
            <a:off x="4333978" y="2823507"/>
            <a:ext cx="3278462" cy="338554"/>
          </a:xfrm>
          <a:prstGeom prst="rect">
            <a:avLst/>
          </a:prstGeom>
          <a:noFill/>
        </p:spPr>
        <p:txBody>
          <a:bodyPr wrap="none" rtlCol="0">
            <a:spAutoFit/>
          </a:bodyPr>
          <a:lstStyle/>
          <a:p>
            <a:r>
              <a:rPr lang="en-US" altLang="zh-CN" sz="1600" i="1" dirty="0">
                <a:latin typeface="Arial" panose="020B0604020202020204" pitchFamily="34" charset="0"/>
                <a:cs typeface="Arial" panose="020B0604020202020204" pitchFamily="34" charset="0"/>
              </a:rPr>
              <a:t>As representative of </a:t>
            </a:r>
            <a:r>
              <a:rPr lang="en-US" altLang="zh-CN" sz="1600" b="1" i="1" dirty="0">
                <a:solidFill>
                  <a:srgbClr val="FFC000"/>
                </a:solidFill>
                <a:latin typeface="Arial" panose="020B0604020202020204" pitchFamily="34" charset="0"/>
                <a:cs typeface="Arial" panose="020B0604020202020204" pitchFamily="34" charset="0"/>
              </a:rPr>
              <a:t>Sweet flavor</a:t>
            </a:r>
            <a:endParaRPr lang="zh-CN" altLang="en-US" sz="1600" b="1" i="1" dirty="0">
              <a:solidFill>
                <a:srgbClr val="FFC000"/>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2584D3D2-F84D-D7FD-0292-77A85760008F}"/>
              </a:ext>
            </a:extLst>
          </p:cNvPr>
          <p:cNvSpPr txBox="1"/>
          <p:nvPr/>
        </p:nvSpPr>
        <p:spPr>
          <a:xfrm>
            <a:off x="7909316" y="2812374"/>
            <a:ext cx="3345788" cy="338554"/>
          </a:xfrm>
          <a:prstGeom prst="rect">
            <a:avLst/>
          </a:prstGeom>
          <a:noFill/>
        </p:spPr>
        <p:txBody>
          <a:bodyPr wrap="none" rtlCol="0">
            <a:spAutoFit/>
          </a:bodyPr>
          <a:lstStyle/>
          <a:p>
            <a:r>
              <a:rPr lang="en-US" altLang="zh-CN" sz="1600" i="1" dirty="0">
                <a:latin typeface="Arial" panose="020B0604020202020204" pitchFamily="34" charset="0"/>
                <a:cs typeface="Arial" panose="020B0604020202020204" pitchFamily="34" charset="0"/>
              </a:rPr>
              <a:t>As representative of </a:t>
            </a:r>
            <a:r>
              <a:rPr lang="en-US" altLang="zh-CN" sz="1600" b="1" i="1" dirty="0">
                <a:solidFill>
                  <a:srgbClr val="FFC000"/>
                </a:solidFill>
                <a:latin typeface="Arial" panose="020B0604020202020204" pitchFamily="34" charset="0"/>
                <a:cs typeface="Arial" panose="020B0604020202020204" pitchFamily="34" charset="0"/>
              </a:rPr>
              <a:t>Strong flavor</a:t>
            </a:r>
            <a:endParaRPr lang="zh-CN" altLang="en-US" sz="1600" b="1" i="1" dirty="0">
              <a:solidFill>
                <a:srgbClr val="FFC000"/>
              </a:solidFill>
              <a:latin typeface="Arial" panose="020B0604020202020204" pitchFamily="34" charset="0"/>
              <a:cs typeface="Arial" panose="020B0604020202020204" pitchFamily="34" charset="0"/>
            </a:endParaRPr>
          </a:p>
        </p:txBody>
      </p:sp>
      <p:cxnSp>
        <p:nvCxnSpPr>
          <p:cNvPr id="22" name="直接连接符 158">
            <a:extLst>
              <a:ext uri="{FF2B5EF4-FFF2-40B4-BE49-F238E27FC236}">
                <a16:creationId xmlns:a16="http://schemas.microsoft.com/office/drawing/2014/main" id="{3AEEC935-D3DE-F3CF-12C9-F8322963C532}"/>
              </a:ext>
            </a:extLst>
          </p:cNvPr>
          <p:cNvCxnSpPr/>
          <p:nvPr>
            <p:custDataLst>
              <p:tags r:id="rId1"/>
            </p:custDataLst>
          </p:nvPr>
        </p:nvCxnSpPr>
        <p:spPr bwMode="auto">
          <a:xfrm flipH="1">
            <a:off x="574761" y="6096451"/>
            <a:ext cx="10658" cy="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直接连接符 159">
            <a:extLst>
              <a:ext uri="{FF2B5EF4-FFF2-40B4-BE49-F238E27FC236}">
                <a16:creationId xmlns:a16="http://schemas.microsoft.com/office/drawing/2014/main" id="{3BC943B3-CFD1-09E5-D84D-E8F009B81CDD}"/>
              </a:ext>
            </a:extLst>
          </p:cNvPr>
          <p:cNvCxnSpPr/>
          <p:nvPr>
            <p:custDataLst>
              <p:tags r:id="rId2"/>
            </p:custDataLst>
          </p:nvPr>
        </p:nvCxnSpPr>
        <p:spPr bwMode="auto">
          <a:xfrm flipH="1">
            <a:off x="556473" y="5704339"/>
            <a:ext cx="10658" cy="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直接连接符 160">
            <a:extLst>
              <a:ext uri="{FF2B5EF4-FFF2-40B4-BE49-F238E27FC236}">
                <a16:creationId xmlns:a16="http://schemas.microsoft.com/office/drawing/2014/main" id="{8796B8F2-0647-A236-5DC1-B3A6915BFE3D}"/>
              </a:ext>
            </a:extLst>
          </p:cNvPr>
          <p:cNvCxnSpPr/>
          <p:nvPr>
            <p:custDataLst>
              <p:tags r:id="rId3"/>
            </p:custDataLst>
          </p:nvPr>
        </p:nvCxnSpPr>
        <p:spPr bwMode="auto">
          <a:xfrm flipH="1">
            <a:off x="556473" y="5310639"/>
            <a:ext cx="10658" cy="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直接连接符 164">
            <a:extLst>
              <a:ext uri="{FF2B5EF4-FFF2-40B4-BE49-F238E27FC236}">
                <a16:creationId xmlns:a16="http://schemas.microsoft.com/office/drawing/2014/main" id="{8982DDBC-C3E8-9C3C-1EF7-17D6B080A26C}"/>
              </a:ext>
            </a:extLst>
          </p:cNvPr>
          <p:cNvCxnSpPr/>
          <p:nvPr>
            <p:custDataLst>
              <p:tags r:id="rId4"/>
            </p:custDataLst>
          </p:nvPr>
        </p:nvCxnSpPr>
        <p:spPr bwMode="auto">
          <a:xfrm flipH="1">
            <a:off x="556473" y="3739014"/>
            <a:ext cx="10658" cy="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直接连接符 166">
            <a:extLst>
              <a:ext uri="{FF2B5EF4-FFF2-40B4-BE49-F238E27FC236}">
                <a16:creationId xmlns:a16="http://schemas.microsoft.com/office/drawing/2014/main" id="{6A7F6C80-3E15-F172-18B4-47A1A47CE525}"/>
              </a:ext>
            </a:extLst>
          </p:cNvPr>
          <p:cNvCxnSpPr/>
          <p:nvPr>
            <p:custDataLst>
              <p:tags r:id="rId5"/>
            </p:custDataLst>
          </p:nvPr>
        </p:nvCxnSpPr>
        <p:spPr bwMode="auto">
          <a:xfrm flipH="1">
            <a:off x="556473" y="3117793"/>
            <a:ext cx="10658" cy="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直接连接符 163">
            <a:extLst>
              <a:ext uri="{FF2B5EF4-FFF2-40B4-BE49-F238E27FC236}">
                <a16:creationId xmlns:a16="http://schemas.microsoft.com/office/drawing/2014/main" id="{EC4525B4-C645-1D29-F8BA-9156FF197A10}"/>
              </a:ext>
            </a:extLst>
          </p:cNvPr>
          <p:cNvCxnSpPr/>
          <p:nvPr>
            <p:custDataLst>
              <p:tags r:id="rId6"/>
            </p:custDataLst>
          </p:nvPr>
        </p:nvCxnSpPr>
        <p:spPr bwMode="auto">
          <a:xfrm flipH="1">
            <a:off x="556473" y="4132714"/>
            <a:ext cx="10658" cy="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直接连接符 162">
            <a:extLst>
              <a:ext uri="{FF2B5EF4-FFF2-40B4-BE49-F238E27FC236}">
                <a16:creationId xmlns:a16="http://schemas.microsoft.com/office/drawing/2014/main" id="{A9E63975-F31D-CB7B-8392-58F502EBACB9}"/>
              </a:ext>
            </a:extLst>
          </p:cNvPr>
          <p:cNvCxnSpPr/>
          <p:nvPr>
            <p:custDataLst>
              <p:tags r:id="rId7"/>
            </p:custDataLst>
          </p:nvPr>
        </p:nvCxnSpPr>
        <p:spPr bwMode="auto">
          <a:xfrm flipH="1">
            <a:off x="556473" y="4524826"/>
            <a:ext cx="10658" cy="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直接连接符 165">
            <a:extLst>
              <a:ext uri="{FF2B5EF4-FFF2-40B4-BE49-F238E27FC236}">
                <a16:creationId xmlns:a16="http://schemas.microsoft.com/office/drawing/2014/main" id="{9F27C32C-5202-FB2E-C566-5644995DCDD5}"/>
              </a:ext>
            </a:extLst>
          </p:cNvPr>
          <p:cNvCxnSpPr/>
          <p:nvPr>
            <p:custDataLst>
              <p:tags r:id="rId8"/>
            </p:custDataLst>
          </p:nvPr>
        </p:nvCxnSpPr>
        <p:spPr bwMode="auto">
          <a:xfrm flipH="1">
            <a:off x="556473" y="3511493"/>
            <a:ext cx="10658" cy="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直接连接符 161">
            <a:extLst>
              <a:ext uri="{FF2B5EF4-FFF2-40B4-BE49-F238E27FC236}">
                <a16:creationId xmlns:a16="http://schemas.microsoft.com/office/drawing/2014/main" id="{E9C2A1A9-6A3D-6163-3ABE-3D2D62130275}"/>
              </a:ext>
            </a:extLst>
          </p:cNvPr>
          <p:cNvCxnSpPr/>
          <p:nvPr>
            <p:custDataLst>
              <p:tags r:id="rId9"/>
            </p:custDataLst>
          </p:nvPr>
        </p:nvCxnSpPr>
        <p:spPr bwMode="auto">
          <a:xfrm flipH="1">
            <a:off x="556473" y="4918526"/>
            <a:ext cx="10658" cy="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graphicFrame>
        <p:nvGraphicFramePr>
          <p:cNvPr id="31" name="Chart 3">
            <a:extLst>
              <a:ext uri="{FF2B5EF4-FFF2-40B4-BE49-F238E27FC236}">
                <a16:creationId xmlns:a16="http://schemas.microsoft.com/office/drawing/2014/main" id="{116563CE-1AAB-C5B1-8138-44AC6D9EF91C}"/>
              </a:ext>
            </a:extLst>
          </p:cNvPr>
          <p:cNvGraphicFramePr/>
          <p:nvPr>
            <p:custDataLst>
              <p:tags r:id="rId10"/>
            </p:custDataLst>
            <p:extLst>
              <p:ext uri="{D42A27DB-BD31-4B8C-83A1-F6EECF244321}">
                <p14:modId xmlns:p14="http://schemas.microsoft.com/office/powerpoint/2010/main" val="2017106856"/>
              </p:ext>
            </p:extLst>
          </p:nvPr>
        </p:nvGraphicFramePr>
        <p:xfrm>
          <a:off x="765028" y="3334469"/>
          <a:ext cx="3223310" cy="2507532"/>
        </p:xfrm>
        <a:graphic>
          <a:graphicData uri="http://schemas.openxmlformats.org/drawingml/2006/chart">
            <c:chart xmlns:c="http://schemas.openxmlformats.org/drawingml/2006/chart" xmlns:r="http://schemas.openxmlformats.org/officeDocument/2006/relationships" r:id="rId44"/>
          </a:graphicData>
        </a:graphic>
      </p:graphicFrame>
      <p:sp>
        <p:nvSpPr>
          <p:cNvPr id="55" name="文本框 124">
            <a:extLst>
              <a:ext uri="{FF2B5EF4-FFF2-40B4-BE49-F238E27FC236}">
                <a16:creationId xmlns:a16="http://schemas.microsoft.com/office/drawing/2014/main" id="{599DF6B8-C826-D763-F04A-D45A829B38D9}"/>
              </a:ext>
            </a:extLst>
          </p:cNvPr>
          <p:cNvSpPr txBox="1"/>
          <p:nvPr/>
        </p:nvSpPr>
        <p:spPr>
          <a:xfrm>
            <a:off x="765028" y="3154806"/>
            <a:ext cx="3223310" cy="215444"/>
          </a:xfrm>
          <a:prstGeom prst="rect">
            <a:avLst/>
          </a:prstGeom>
          <a:noFill/>
        </p:spPr>
        <p:txBody>
          <a:bodyPr wrap="square" lIns="0" tIns="0" rIns="0" bIns="0" rtlCol="0">
            <a:spAutoFit/>
          </a:bodyPr>
          <a:lstStyle/>
          <a:p>
            <a:pPr algn="ctr"/>
            <a:r>
              <a:rPr lang="en-US" altLang="zh-CN" sz="1400" b="1" u="sng" dirty="0"/>
              <a:t>Cumulative Penetration% After Launch</a:t>
            </a:r>
            <a:endParaRPr lang="zh-CN" altLang="en-US" sz="1400" b="1" u="sng" dirty="0" err="1"/>
          </a:p>
        </p:txBody>
      </p:sp>
      <p:sp>
        <p:nvSpPr>
          <p:cNvPr id="1064" name="Text Placeholder 2">
            <a:extLst>
              <a:ext uri="{FF2B5EF4-FFF2-40B4-BE49-F238E27FC236}">
                <a16:creationId xmlns:a16="http://schemas.microsoft.com/office/drawing/2014/main" id="{204C79BB-D574-3BA1-732F-4A110BD58B64}"/>
              </a:ext>
            </a:extLst>
          </p:cNvPr>
          <p:cNvSpPr>
            <a:spLocks noGrp="1"/>
          </p:cNvSpPr>
          <p:nvPr>
            <p:custDataLst>
              <p:tags r:id="rId11"/>
            </p:custDataLst>
          </p:nvPr>
        </p:nvSpPr>
        <p:spPr bwMode="auto">
          <a:xfrm>
            <a:off x="3783530" y="5802537"/>
            <a:ext cx="261938" cy="16827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2pPr>
            <a:lvl3pPr marL="36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3pPr>
            <a:lvl4pPr marL="54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4pPr>
            <a:lvl5pPr marL="720000" indent="-180000"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ct val="0"/>
              </a:spcBef>
              <a:spcAft>
                <a:spcPct val="0"/>
              </a:spcAft>
            </a:pPr>
            <a:r>
              <a:rPr lang="en-US" altLang="en-US" sz="1100" dirty="0"/>
              <a:t>22P</a:t>
            </a:r>
            <a:endParaRPr lang="zh-CN" altLang="en-US" sz="1100" dirty="0"/>
          </a:p>
        </p:txBody>
      </p:sp>
      <p:sp>
        <p:nvSpPr>
          <p:cNvPr id="1068" name="Text Placeholder 2">
            <a:extLst>
              <a:ext uri="{FF2B5EF4-FFF2-40B4-BE49-F238E27FC236}">
                <a16:creationId xmlns:a16="http://schemas.microsoft.com/office/drawing/2014/main" id="{D2ACDBE3-8AC6-13E2-2B50-34AE3449FF1A}"/>
              </a:ext>
            </a:extLst>
          </p:cNvPr>
          <p:cNvSpPr>
            <a:spLocks noGrp="1"/>
          </p:cNvSpPr>
          <p:nvPr>
            <p:custDataLst>
              <p:tags r:id="rId12"/>
            </p:custDataLst>
          </p:nvPr>
        </p:nvSpPr>
        <p:spPr bwMode="auto">
          <a:xfrm>
            <a:off x="696339" y="5797642"/>
            <a:ext cx="261938" cy="16827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2pPr>
            <a:lvl3pPr marL="36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3pPr>
            <a:lvl4pPr marL="54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4pPr>
            <a:lvl5pPr marL="720000" indent="-180000"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ct val="0"/>
              </a:spcBef>
              <a:spcAft>
                <a:spcPct val="0"/>
              </a:spcAft>
            </a:pPr>
            <a:r>
              <a:rPr lang="en-US" altLang="en-US" sz="1100" dirty="0"/>
              <a:t>1P</a:t>
            </a:r>
            <a:endParaRPr lang="zh-CN" altLang="en-US" sz="1100" dirty="0"/>
          </a:p>
        </p:txBody>
      </p:sp>
      <p:sp>
        <p:nvSpPr>
          <p:cNvPr id="1069" name="Text Placeholder 2">
            <a:extLst>
              <a:ext uri="{FF2B5EF4-FFF2-40B4-BE49-F238E27FC236}">
                <a16:creationId xmlns:a16="http://schemas.microsoft.com/office/drawing/2014/main" id="{872241EC-943B-21AC-A675-01B407F606C9}"/>
              </a:ext>
            </a:extLst>
          </p:cNvPr>
          <p:cNvSpPr>
            <a:spLocks noGrp="1"/>
          </p:cNvSpPr>
          <p:nvPr>
            <p:custDataLst>
              <p:tags r:id="rId13"/>
            </p:custDataLst>
          </p:nvPr>
        </p:nvSpPr>
        <p:spPr bwMode="auto">
          <a:xfrm>
            <a:off x="2302587" y="5797642"/>
            <a:ext cx="261938" cy="16827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2pPr>
            <a:lvl3pPr marL="36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3pPr>
            <a:lvl4pPr marL="54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4pPr>
            <a:lvl5pPr marL="720000" indent="-180000"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ct val="0"/>
              </a:spcBef>
              <a:spcAft>
                <a:spcPct val="0"/>
              </a:spcAft>
            </a:pPr>
            <a:r>
              <a:rPr lang="en-US" altLang="en-US" sz="1100" dirty="0"/>
              <a:t>11P</a:t>
            </a:r>
            <a:endParaRPr lang="zh-CN" altLang="en-US" sz="1100" dirty="0"/>
          </a:p>
        </p:txBody>
      </p:sp>
      <p:cxnSp>
        <p:nvCxnSpPr>
          <p:cNvPr id="1070" name="直接连接符 158">
            <a:extLst>
              <a:ext uri="{FF2B5EF4-FFF2-40B4-BE49-F238E27FC236}">
                <a16:creationId xmlns:a16="http://schemas.microsoft.com/office/drawing/2014/main" id="{E127A676-5759-E4DB-4A83-B4385470805D}"/>
              </a:ext>
            </a:extLst>
          </p:cNvPr>
          <p:cNvCxnSpPr/>
          <p:nvPr>
            <p:custDataLst>
              <p:tags r:id="rId14"/>
            </p:custDataLst>
          </p:nvPr>
        </p:nvCxnSpPr>
        <p:spPr bwMode="auto">
          <a:xfrm flipH="1">
            <a:off x="4180575" y="6091556"/>
            <a:ext cx="10658" cy="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1" name="直接连接符 159">
            <a:extLst>
              <a:ext uri="{FF2B5EF4-FFF2-40B4-BE49-F238E27FC236}">
                <a16:creationId xmlns:a16="http://schemas.microsoft.com/office/drawing/2014/main" id="{AE8856AD-68C3-394C-CC0B-7B7CCF4685D1}"/>
              </a:ext>
            </a:extLst>
          </p:cNvPr>
          <p:cNvCxnSpPr/>
          <p:nvPr>
            <p:custDataLst>
              <p:tags r:id="rId15"/>
            </p:custDataLst>
          </p:nvPr>
        </p:nvCxnSpPr>
        <p:spPr bwMode="auto">
          <a:xfrm flipH="1">
            <a:off x="4162287" y="5699444"/>
            <a:ext cx="10658" cy="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2" name="直接连接符 160">
            <a:extLst>
              <a:ext uri="{FF2B5EF4-FFF2-40B4-BE49-F238E27FC236}">
                <a16:creationId xmlns:a16="http://schemas.microsoft.com/office/drawing/2014/main" id="{60B9AA62-97D0-42F0-9506-29F5E86D320E}"/>
              </a:ext>
            </a:extLst>
          </p:cNvPr>
          <p:cNvCxnSpPr/>
          <p:nvPr>
            <p:custDataLst>
              <p:tags r:id="rId16"/>
            </p:custDataLst>
          </p:nvPr>
        </p:nvCxnSpPr>
        <p:spPr bwMode="auto">
          <a:xfrm flipH="1">
            <a:off x="4162287" y="5305744"/>
            <a:ext cx="10658" cy="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3" name="直接连接符 164">
            <a:extLst>
              <a:ext uri="{FF2B5EF4-FFF2-40B4-BE49-F238E27FC236}">
                <a16:creationId xmlns:a16="http://schemas.microsoft.com/office/drawing/2014/main" id="{3773CAA3-017E-F0F0-ED47-339AAFD5681D}"/>
              </a:ext>
            </a:extLst>
          </p:cNvPr>
          <p:cNvCxnSpPr/>
          <p:nvPr>
            <p:custDataLst>
              <p:tags r:id="rId17"/>
            </p:custDataLst>
          </p:nvPr>
        </p:nvCxnSpPr>
        <p:spPr bwMode="auto">
          <a:xfrm flipH="1">
            <a:off x="4162287" y="3734119"/>
            <a:ext cx="10658" cy="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4" name="直接连接符 166">
            <a:extLst>
              <a:ext uri="{FF2B5EF4-FFF2-40B4-BE49-F238E27FC236}">
                <a16:creationId xmlns:a16="http://schemas.microsoft.com/office/drawing/2014/main" id="{1033F9C9-F57F-6BD0-C9DE-1ED488F5D6E5}"/>
              </a:ext>
            </a:extLst>
          </p:cNvPr>
          <p:cNvCxnSpPr/>
          <p:nvPr>
            <p:custDataLst>
              <p:tags r:id="rId18"/>
            </p:custDataLst>
          </p:nvPr>
        </p:nvCxnSpPr>
        <p:spPr bwMode="auto">
          <a:xfrm flipH="1">
            <a:off x="4162287" y="3112898"/>
            <a:ext cx="10658" cy="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5" name="直接连接符 163">
            <a:extLst>
              <a:ext uri="{FF2B5EF4-FFF2-40B4-BE49-F238E27FC236}">
                <a16:creationId xmlns:a16="http://schemas.microsoft.com/office/drawing/2014/main" id="{09169C5A-624B-86C6-60C7-88D1209EFA98}"/>
              </a:ext>
            </a:extLst>
          </p:cNvPr>
          <p:cNvCxnSpPr/>
          <p:nvPr>
            <p:custDataLst>
              <p:tags r:id="rId19"/>
            </p:custDataLst>
          </p:nvPr>
        </p:nvCxnSpPr>
        <p:spPr bwMode="auto">
          <a:xfrm flipH="1">
            <a:off x="4162287" y="4127819"/>
            <a:ext cx="10658" cy="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6" name="直接连接符 162">
            <a:extLst>
              <a:ext uri="{FF2B5EF4-FFF2-40B4-BE49-F238E27FC236}">
                <a16:creationId xmlns:a16="http://schemas.microsoft.com/office/drawing/2014/main" id="{752BACA5-6640-D002-E89A-89EFD3796379}"/>
              </a:ext>
            </a:extLst>
          </p:cNvPr>
          <p:cNvCxnSpPr/>
          <p:nvPr>
            <p:custDataLst>
              <p:tags r:id="rId20"/>
            </p:custDataLst>
          </p:nvPr>
        </p:nvCxnSpPr>
        <p:spPr bwMode="auto">
          <a:xfrm flipH="1">
            <a:off x="4162287" y="4519931"/>
            <a:ext cx="10658" cy="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7" name="直接连接符 165">
            <a:extLst>
              <a:ext uri="{FF2B5EF4-FFF2-40B4-BE49-F238E27FC236}">
                <a16:creationId xmlns:a16="http://schemas.microsoft.com/office/drawing/2014/main" id="{CD97EFAB-244E-B3CD-8E04-2C49E8D8807E}"/>
              </a:ext>
            </a:extLst>
          </p:cNvPr>
          <p:cNvCxnSpPr/>
          <p:nvPr>
            <p:custDataLst>
              <p:tags r:id="rId21"/>
            </p:custDataLst>
          </p:nvPr>
        </p:nvCxnSpPr>
        <p:spPr bwMode="auto">
          <a:xfrm flipH="1">
            <a:off x="4162287" y="3506598"/>
            <a:ext cx="10658" cy="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8" name="直接连接符 161">
            <a:extLst>
              <a:ext uri="{FF2B5EF4-FFF2-40B4-BE49-F238E27FC236}">
                <a16:creationId xmlns:a16="http://schemas.microsoft.com/office/drawing/2014/main" id="{1215BC38-107E-859A-837B-A0AD59A75FB5}"/>
              </a:ext>
            </a:extLst>
          </p:cNvPr>
          <p:cNvCxnSpPr/>
          <p:nvPr>
            <p:custDataLst>
              <p:tags r:id="rId22"/>
            </p:custDataLst>
          </p:nvPr>
        </p:nvCxnSpPr>
        <p:spPr bwMode="auto">
          <a:xfrm flipH="1">
            <a:off x="4162287" y="4913631"/>
            <a:ext cx="10658" cy="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graphicFrame>
        <p:nvGraphicFramePr>
          <p:cNvPr id="1079" name="Chart 3">
            <a:extLst>
              <a:ext uri="{FF2B5EF4-FFF2-40B4-BE49-F238E27FC236}">
                <a16:creationId xmlns:a16="http://schemas.microsoft.com/office/drawing/2014/main" id="{DB38C484-9C3D-C9FD-3422-0325E2FD793A}"/>
              </a:ext>
            </a:extLst>
          </p:cNvPr>
          <p:cNvGraphicFramePr/>
          <p:nvPr>
            <p:custDataLst>
              <p:tags r:id="rId23"/>
            </p:custDataLst>
            <p:extLst>
              <p:ext uri="{D42A27DB-BD31-4B8C-83A1-F6EECF244321}">
                <p14:modId xmlns:p14="http://schemas.microsoft.com/office/powerpoint/2010/main" val="494536949"/>
              </p:ext>
            </p:extLst>
          </p:nvPr>
        </p:nvGraphicFramePr>
        <p:xfrm>
          <a:off x="4389130" y="3329574"/>
          <a:ext cx="3223310" cy="2507532"/>
        </p:xfrm>
        <a:graphic>
          <a:graphicData uri="http://schemas.openxmlformats.org/drawingml/2006/chart">
            <c:chart xmlns:c="http://schemas.openxmlformats.org/drawingml/2006/chart" xmlns:r="http://schemas.openxmlformats.org/officeDocument/2006/relationships" r:id="rId45"/>
          </a:graphicData>
        </a:graphic>
      </p:graphicFrame>
      <p:sp>
        <p:nvSpPr>
          <p:cNvPr id="1080" name="文本框 124">
            <a:extLst>
              <a:ext uri="{FF2B5EF4-FFF2-40B4-BE49-F238E27FC236}">
                <a16:creationId xmlns:a16="http://schemas.microsoft.com/office/drawing/2014/main" id="{97C66FFF-AE01-5489-2210-21A37DE3E5B5}"/>
              </a:ext>
            </a:extLst>
          </p:cNvPr>
          <p:cNvSpPr txBox="1"/>
          <p:nvPr/>
        </p:nvSpPr>
        <p:spPr>
          <a:xfrm>
            <a:off x="4389130" y="3149911"/>
            <a:ext cx="3223310" cy="215444"/>
          </a:xfrm>
          <a:prstGeom prst="rect">
            <a:avLst/>
          </a:prstGeom>
          <a:noFill/>
        </p:spPr>
        <p:txBody>
          <a:bodyPr wrap="square" lIns="0" tIns="0" rIns="0" bIns="0" rtlCol="0">
            <a:spAutoFit/>
          </a:bodyPr>
          <a:lstStyle/>
          <a:p>
            <a:pPr algn="ctr"/>
            <a:r>
              <a:rPr lang="en-US" altLang="zh-CN" sz="1400" b="1" u="sng" dirty="0"/>
              <a:t>Cumulative Penetration% After Launch</a:t>
            </a:r>
            <a:endParaRPr lang="zh-CN" altLang="en-US" sz="1400" b="1" u="sng" dirty="0" err="1"/>
          </a:p>
        </p:txBody>
      </p:sp>
      <p:sp>
        <p:nvSpPr>
          <p:cNvPr id="1081" name="Text Placeholder 2">
            <a:extLst>
              <a:ext uri="{FF2B5EF4-FFF2-40B4-BE49-F238E27FC236}">
                <a16:creationId xmlns:a16="http://schemas.microsoft.com/office/drawing/2014/main" id="{27F0B46A-E501-9F24-65C2-513A0499A6ED}"/>
              </a:ext>
            </a:extLst>
          </p:cNvPr>
          <p:cNvSpPr>
            <a:spLocks noGrp="1"/>
          </p:cNvSpPr>
          <p:nvPr>
            <p:custDataLst>
              <p:tags r:id="rId24"/>
            </p:custDataLst>
          </p:nvPr>
        </p:nvSpPr>
        <p:spPr bwMode="auto">
          <a:xfrm>
            <a:off x="7407632" y="5797642"/>
            <a:ext cx="261938" cy="16827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2pPr>
            <a:lvl3pPr marL="36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3pPr>
            <a:lvl4pPr marL="54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4pPr>
            <a:lvl5pPr marL="720000" indent="-180000"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ct val="0"/>
              </a:spcBef>
              <a:spcAft>
                <a:spcPct val="0"/>
              </a:spcAft>
            </a:pPr>
            <a:r>
              <a:rPr lang="en-US" altLang="en-US" sz="1100" dirty="0"/>
              <a:t>22P</a:t>
            </a:r>
            <a:endParaRPr lang="zh-CN" altLang="en-US" sz="1100" dirty="0"/>
          </a:p>
        </p:txBody>
      </p:sp>
      <p:sp>
        <p:nvSpPr>
          <p:cNvPr id="1082" name="Text Placeholder 2">
            <a:extLst>
              <a:ext uri="{FF2B5EF4-FFF2-40B4-BE49-F238E27FC236}">
                <a16:creationId xmlns:a16="http://schemas.microsoft.com/office/drawing/2014/main" id="{0CF66179-7FA9-F9E9-1DEC-F209C5008430}"/>
              </a:ext>
            </a:extLst>
          </p:cNvPr>
          <p:cNvSpPr>
            <a:spLocks noGrp="1"/>
          </p:cNvSpPr>
          <p:nvPr>
            <p:custDataLst>
              <p:tags r:id="rId25"/>
            </p:custDataLst>
          </p:nvPr>
        </p:nvSpPr>
        <p:spPr bwMode="auto">
          <a:xfrm>
            <a:off x="4320441" y="5792747"/>
            <a:ext cx="261938" cy="16827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2pPr>
            <a:lvl3pPr marL="36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3pPr>
            <a:lvl4pPr marL="54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4pPr>
            <a:lvl5pPr marL="720000" indent="-180000"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ct val="0"/>
              </a:spcBef>
              <a:spcAft>
                <a:spcPct val="0"/>
              </a:spcAft>
            </a:pPr>
            <a:r>
              <a:rPr lang="en-US" altLang="en-US" sz="1100" dirty="0"/>
              <a:t>1P</a:t>
            </a:r>
            <a:endParaRPr lang="zh-CN" altLang="en-US" sz="1100" dirty="0"/>
          </a:p>
        </p:txBody>
      </p:sp>
      <p:sp>
        <p:nvSpPr>
          <p:cNvPr id="1083" name="Text Placeholder 2">
            <a:extLst>
              <a:ext uri="{FF2B5EF4-FFF2-40B4-BE49-F238E27FC236}">
                <a16:creationId xmlns:a16="http://schemas.microsoft.com/office/drawing/2014/main" id="{62913C85-7B22-6616-707D-501AABB7E912}"/>
              </a:ext>
            </a:extLst>
          </p:cNvPr>
          <p:cNvSpPr>
            <a:spLocks noGrp="1"/>
          </p:cNvSpPr>
          <p:nvPr>
            <p:custDataLst>
              <p:tags r:id="rId26"/>
            </p:custDataLst>
          </p:nvPr>
        </p:nvSpPr>
        <p:spPr bwMode="auto">
          <a:xfrm>
            <a:off x="5926689" y="5792747"/>
            <a:ext cx="261938" cy="16827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2pPr>
            <a:lvl3pPr marL="36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3pPr>
            <a:lvl4pPr marL="54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4pPr>
            <a:lvl5pPr marL="720000" indent="-180000"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ct val="0"/>
              </a:spcBef>
              <a:spcAft>
                <a:spcPct val="0"/>
              </a:spcAft>
            </a:pPr>
            <a:r>
              <a:rPr lang="en-US" altLang="en-US" sz="1100" dirty="0"/>
              <a:t>11P</a:t>
            </a:r>
            <a:endParaRPr lang="zh-CN" altLang="en-US" sz="1100" dirty="0"/>
          </a:p>
        </p:txBody>
      </p:sp>
      <p:cxnSp>
        <p:nvCxnSpPr>
          <p:cNvPr id="1084" name="直接连接符 158">
            <a:extLst>
              <a:ext uri="{FF2B5EF4-FFF2-40B4-BE49-F238E27FC236}">
                <a16:creationId xmlns:a16="http://schemas.microsoft.com/office/drawing/2014/main" id="{00D49811-2DB9-717F-F35E-185108CF7EF2}"/>
              </a:ext>
            </a:extLst>
          </p:cNvPr>
          <p:cNvCxnSpPr/>
          <p:nvPr>
            <p:custDataLst>
              <p:tags r:id="rId27"/>
            </p:custDataLst>
          </p:nvPr>
        </p:nvCxnSpPr>
        <p:spPr bwMode="auto">
          <a:xfrm flipH="1">
            <a:off x="7712293" y="6056987"/>
            <a:ext cx="10658" cy="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85" name="直接连接符 159">
            <a:extLst>
              <a:ext uri="{FF2B5EF4-FFF2-40B4-BE49-F238E27FC236}">
                <a16:creationId xmlns:a16="http://schemas.microsoft.com/office/drawing/2014/main" id="{2CC8646B-B55A-901E-7136-4FA75BABCCC3}"/>
              </a:ext>
            </a:extLst>
          </p:cNvPr>
          <p:cNvCxnSpPr/>
          <p:nvPr>
            <p:custDataLst>
              <p:tags r:id="rId28"/>
            </p:custDataLst>
          </p:nvPr>
        </p:nvCxnSpPr>
        <p:spPr bwMode="auto">
          <a:xfrm flipH="1">
            <a:off x="7712293" y="5664875"/>
            <a:ext cx="10658" cy="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86" name="直接连接符 160">
            <a:extLst>
              <a:ext uri="{FF2B5EF4-FFF2-40B4-BE49-F238E27FC236}">
                <a16:creationId xmlns:a16="http://schemas.microsoft.com/office/drawing/2014/main" id="{215B9867-9F09-59E9-E9A8-EF4DC2AF24A3}"/>
              </a:ext>
            </a:extLst>
          </p:cNvPr>
          <p:cNvCxnSpPr/>
          <p:nvPr>
            <p:custDataLst>
              <p:tags r:id="rId29"/>
            </p:custDataLst>
          </p:nvPr>
        </p:nvCxnSpPr>
        <p:spPr bwMode="auto">
          <a:xfrm flipH="1">
            <a:off x="7712293" y="5271175"/>
            <a:ext cx="10658" cy="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87" name="直接连接符 164">
            <a:extLst>
              <a:ext uri="{FF2B5EF4-FFF2-40B4-BE49-F238E27FC236}">
                <a16:creationId xmlns:a16="http://schemas.microsoft.com/office/drawing/2014/main" id="{C2AC0B6E-5C7C-0870-7971-200140F58E71}"/>
              </a:ext>
            </a:extLst>
          </p:cNvPr>
          <p:cNvCxnSpPr/>
          <p:nvPr>
            <p:custDataLst>
              <p:tags r:id="rId30"/>
            </p:custDataLst>
          </p:nvPr>
        </p:nvCxnSpPr>
        <p:spPr bwMode="auto">
          <a:xfrm flipH="1">
            <a:off x="7712293" y="3699550"/>
            <a:ext cx="10658" cy="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88" name="直接连接符 166">
            <a:extLst>
              <a:ext uri="{FF2B5EF4-FFF2-40B4-BE49-F238E27FC236}">
                <a16:creationId xmlns:a16="http://schemas.microsoft.com/office/drawing/2014/main" id="{65D402E4-0FC9-43C6-55B3-1522D9001735}"/>
              </a:ext>
            </a:extLst>
          </p:cNvPr>
          <p:cNvCxnSpPr/>
          <p:nvPr>
            <p:custDataLst>
              <p:tags r:id="rId31"/>
            </p:custDataLst>
          </p:nvPr>
        </p:nvCxnSpPr>
        <p:spPr bwMode="auto">
          <a:xfrm flipH="1">
            <a:off x="7712293" y="3078329"/>
            <a:ext cx="10658" cy="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89" name="直接连接符 163">
            <a:extLst>
              <a:ext uri="{FF2B5EF4-FFF2-40B4-BE49-F238E27FC236}">
                <a16:creationId xmlns:a16="http://schemas.microsoft.com/office/drawing/2014/main" id="{12B158D3-525D-BB90-E86B-59EBDA0A24B0}"/>
              </a:ext>
            </a:extLst>
          </p:cNvPr>
          <p:cNvCxnSpPr/>
          <p:nvPr>
            <p:custDataLst>
              <p:tags r:id="rId32"/>
            </p:custDataLst>
          </p:nvPr>
        </p:nvCxnSpPr>
        <p:spPr bwMode="auto">
          <a:xfrm flipH="1">
            <a:off x="7712293" y="4093250"/>
            <a:ext cx="10658" cy="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90" name="直接连接符 162">
            <a:extLst>
              <a:ext uri="{FF2B5EF4-FFF2-40B4-BE49-F238E27FC236}">
                <a16:creationId xmlns:a16="http://schemas.microsoft.com/office/drawing/2014/main" id="{039D8C92-3139-E4A1-51CF-925B5424F4A8}"/>
              </a:ext>
            </a:extLst>
          </p:cNvPr>
          <p:cNvCxnSpPr/>
          <p:nvPr>
            <p:custDataLst>
              <p:tags r:id="rId33"/>
            </p:custDataLst>
          </p:nvPr>
        </p:nvCxnSpPr>
        <p:spPr bwMode="auto">
          <a:xfrm flipH="1">
            <a:off x="7712293" y="4485362"/>
            <a:ext cx="10658" cy="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91" name="直接连接符 165">
            <a:extLst>
              <a:ext uri="{FF2B5EF4-FFF2-40B4-BE49-F238E27FC236}">
                <a16:creationId xmlns:a16="http://schemas.microsoft.com/office/drawing/2014/main" id="{67172169-4C81-924C-6936-5BADBF27909E}"/>
              </a:ext>
            </a:extLst>
          </p:cNvPr>
          <p:cNvCxnSpPr/>
          <p:nvPr>
            <p:custDataLst>
              <p:tags r:id="rId34"/>
            </p:custDataLst>
          </p:nvPr>
        </p:nvCxnSpPr>
        <p:spPr bwMode="auto">
          <a:xfrm flipH="1">
            <a:off x="7712293" y="3472029"/>
            <a:ext cx="10658" cy="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92" name="直接连接符 161">
            <a:extLst>
              <a:ext uri="{FF2B5EF4-FFF2-40B4-BE49-F238E27FC236}">
                <a16:creationId xmlns:a16="http://schemas.microsoft.com/office/drawing/2014/main" id="{2AC4993E-30DA-CD8A-B099-4A16A4F00B3E}"/>
              </a:ext>
            </a:extLst>
          </p:cNvPr>
          <p:cNvCxnSpPr/>
          <p:nvPr>
            <p:custDataLst>
              <p:tags r:id="rId35"/>
            </p:custDataLst>
          </p:nvPr>
        </p:nvCxnSpPr>
        <p:spPr bwMode="auto">
          <a:xfrm flipH="1">
            <a:off x="7712293" y="4879062"/>
            <a:ext cx="10658" cy="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graphicFrame>
        <p:nvGraphicFramePr>
          <p:cNvPr id="1093" name="Chart 3">
            <a:extLst>
              <a:ext uri="{FF2B5EF4-FFF2-40B4-BE49-F238E27FC236}">
                <a16:creationId xmlns:a16="http://schemas.microsoft.com/office/drawing/2014/main" id="{61C9E532-3990-16BB-CADD-5DD205F0B7D5}"/>
              </a:ext>
            </a:extLst>
          </p:cNvPr>
          <p:cNvGraphicFramePr/>
          <p:nvPr>
            <p:custDataLst>
              <p:tags r:id="rId36"/>
            </p:custDataLst>
            <p:extLst>
              <p:ext uri="{D42A27DB-BD31-4B8C-83A1-F6EECF244321}">
                <p14:modId xmlns:p14="http://schemas.microsoft.com/office/powerpoint/2010/main" val="4141344725"/>
              </p:ext>
            </p:extLst>
          </p:nvPr>
        </p:nvGraphicFramePr>
        <p:xfrm>
          <a:off x="7920848" y="3295005"/>
          <a:ext cx="3223310" cy="2507532"/>
        </p:xfrm>
        <a:graphic>
          <a:graphicData uri="http://schemas.openxmlformats.org/drawingml/2006/chart">
            <c:chart xmlns:c="http://schemas.openxmlformats.org/drawingml/2006/chart" xmlns:r="http://schemas.openxmlformats.org/officeDocument/2006/relationships" r:id="rId46"/>
          </a:graphicData>
        </a:graphic>
      </p:graphicFrame>
      <p:sp>
        <p:nvSpPr>
          <p:cNvPr id="1094" name="文本框 124">
            <a:extLst>
              <a:ext uri="{FF2B5EF4-FFF2-40B4-BE49-F238E27FC236}">
                <a16:creationId xmlns:a16="http://schemas.microsoft.com/office/drawing/2014/main" id="{5D1F9E95-D103-3997-B5B6-5C0ABC32B63C}"/>
              </a:ext>
            </a:extLst>
          </p:cNvPr>
          <p:cNvSpPr txBox="1"/>
          <p:nvPr/>
        </p:nvSpPr>
        <p:spPr>
          <a:xfrm>
            <a:off x="7920848" y="3115342"/>
            <a:ext cx="3223310" cy="215444"/>
          </a:xfrm>
          <a:prstGeom prst="rect">
            <a:avLst/>
          </a:prstGeom>
          <a:noFill/>
        </p:spPr>
        <p:txBody>
          <a:bodyPr wrap="square" lIns="0" tIns="0" rIns="0" bIns="0" rtlCol="0">
            <a:spAutoFit/>
          </a:bodyPr>
          <a:lstStyle/>
          <a:p>
            <a:pPr algn="ctr"/>
            <a:r>
              <a:rPr lang="en-US" altLang="zh-CN" sz="1400" b="1" u="sng" dirty="0"/>
              <a:t>Cumulative Penetration% After Launch</a:t>
            </a:r>
            <a:endParaRPr lang="zh-CN" altLang="en-US" sz="1400" b="1" u="sng" dirty="0" err="1"/>
          </a:p>
        </p:txBody>
      </p:sp>
      <p:sp>
        <p:nvSpPr>
          <p:cNvPr id="1095" name="Text Placeholder 2">
            <a:extLst>
              <a:ext uri="{FF2B5EF4-FFF2-40B4-BE49-F238E27FC236}">
                <a16:creationId xmlns:a16="http://schemas.microsoft.com/office/drawing/2014/main" id="{5397DFC3-32E6-0594-90D6-5F98F5C9A17F}"/>
              </a:ext>
            </a:extLst>
          </p:cNvPr>
          <p:cNvSpPr>
            <a:spLocks noGrp="1"/>
          </p:cNvSpPr>
          <p:nvPr>
            <p:custDataLst>
              <p:tags r:id="rId37"/>
            </p:custDataLst>
          </p:nvPr>
        </p:nvSpPr>
        <p:spPr bwMode="auto">
          <a:xfrm>
            <a:off x="10939350" y="5763073"/>
            <a:ext cx="261938" cy="16827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2pPr>
            <a:lvl3pPr marL="36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3pPr>
            <a:lvl4pPr marL="54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4pPr>
            <a:lvl5pPr marL="720000" indent="-180000"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ct val="0"/>
              </a:spcBef>
              <a:spcAft>
                <a:spcPct val="0"/>
              </a:spcAft>
            </a:pPr>
            <a:r>
              <a:rPr lang="en-US" altLang="en-US" sz="1100" dirty="0"/>
              <a:t>22P</a:t>
            </a:r>
            <a:endParaRPr lang="zh-CN" altLang="en-US" sz="1100" dirty="0"/>
          </a:p>
        </p:txBody>
      </p:sp>
      <p:sp>
        <p:nvSpPr>
          <p:cNvPr id="1096" name="Text Placeholder 2">
            <a:extLst>
              <a:ext uri="{FF2B5EF4-FFF2-40B4-BE49-F238E27FC236}">
                <a16:creationId xmlns:a16="http://schemas.microsoft.com/office/drawing/2014/main" id="{61646E8B-AD73-DDE9-5643-AA51637A411E}"/>
              </a:ext>
            </a:extLst>
          </p:cNvPr>
          <p:cNvSpPr>
            <a:spLocks noGrp="1"/>
          </p:cNvSpPr>
          <p:nvPr>
            <p:custDataLst>
              <p:tags r:id="rId38"/>
            </p:custDataLst>
          </p:nvPr>
        </p:nvSpPr>
        <p:spPr bwMode="auto">
          <a:xfrm>
            <a:off x="7852159" y="5758178"/>
            <a:ext cx="261938" cy="16827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2pPr>
            <a:lvl3pPr marL="36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3pPr>
            <a:lvl4pPr marL="54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4pPr>
            <a:lvl5pPr marL="720000" indent="-180000"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ct val="0"/>
              </a:spcBef>
              <a:spcAft>
                <a:spcPct val="0"/>
              </a:spcAft>
            </a:pPr>
            <a:r>
              <a:rPr lang="en-US" altLang="en-US" sz="1100" dirty="0"/>
              <a:t>1P</a:t>
            </a:r>
            <a:endParaRPr lang="zh-CN" altLang="en-US" sz="1100" dirty="0"/>
          </a:p>
        </p:txBody>
      </p:sp>
      <p:sp>
        <p:nvSpPr>
          <p:cNvPr id="1097" name="Text Placeholder 2">
            <a:extLst>
              <a:ext uri="{FF2B5EF4-FFF2-40B4-BE49-F238E27FC236}">
                <a16:creationId xmlns:a16="http://schemas.microsoft.com/office/drawing/2014/main" id="{F27E2E10-3FBE-4AFB-3E83-E8D0E8940F79}"/>
              </a:ext>
            </a:extLst>
          </p:cNvPr>
          <p:cNvSpPr>
            <a:spLocks noGrp="1"/>
          </p:cNvSpPr>
          <p:nvPr>
            <p:custDataLst>
              <p:tags r:id="rId39"/>
            </p:custDataLst>
          </p:nvPr>
        </p:nvSpPr>
        <p:spPr bwMode="auto">
          <a:xfrm>
            <a:off x="9458407" y="5758178"/>
            <a:ext cx="261938" cy="16827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2pPr>
            <a:lvl3pPr marL="36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3pPr>
            <a:lvl4pPr marL="54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4pPr>
            <a:lvl5pPr marL="720000" indent="-180000"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ct val="0"/>
              </a:spcBef>
              <a:spcAft>
                <a:spcPct val="0"/>
              </a:spcAft>
            </a:pPr>
            <a:r>
              <a:rPr lang="en-US" altLang="en-US" sz="1100" dirty="0"/>
              <a:t>11P</a:t>
            </a:r>
            <a:endParaRPr lang="zh-CN" altLang="en-US" sz="1100" dirty="0"/>
          </a:p>
        </p:txBody>
      </p:sp>
      <p:sp>
        <p:nvSpPr>
          <p:cNvPr id="1098" name="矩形 32">
            <a:extLst>
              <a:ext uri="{FF2B5EF4-FFF2-40B4-BE49-F238E27FC236}">
                <a16:creationId xmlns:a16="http://schemas.microsoft.com/office/drawing/2014/main" id="{75AFD313-C296-A610-C7D5-7451C5D5174B}"/>
              </a:ext>
            </a:extLst>
          </p:cNvPr>
          <p:cNvSpPr/>
          <p:nvPr/>
        </p:nvSpPr>
        <p:spPr>
          <a:xfrm>
            <a:off x="85344" y="26261"/>
            <a:ext cx="6096000" cy="307777"/>
          </a:xfrm>
          <a:prstGeom prst="rect">
            <a:avLst/>
          </a:prstGeom>
        </p:spPr>
        <p:txBody>
          <a:bodyPr>
            <a:spAutoFit/>
          </a:bodyPr>
          <a:lstStyle/>
          <a:p>
            <a:pPr fontAlgn="t"/>
            <a:r>
              <a:rPr lang="en-US" altLang="zh-CN" sz="1400" b="1" dirty="0">
                <a:solidFill>
                  <a:srgbClr val="005B00"/>
                </a:solidFill>
                <a:latin typeface="微软雅黑" panose="020B0503020204020204" pitchFamily="34" charset="-122"/>
                <a:ea typeface="微软雅黑" panose="020B0503020204020204" pitchFamily="34" charset="-122"/>
              </a:rPr>
              <a:t>Objective 2. Key behaviors of Lays</a:t>
            </a:r>
            <a:endParaRPr lang="zh-CN" altLang="zh-CN" sz="1400" b="1" dirty="0">
              <a:solidFill>
                <a:srgbClr val="005B00"/>
              </a:solidFill>
              <a:latin typeface="微软雅黑" panose="020B0503020204020204" pitchFamily="34" charset="-122"/>
              <a:ea typeface="微软雅黑" panose="020B0503020204020204" pitchFamily="34" charset="-122"/>
            </a:endParaRPr>
          </a:p>
        </p:txBody>
      </p:sp>
      <p:sp>
        <p:nvSpPr>
          <p:cNvPr id="1099" name="圆角矩形 33">
            <a:extLst>
              <a:ext uri="{FF2B5EF4-FFF2-40B4-BE49-F238E27FC236}">
                <a16:creationId xmlns:a16="http://schemas.microsoft.com/office/drawing/2014/main" id="{836288D4-1E71-B101-F283-AF7215488CB7}"/>
              </a:ext>
            </a:extLst>
          </p:cNvPr>
          <p:cNvSpPr/>
          <p:nvPr/>
        </p:nvSpPr>
        <p:spPr>
          <a:xfrm>
            <a:off x="164593" y="343182"/>
            <a:ext cx="1243584" cy="379194"/>
          </a:xfrm>
          <a:prstGeom prst="round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Driving Factors</a:t>
            </a:r>
            <a:endParaRPr lang="zh-CN" altLang="en-US" sz="1200" b="1" dirty="0">
              <a:latin typeface="Arial" panose="020B0604020202020204" pitchFamily="34" charset="0"/>
              <a:cs typeface="Arial" panose="020B0604020202020204" pitchFamily="34" charset="0"/>
            </a:endParaRPr>
          </a:p>
        </p:txBody>
      </p:sp>
      <p:sp>
        <p:nvSpPr>
          <p:cNvPr id="1100" name="圆角矩形 35">
            <a:extLst>
              <a:ext uri="{FF2B5EF4-FFF2-40B4-BE49-F238E27FC236}">
                <a16:creationId xmlns:a16="http://schemas.microsoft.com/office/drawing/2014/main" id="{BBD5241B-06F7-0660-6F70-534D4976D22D}"/>
              </a:ext>
            </a:extLst>
          </p:cNvPr>
          <p:cNvSpPr/>
          <p:nvPr/>
        </p:nvSpPr>
        <p:spPr>
          <a:xfrm>
            <a:off x="1522577" y="343182"/>
            <a:ext cx="1243584" cy="379195"/>
          </a:xfrm>
          <a:prstGeom prst="roundRect">
            <a:avLst/>
          </a:prstGeom>
          <a:solidFill>
            <a:srgbClr val="00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Opportunities/Risks</a:t>
            </a:r>
            <a:endParaRPr lang="zh-CN" altLang="en-US" sz="1200" b="1" dirty="0">
              <a:latin typeface="Arial" panose="020B0604020202020204" pitchFamily="34" charset="0"/>
              <a:cs typeface="Arial" panose="020B0604020202020204" pitchFamily="34" charset="0"/>
            </a:endParaRPr>
          </a:p>
        </p:txBody>
      </p:sp>
      <p:sp>
        <p:nvSpPr>
          <p:cNvPr id="1101" name="圆角矩形 38">
            <a:extLst>
              <a:ext uri="{FF2B5EF4-FFF2-40B4-BE49-F238E27FC236}">
                <a16:creationId xmlns:a16="http://schemas.microsoft.com/office/drawing/2014/main" id="{C1665C8F-9A03-9357-7F87-8CAED58BCD78}"/>
              </a:ext>
            </a:extLst>
          </p:cNvPr>
          <p:cNvSpPr/>
          <p:nvPr/>
        </p:nvSpPr>
        <p:spPr>
          <a:xfrm>
            <a:off x="2880561" y="343182"/>
            <a:ext cx="1243584" cy="379194"/>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Conclusions</a:t>
            </a:r>
            <a:endParaRPr lang="zh-CN" altLang="en-US" sz="1200" b="1" dirty="0">
              <a:latin typeface="Arial" panose="020B0604020202020204" pitchFamily="34" charset="0"/>
              <a:cs typeface="Arial" panose="020B0604020202020204" pitchFamily="34" charset="0"/>
            </a:endParaRPr>
          </a:p>
        </p:txBody>
      </p:sp>
      <p:sp>
        <p:nvSpPr>
          <p:cNvPr id="1102" name="Oval 1101">
            <a:extLst>
              <a:ext uri="{FF2B5EF4-FFF2-40B4-BE49-F238E27FC236}">
                <a16:creationId xmlns:a16="http://schemas.microsoft.com/office/drawing/2014/main" id="{EB82EE15-8886-25F3-5B3F-A5D4DC79C18A}"/>
              </a:ext>
            </a:extLst>
          </p:cNvPr>
          <p:cNvSpPr/>
          <p:nvPr/>
        </p:nvSpPr>
        <p:spPr>
          <a:xfrm rot="18866298">
            <a:off x="7714226" y="4501196"/>
            <a:ext cx="2267065" cy="855366"/>
          </a:xfrm>
          <a:prstGeom prst="ellipse">
            <a:avLst/>
          </a:prstGeom>
          <a:solidFill>
            <a:srgbClr val="FFC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3" name="TextBox 1102">
            <a:extLst>
              <a:ext uri="{FF2B5EF4-FFF2-40B4-BE49-F238E27FC236}">
                <a16:creationId xmlns:a16="http://schemas.microsoft.com/office/drawing/2014/main" id="{0C60BE0B-5B2A-A59D-D7E3-205B3BCBA5A7}"/>
              </a:ext>
            </a:extLst>
          </p:cNvPr>
          <p:cNvSpPr txBox="1"/>
          <p:nvPr/>
        </p:nvSpPr>
        <p:spPr>
          <a:xfrm>
            <a:off x="8608739" y="5101898"/>
            <a:ext cx="2270173" cy="307777"/>
          </a:xfrm>
          <a:prstGeom prst="rect">
            <a:avLst/>
          </a:prstGeom>
          <a:noFill/>
        </p:spPr>
        <p:txBody>
          <a:bodyPr wrap="none" rtlCol="0">
            <a:spAutoFit/>
          </a:bodyPr>
          <a:lstStyle/>
          <a:p>
            <a:r>
              <a:rPr lang="en-US" altLang="zh-CN" sz="1400" b="1" dirty="0">
                <a:solidFill>
                  <a:srgbClr val="FF0000"/>
                </a:solidFill>
                <a:latin typeface="Arial" panose="020B0604020202020204" pitchFamily="34" charset="0"/>
                <a:cs typeface="Arial" panose="020B0604020202020204" pitchFamily="34" charset="0"/>
              </a:rPr>
              <a:t>Steeper at the beginning</a:t>
            </a:r>
            <a:endParaRPr lang="zh-CN" altLang="en-US" sz="1400" b="1" dirty="0">
              <a:solidFill>
                <a:srgbClr val="FF0000"/>
              </a:solidFill>
              <a:latin typeface="Arial" panose="020B0604020202020204" pitchFamily="34" charset="0"/>
              <a:cs typeface="Arial" panose="020B0604020202020204" pitchFamily="34" charset="0"/>
            </a:endParaRPr>
          </a:p>
        </p:txBody>
      </p:sp>
      <p:sp>
        <p:nvSpPr>
          <p:cNvPr id="1105" name="TextBox 1104">
            <a:extLst>
              <a:ext uri="{FF2B5EF4-FFF2-40B4-BE49-F238E27FC236}">
                <a16:creationId xmlns:a16="http://schemas.microsoft.com/office/drawing/2014/main" id="{7142F389-215C-E482-83F9-8C9CECD6F23B}"/>
              </a:ext>
            </a:extLst>
          </p:cNvPr>
          <p:cNvSpPr txBox="1"/>
          <p:nvPr/>
        </p:nvSpPr>
        <p:spPr>
          <a:xfrm>
            <a:off x="467859" y="758198"/>
            <a:ext cx="11481835" cy="707886"/>
          </a:xfrm>
          <a:prstGeom prst="rect">
            <a:avLst/>
          </a:prstGeom>
          <a:noFill/>
        </p:spPr>
        <p:txBody>
          <a:bodyPr wrap="square">
            <a:spAutoFit/>
          </a:bodyPr>
          <a:lstStyle/>
          <a:p>
            <a:r>
              <a:rPr lang="en-US" altLang="zh-CN" sz="2000" b="1" dirty="0">
                <a:solidFill>
                  <a:srgbClr val="005B00"/>
                </a:solidFill>
                <a:latin typeface="Arial" panose="020B0604020202020204" pitchFamily="34" charset="0"/>
                <a:cs typeface="Arial" panose="020B0604020202020204" pitchFamily="34" charset="0"/>
              </a:rPr>
              <a:t>After launching for the same period, the penetration rates of Light &amp; Baked flavor and Hotpot flavor are similar. However, Hotpot flavor accumulate higher penetration at the beginning.</a:t>
            </a:r>
            <a:endParaRPr lang="zh-CN" altLang="en-US" sz="2000" b="1" dirty="0">
              <a:solidFill>
                <a:srgbClr val="005B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661718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1DC6822-64F7-C111-6FEF-20DAC6245718}"/>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513DE8F2-CDE6-1AA9-791B-E190C5D7A500}"/>
              </a:ext>
            </a:extLst>
          </p:cNvPr>
          <p:cNvSpPr>
            <a:spLocks noGrp="1"/>
          </p:cNvSpPr>
          <p:nvPr>
            <p:ph type="sldNum" sz="quarter" idx="12"/>
          </p:nvPr>
        </p:nvSpPr>
        <p:spPr/>
        <p:txBody>
          <a:bodyPr/>
          <a:lstStyle/>
          <a:p>
            <a:fld id="{1DDAB59E-332C-4060-B0C9-643DCBD9587F}" type="slidenum">
              <a:rPr lang="zh-CN" altLang="en-US" smtClean="0"/>
              <a:t>17</a:t>
            </a:fld>
            <a:endParaRPr lang="zh-CN" altLang="en-US"/>
          </a:p>
        </p:txBody>
      </p:sp>
      <p:sp>
        <p:nvSpPr>
          <p:cNvPr id="126" name="标题 1">
            <a:extLst>
              <a:ext uri="{FF2B5EF4-FFF2-40B4-BE49-F238E27FC236}">
                <a16:creationId xmlns:a16="http://schemas.microsoft.com/office/drawing/2014/main" id="{7BB282BB-5353-77ED-688C-279A73636044}"/>
              </a:ext>
            </a:extLst>
          </p:cNvPr>
          <p:cNvSpPr>
            <a:spLocks noGrp="1"/>
          </p:cNvSpPr>
          <p:nvPr>
            <p:ph type="title"/>
          </p:nvPr>
        </p:nvSpPr>
        <p:spPr>
          <a:xfrm>
            <a:off x="736734" y="606975"/>
            <a:ext cx="10641848" cy="868425"/>
          </a:xfrm>
        </p:spPr>
        <p:txBody>
          <a:bodyPr vert="horz">
            <a:noAutofit/>
          </a:bodyPr>
          <a:lstStyle/>
          <a:p>
            <a:r>
              <a:rPr lang="en-US" altLang="zh-CN" sz="2000" b="1" dirty="0">
                <a:solidFill>
                  <a:srgbClr val="005B00"/>
                </a:solidFill>
                <a:latin typeface="Arial" panose="020B0604020202020204" pitchFamily="34" charset="0"/>
                <a:ea typeface="+mn-ea"/>
                <a:cs typeface="Arial" panose="020B0604020202020204" pitchFamily="34" charset="0"/>
              </a:rPr>
              <a:t>Light &amp; Baked flavor has a higher repeat rate compared to Hotpot flavor.</a:t>
            </a:r>
            <a:endParaRPr lang="zh-CN" altLang="en-US" sz="2000" b="1" dirty="0">
              <a:solidFill>
                <a:srgbClr val="005B00"/>
              </a:solidFill>
              <a:latin typeface="Arial" panose="020B0604020202020204" pitchFamily="34" charset="0"/>
              <a:ea typeface="+mn-ea"/>
              <a:cs typeface="Arial" panose="020B0604020202020204" pitchFamily="34" charset="0"/>
            </a:endParaRPr>
          </a:p>
        </p:txBody>
      </p:sp>
      <p:pic>
        <p:nvPicPr>
          <p:cNvPr id="247" name="Picture 246">
            <a:extLst>
              <a:ext uri="{FF2B5EF4-FFF2-40B4-BE49-F238E27FC236}">
                <a16:creationId xmlns:a16="http://schemas.microsoft.com/office/drawing/2014/main" id="{910B3194-3CE3-8FC9-25C6-3749F70D49D5}"/>
              </a:ext>
            </a:extLst>
          </p:cNvPr>
          <p:cNvPicPr>
            <a:picLocks noChangeAspect="1"/>
          </p:cNvPicPr>
          <p:nvPr/>
        </p:nvPicPr>
        <p:blipFill rotWithShape="1">
          <a:blip r:embed="rId25"/>
          <a:srcRect l="4879" t="15548" r="14002" b="5605"/>
          <a:stretch/>
        </p:blipFill>
        <p:spPr>
          <a:xfrm>
            <a:off x="1149549" y="1293370"/>
            <a:ext cx="2646680" cy="1711940"/>
          </a:xfrm>
          <a:prstGeom prst="rect">
            <a:avLst/>
          </a:prstGeom>
        </p:spPr>
      </p:pic>
      <p:pic>
        <p:nvPicPr>
          <p:cNvPr id="248" name="Picture 4" descr="没有照片描述。">
            <a:extLst>
              <a:ext uri="{FF2B5EF4-FFF2-40B4-BE49-F238E27FC236}">
                <a16:creationId xmlns:a16="http://schemas.microsoft.com/office/drawing/2014/main" id="{F45B60E5-16B2-4B7C-7D5E-7E70C4A49F63}"/>
              </a:ext>
            </a:extLst>
          </p:cNvPr>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l="16194" t="-741" r="20102" b="593"/>
          <a:stretch/>
        </p:blipFill>
        <p:spPr bwMode="auto">
          <a:xfrm rot="16200000">
            <a:off x="5107578" y="825997"/>
            <a:ext cx="1711939" cy="2646682"/>
          </a:xfrm>
          <a:prstGeom prst="rect">
            <a:avLst/>
          </a:prstGeom>
          <a:noFill/>
          <a:extLst>
            <a:ext uri="{909E8E84-426E-40DD-AFC4-6F175D3DCCD1}">
              <a14:hiddenFill xmlns:a14="http://schemas.microsoft.com/office/drawing/2010/main">
                <a:solidFill>
                  <a:srgbClr val="FFFFFF"/>
                </a:solidFill>
              </a14:hiddenFill>
            </a:ext>
          </a:extLst>
        </p:spPr>
      </p:pic>
      <p:sp>
        <p:nvSpPr>
          <p:cNvPr id="249" name="Rectangle 248">
            <a:extLst>
              <a:ext uri="{FF2B5EF4-FFF2-40B4-BE49-F238E27FC236}">
                <a16:creationId xmlns:a16="http://schemas.microsoft.com/office/drawing/2014/main" id="{93F3D4C3-4CF8-26EB-13F3-900ED23F25DA}"/>
              </a:ext>
            </a:extLst>
          </p:cNvPr>
          <p:cNvSpPr/>
          <p:nvPr/>
        </p:nvSpPr>
        <p:spPr>
          <a:xfrm>
            <a:off x="1149549" y="1293369"/>
            <a:ext cx="2646680" cy="325119"/>
          </a:xfrm>
          <a:prstGeom prst="rect">
            <a:avLst/>
          </a:prstGeom>
          <a:solidFill>
            <a:schemeClr val="tx1">
              <a:lumMod val="50000"/>
              <a:lumOff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800" b="1" dirty="0">
                <a:latin typeface="Arial" panose="020B0604020202020204" pitchFamily="34" charset="0"/>
                <a:ea typeface="等线" panose="02010600030101010101" pitchFamily="2" charset="-122"/>
              </a:rPr>
              <a:t>Light &amp; Baked Flavor</a:t>
            </a:r>
            <a:endParaRPr lang="zh-CN" altLang="en-US" sz="1800" b="1" dirty="0"/>
          </a:p>
        </p:txBody>
      </p:sp>
      <p:sp>
        <p:nvSpPr>
          <p:cNvPr id="250" name="Rectangle 249">
            <a:extLst>
              <a:ext uri="{FF2B5EF4-FFF2-40B4-BE49-F238E27FC236}">
                <a16:creationId xmlns:a16="http://schemas.microsoft.com/office/drawing/2014/main" id="{48299550-68C2-A69E-7C6E-D849896F73F2}"/>
              </a:ext>
            </a:extLst>
          </p:cNvPr>
          <p:cNvSpPr/>
          <p:nvPr/>
        </p:nvSpPr>
        <p:spPr>
          <a:xfrm>
            <a:off x="4640205" y="1293368"/>
            <a:ext cx="2646683" cy="528320"/>
          </a:xfrm>
          <a:prstGeom prst="rect">
            <a:avLst/>
          </a:prstGeom>
          <a:solidFill>
            <a:schemeClr val="tx1">
              <a:lumMod val="50000"/>
              <a:lumOff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800" b="1" dirty="0">
                <a:latin typeface="Arial" panose="020B0604020202020204" pitchFamily="34" charset="0"/>
                <a:ea typeface="等线" panose="02010600030101010101" pitchFamily="2" charset="-122"/>
              </a:rPr>
              <a:t>Sparkling Water Flavor</a:t>
            </a:r>
            <a:endParaRPr lang="zh-CN" altLang="en-US" sz="1800" b="1" dirty="0"/>
          </a:p>
        </p:txBody>
      </p:sp>
      <p:pic>
        <p:nvPicPr>
          <p:cNvPr id="251" name="Picture 250">
            <a:extLst>
              <a:ext uri="{FF2B5EF4-FFF2-40B4-BE49-F238E27FC236}">
                <a16:creationId xmlns:a16="http://schemas.microsoft.com/office/drawing/2014/main" id="{65D59A9F-76D2-4DB6-D516-EA1B019778B9}"/>
              </a:ext>
            </a:extLst>
          </p:cNvPr>
          <p:cNvPicPr>
            <a:picLocks noChangeAspect="1"/>
          </p:cNvPicPr>
          <p:nvPr/>
        </p:nvPicPr>
        <p:blipFill rotWithShape="1">
          <a:blip r:embed="rId27"/>
          <a:srcRect t="17659" b="17659"/>
          <a:stretch/>
        </p:blipFill>
        <p:spPr>
          <a:xfrm>
            <a:off x="8122676" y="1241279"/>
            <a:ext cx="2646680" cy="1711940"/>
          </a:xfrm>
          <a:prstGeom prst="rect">
            <a:avLst/>
          </a:prstGeom>
        </p:spPr>
      </p:pic>
      <p:sp>
        <p:nvSpPr>
          <p:cNvPr id="252" name="Rectangle 251">
            <a:extLst>
              <a:ext uri="{FF2B5EF4-FFF2-40B4-BE49-F238E27FC236}">
                <a16:creationId xmlns:a16="http://schemas.microsoft.com/office/drawing/2014/main" id="{4914C865-C08C-8CC6-8468-4BC457E67268}"/>
              </a:ext>
            </a:extLst>
          </p:cNvPr>
          <p:cNvSpPr/>
          <p:nvPr/>
        </p:nvSpPr>
        <p:spPr>
          <a:xfrm>
            <a:off x="8122676" y="1293368"/>
            <a:ext cx="2646680" cy="325119"/>
          </a:xfrm>
          <a:prstGeom prst="rect">
            <a:avLst/>
          </a:prstGeom>
          <a:solidFill>
            <a:schemeClr val="tx1">
              <a:lumMod val="50000"/>
              <a:lumOff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Arial" panose="020B0604020202020204" pitchFamily="34" charset="0"/>
                <a:ea typeface="等线" panose="02010600030101010101" pitchFamily="2" charset="-122"/>
              </a:rPr>
              <a:t>Hotpot</a:t>
            </a:r>
            <a:r>
              <a:rPr lang="en-US" altLang="zh-CN" sz="1800" b="1" dirty="0">
                <a:latin typeface="Arial" panose="020B0604020202020204" pitchFamily="34" charset="0"/>
                <a:ea typeface="等线" panose="02010600030101010101" pitchFamily="2" charset="-122"/>
              </a:rPr>
              <a:t> Flavor</a:t>
            </a:r>
            <a:endParaRPr lang="zh-CN" altLang="en-US" sz="1800" b="1" dirty="0"/>
          </a:p>
        </p:txBody>
      </p:sp>
      <p:sp>
        <p:nvSpPr>
          <p:cNvPr id="253" name="TextBox 252">
            <a:extLst>
              <a:ext uri="{FF2B5EF4-FFF2-40B4-BE49-F238E27FC236}">
                <a16:creationId xmlns:a16="http://schemas.microsoft.com/office/drawing/2014/main" id="{F7080FD4-1D22-3A2E-672A-5002EEE70DB6}"/>
              </a:ext>
            </a:extLst>
          </p:cNvPr>
          <p:cNvSpPr txBox="1"/>
          <p:nvPr/>
        </p:nvSpPr>
        <p:spPr>
          <a:xfrm>
            <a:off x="938744" y="2938081"/>
            <a:ext cx="3097323" cy="338554"/>
          </a:xfrm>
          <a:prstGeom prst="rect">
            <a:avLst/>
          </a:prstGeom>
          <a:noFill/>
        </p:spPr>
        <p:txBody>
          <a:bodyPr wrap="none" rtlCol="0">
            <a:spAutoFit/>
          </a:bodyPr>
          <a:lstStyle/>
          <a:p>
            <a:r>
              <a:rPr lang="en-US" altLang="zh-CN" sz="1600" i="1" dirty="0">
                <a:latin typeface="Arial" panose="020B0604020202020204" pitchFamily="34" charset="0"/>
                <a:cs typeface="Arial" panose="020B0604020202020204" pitchFamily="34" charset="0"/>
              </a:rPr>
              <a:t>As representative of </a:t>
            </a:r>
            <a:r>
              <a:rPr lang="en-US" altLang="zh-CN" sz="1600" b="1" i="1" dirty="0">
                <a:solidFill>
                  <a:srgbClr val="FFC000"/>
                </a:solidFill>
                <a:latin typeface="Arial" panose="020B0604020202020204" pitchFamily="34" charset="0"/>
                <a:cs typeface="Arial" panose="020B0604020202020204" pitchFamily="34" charset="0"/>
              </a:rPr>
              <a:t>Mild flavor</a:t>
            </a:r>
            <a:endParaRPr lang="zh-CN" altLang="en-US" sz="1600" b="1" i="1" dirty="0">
              <a:solidFill>
                <a:srgbClr val="FFC000"/>
              </a:solidFill>
              <a:latin typeface="Arial" panose="020B0604020202020204" pitchFamily="34" charset="0"/>
              <a:cs typeface="Arial" panose="020B0604020202020204" pitchFamily="34" charset="0"/>
            </a:endParaRPr>
          </a:p>
        </p:txBody>
      </p:sp>
      <p:sp>
        <p:nvSpPr>
          <p:cNvPr id="254" name="TextBox 253">
            <a:extLst>
              <a:ext uri="{FF2B5EF4-FFF2-40B4-BE49-F238E27FC236}">
                <a16:creationId xmlns:a16="http://schemas.microsoft.com/office/drawing/2014/main" id="{3BB379EF-A38A-178D-5F94-48DD9DF7BB7D}"/>
              </a:ext>
            </a:extLst>
          </p:cNvPr>
          <p:cNvSpPr txBox="1"/>
          <p:nvPr/>
        </p:nvSpPr>
        <p:spPr>
          <a:xfrm>
            <a:off x="4333978" y="2915963"/>
            <a:ext cx="3278462" cy="338554"/>
          </a:xfrm>
          <a:prstGeom prst="rect">
            <a:avLst/>
          </a:prstGeom>
          <a:noFill/>
        </p:spPr>
        <p:txBody>
          <a:bodyPr wrap="none" rtlCol="0">
            <a:spAutoFit/>
          </a:bodyPr>
          <a:lstStyle/>
          <a:p>
            <a:r>
              <a:rPr lang="en-US" altLang="zh-CN" sz="1600" i="1" dirty="0">
                <a:latin typeface="Arial" panose="020B0604020202020204" pitchFamily="34" charset="0"/>
                <a:cs typeface="Arial" panose="020B0604020202020204" pitchFamily="34" charset="0"/>
              </a:rPr>
              <a:t>As representative of </a:t>
            </a:r>
            <a:r>
              <a:rPr lang="en-US" altLang="zh-CN" sz="1600" b="1" i="1" dirty="0">
                <a:solidFill>
                  <a:srgbClr val="FFC000"/>
                </a:solidFill>
                <a:latin typeface="Arial" panose="020B0604020202020204" pitchFamily="34" charset="0"/>
                <a:cs typeface="Arial" panose="020B0604020202020204" pitchFamily="34" charset="0"/>
              </a:rPr>
              <a:t>Sweet flavor</a:t>
            </a:r>
            <a:endParaRPr lang="zh-CN" altLang="en-US" sz="1600" b="1" i="1" dirty="0">
              <a:solidFill>
                <a:srgbClr val="FFC000"/>
              </a:solidFill>
              <a:latin typeface="Arial" panose="020B0604020202020204" pitchFamily="34" charset="0"/>
              <a:cs typeface="Arial" panose="020B0604020202020204" pitchFamily="34" charset="0"/>
            </a:endParaRPr>
          </a:p>
        </p:txBody>
      </p:sp>
      <p:sp>
        <p:nvSpPr>
          <p:cNvPr id="255" name="TextBox 254">
            <a:extLst>
              <a:ext uri="{FF2B5EF4-FFF2-40B4-BE49-F238E27FC236}">
                <a16:creationId xmlns:a16="http://schemas.microsoft.com/office/drawing/2014/main" id="{DA78390B-E15C-A739-DA9A-7CA1322799DF}"/>
              </a:ext>
            </a:extLst>
          </p:cNvPr>
          <p:cNvSpPr txBox="1"/>
          <p:nvPr/>
        </p:nvSpPr>
        <p:spPr>
          <a:xfrm>
            <a:off x="7909316" y="2894670"/>
            <a:ext cx="3345788" cy="338554"/>
          </a:xfrm>
          <a:prstGeom prst="rect">
            <a:avLst/>
          </a:prstGeom>
          <a:noFill/>
        </p:spPr>
        <p:txBody>
          <a:bodyPr wrap="none" rtlCol="0">
            <a:spAutoFit/>
          </a:bodyPr>
          <a:lstStyle/>
          <a:p>
            <a:r>
              <a:rPr lang="en-US" altLang="zh-CN" sz="1600" i="1" dirty="0">
                <a:latin typeface="Arial" panose="020B0604020202020204" pitchFamily="34" charset="0"/>
                <a:cs typeface="Arial" panose="020B0604020202020204" pitchFamily="34" charset="0"/>
              </a:rPr>
              <a:t>As representative of </a:t>
            </a:r>
            <a:r>
              <a:rPr lang="en-US" altLang="zh-CN" sz="1600" b="1" i="1" dirty="0">
                <a:solidFill>
                  <a:srgbClr val="FFC000"/>
                </a:solidFill>
                <a:latin typeface="Arial" panose="020B0604020202020204" pitchFamily="34" charset="0"/>
                <a:cs typeface="Arial" panose="020B0604020202020204" pitchFamily="34" charset="0"/>
              </a:rPr>
              <a:t>Strong flavor</a:t>
            </a:r>
            <a:endParaRPr lang="zh-CN" altLang="en-US" sz="1600" b="1" i="1" dirty="0">
              <a:solidFill>
                <a:srgbClr val="FFC000"/>
              </a:solidFill>
              <a:latin typeface="Arial" panose="020B0604020202020204" pitchFamily="34" charset="0"/>
              <a:cs typeface="Arial" panose="020B0604020202020204" pitchFamily="34" charset="0"/>
            </a:endParaRPr>
          </a:p>
        </p:txBody>
      </p:sp>
      <p:cxnSp>
        <p:nvCxnSpPr>
          <p:cNvPr id="256" name="直接连接符 166">
            <a:extLst>
              <a:ext uri="{FF2B5EF4-FFF2-40B4-BE49-F238E27FC236}">
                <a16:creationId xmlns:a16="http://schemas.microsoft.com/office/drawing/2014/main" id="{E2D50305-4BE4-6E26-A6DA-D8B8E127E9D8}"/>
              </a:ext>
            </a:extLst>
          </p:cNvPr>
          <p:cNvCxnSpPr/>
          <p:nvPr>
            <p:custDataLst>
              <p:tags r:id="rId1"/>
            </p:custDataLst>
          </p:nvPr>
        </p:nvCxnSpPr>
        <p:spPr bwMode="auto">
          <a:xfrm flipH="1">
            <a:off x="556473" y="3355537"/>
            <a:ext cx="10658" cy="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7" name="直接连接符 166">
            <a:extLst>
              <a:ext uri="{FF2B5EF4-FFF2-40B4-BE49-F238E27FC236}">
                <a16:creationId xmlns:a16="http://schemas.microsoft.com/office/drawing/2014/main" id="{FFDBEF29-A964-6FF4-0CAE-2231FA6218F8}"/>
              </a:ext>
            </a:extLst>
          </p:cNvPr>
          <p:cNvCxnSpPr/>
          <p:nvPr>
            <p:custDataLst>
              <p:tags r:id="rId2"/>
            </p:custDataLst>
          </p:nvPr>
        </p:nvCxnSpPr>
        <p:spPr bwMode="auto">
          <a:xfrm flipH="1">
            <a:off x="4162287" y="3350642"/>
            <a:ext cx="10658" cy="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8" name="直接连接符 166">
            <a:extLst>
              <a:ext uri="{FF2B5EF4-FFF2-40B4-BE49-F238E27FC236}">
                <a16:creationId xmlns:a16="http://schemas.microsoft.com/office/drawing/2014/main" id="{05A0D640-4CDF-2E8E-B0BA-94BD6CC304AA}"/>
              </a:ext>
            </a:extLst>
          </p:cNvPr>
          <p:cNvCxnSpPr/>
          <p:nvPr>
            <p:custDataLst>
              <p:tags r:id="rId3"/>
            </p:custDataLst>
          </p:nvPr>
        </p:nvCxnSpPr>
        <p:spPr bwMode="auto">
          <a:xfrm flipH="1">
            <a:off x="7712293" y="3316073"/>
            <a:ext cx="10658" cy="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graphicFrame>
        <p:nvGraphicFramePr>
          <p:cNvPr id="259" name="Chart 3">
            <a:extLst>
              <a:ext uri="{FF2B5EF4-FFF2-40B4-BE49-F238E27FC236}">
                <a16:creationId xmlns:a16="http://schemas.microsoft.com/office/drawing/2014/main" id="{64E25453-7278-9A4A-C717-CF7129185E4F}"/>
              </a:ext>
            </a:extLst>
          </p:cNvPr>
          <p:cNvGraphicFramePr/>
          <p:nvPr>
            <p:custDataLst>
              <p:tags r:id="rId4"/>
            </p:custDataLst>
            <p:extLst>
              <p:ext uri="{D42A27DB-BD31-4B8C-83A1-F6EECF244321}">
                <p14:modId xmlns:p14="http://schemas.microsoft.com/office/powerpoint/2010/main" val="1535753555"/>
              </p:ext>
            </p:extLst>
          </p:nvPr>
        </p:nvGraphicFramePr>
        <p:xfrm>
          <a:off x="830430" y="3452483"/>
          <a:ext cx="3278462" cy="2506565"/>
        </p:xfrm>
        <a:graphic>
          <a:graphicData uri="http://schemas.openxmlformats.org/drawingml/2006/chart">
            <c:chart xmlns:c="http://schemas.openxmlformats.org/drawingml/2006/chart" xmlns:r="http://schemas.openxmlformats.org/officeDocument/2006/relationships" r:id="rId28"/>
          </a:graphicData>
        </a:graphic>
      </p:graphicFrame>
      <p:sp>
        <p:nvSpPr>
          <p:cNvPr id="260" name="文本框 436">
            <a:extLst>
              <a:ext uri="{FF2B5EF4-FFF2-40B4-BE49-F238E27FC236}">
                <a16:creationId xmlns:a16="http://schemas.microsoft.com/office/drawing/2014/main" id="{1644D9B9-2138-96D2-66BD-12FF8A8F2DC7}"/>
              </a:ext>
            </a:extLst>
          </p:cNvPr>
          <p:cNvSpPr txBox="1"/>
          <p:nvPr/>
        </p:nvSpPr>
        <p:spPr>
          <a:xfrm>
            <a:off x="757605" y="3271358"/>
            <a:ext cx="3278462" cy="184666"/>
          </a:xfrm>
          <a:prstGeom prst="rect">
            <a:avLst/>
          </a:prstGeom>
          <a:noFill/>
        </p:spPr>
        <p:txBody>
          <a:bodyPr wrap="square" lIns="0" tIns="0" rIns="0" bIns="0" rtlCol="0">
            <a:spAutoFit/>
          </a:bodyPr>
          <a:lstStyle/>
          <a:p>
            <a:pPr algn="ctr"/>
            <a:r>
              <a:rPr lang="en-US" altLang="zh-CN" sz="1200" b="1" u="sng" dirty="0"/>
              <a:t>Cumulative Repeat% After Launch</a:t>
            </a:r>
            <a:endParaRPr lang="zh-CN" altLang="en-US" sz="1200" b="1" u="sng" dirty="0" err="1"/>
          </a:p>
        </p:txBody>
      </p:sp>
      <p:cxnSp>
        <p:nvCxnSpPr>
          <p:cNvPr id="261" name="直接连接符 166">
            <a:extLst>
              <a:ext uri="{FF2B5EF4-FFF2-40B4-BE49-F238E27FC236}">
                <a16:creationId xmlns:a16="http://schemas.microsoft.com/office/drawing/2014/main" id="{30428F69-7BC0-A657-E246-A4A6CBBEEBCD}"/>
              </a:ext>
            </a:extLst>
          </p:cNvPr>
          <p:cNvCxnSpPr/>
          <p:nvPr>
            <p:custDataLst>
              <p:tags r:id="rId5"/>
            </p:custDataLst>
          </p:nvPr>
        </p:nvCxnSpPr>
        <p:spPr bwMode="auto">
          <a:xfrm flipH="1">
            <a:off x="4060021" y="3335205"/>
            <a:ext cx="10658" cy="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2" name="直接连接符 166">
            <a:extLst>
              <a:ext uri="{FF2B5EF4-FFF2-40B4-BE49-F238E27FC236}">
                <a16:creationId xmlns:a16="http://schemas.microsoft.com/office/drawing/2014/main" id="{7B792C1C-2599-5091-EDCC-5E0CF9BA7227}"/>
              </a:ext>
            </a:extLst>
          </p:cNvPr>
          <p:cNvCxnSpPr/>
          <p:nvPr>
            <p:custDataLst>
              <p:tags r:id="rId6"/>
            </p:custDataLst>
          </p:nvPr>
        </p:nvCxnSpPr>
        <p:spPr bwMode="auto">
          <a:xfrm flipH="1">
            <a:off x="7665835" y="3330310"/>
            <a:ext cx="10658" cy="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graphicFrame>
        <p:nvGraphicFramePr>
          <p:cNvPr id="263" name="Chart 3">
            <a:extLst>
              <a:ext uri="{FF2B5EF4-FFF2-40B4-BE49-F238E27FC236}">
                <a16:creationId xmlns:a16="http://schemas.microsoft.com/office/drawing/2014/main" id="{79368183-EA00-D22B-22F5-F6AA85F7D28D}"/>
              </a:ext>
            </a:extLst>
          </p:cNvPr>
          <p:cNvGraphicFramePr/>
          <p:nvPr>
            <p:custDataLst>
              <p:tags r:id="rId7"/>
            </p:custDataLst>
            <p:extLst>
              <p:ext uri="{D42A27DB-BD31-4B8C-83A1-F6EECF244321}">
                <p14:modId xmlns:p14="http://schemas.microsoft.com/office/powerpoint/2010/main" val="1006684448"/>
              </p:ext>
            </p:extLst>
          </p:nvPr>
        </p:nvGraphicFramePr>
        <p:xfrm>
          <a:off x="4333978" y="3432151"/>
          <a:ext cx="3278462" cy="2506565"/>
        </p:xfrm>
        <a:graphic>
          <a:graphicData uri="http://schemas.openxmlformats.org/drawingml/2006/chart">
            <c:chart xmlns:c="http://schemas.openxmlformats.org/drawingml/2006/chart" xmlns:r="http://schemas.openxmlformats.org/officeDocument/2006/relationships" r:id="rId29"/>
          </a:graphicData>
        </a:graphic>
      </p:graphicFrame>
      <p:sp>
        <p:nvSpPr>
          <p:cNvPr id="264" name="文本框 436">
            <a:extLst>
              <a:ext uri="{FF2B5EF4-FFF2-40B4-BE49-F238E27FC236}">
                <a16:creationId xmlns:a16="http://schemas.microsoft.com/office/drawing/2014/main" id="{3B76B80B-676E-3256-845E-31A2C8F37E8A}"/>
              </a:ext>
            </a:extLst>
          </p:cNvPr>
          <p:cNvSpPr txBox="1"/>
          <p:nvPr/>
        </p:nvSpPr>
        <p:spPr>
          <a:xfrm>
            <a:off x="4261153" y="3251026"/>
            <a:ext cx="3278462" cy="184666"/>
          </a:xfrm>
          <a:prstGeom prst="rect">
            <a:avLst/>
          </a:prstGeom>
          <a:noFill/>
        </p:spPr>
        <p:txBody>
          <a:bodyPr wrap="square" lIns="0" tIns="0" rIns="0" bIns="0" rtlCol="0">
            <a:spAutoFit/>
          </a:bodyPr>
          <a:lstStyle/>
          <a:p>
            <a:pPr algn="ctr"/>
            <a:r>
              <a:rPr lang="en-US" altLang="zh-CN" sz="1200" b="1" u="sng" dirty="0"/>
              <a:t>Cumulative Repeat% After Launch</a:t>
            </a:r>
            <a:endParaRPr lang="zh-CN" altLang="en-US" sz="1200" b="1" u="sng" dirty="0" err="1"/>
          </a:p>
        </p:txBody>
      </p:sp>
      <p:cxnSp>
        <p:nvCxnSpPr>
          <p:cNvPr id="269" name="直接连接符 166">
            <a:extLst>
              <a:ext uri="{FF2B5EF4-FFF2-40B4-BE49-F238E27FC236}">
                <a16:creationId xmlns:a16="http://schemas.microsoft.com/office/drawing/2014/main" id="{8BD11EDF-3C5E-CC8B-F8C4-91D7E2129116}"/>
              </a:ext>
            </a:extLst>
          </p:cNvPr>
          <p:cNvCxnSpPr/>
          <p:nvPr>
            <p:custDataLst>
              <p:tags r:id="rId8"/>
            </p:custDataLst>
          </p:nvPr>
        </p:nvCxnSpPr>
        <p:spPr bwMode="auto">
          <a:xfrm flipH="1">
            <a:off x="7632286" y="3337560"/>
            <a:ext cx="10658" cy="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0" name="直接连接符 166">
            <a:extLst>
              <a:ext uri="{FF2B5EF4-FFF2-40B4-BE49-F238E27FC236}">
                <a16:creationId xmlns:a16="http://schemas.microsoft.com/office/drawing/2014/main" id="{FF7DD20F-BF89-10F9-A4FC-37662AC4F2EE}"/>
              </a:ext>
            </a:extLst>
          </p:cNvPr>
          <p:cNvCxnSpPr/>
          <p:nvPr>
            <p:custDataLst>
              <p:tags r:id="rId9"/>
            </p:custDataLst>
          </p:nvPr>
        </p:nvCxnSpPr>
        <p:spPr bwMode="auto">
          <a:xfrm flipH="1">
            <a:off x="11238100" y="3332665"/>
            <a:ext cx="10658" cy="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graphicFrame>
        <p:nvGraphicFramePr>
          <p:cNvPr id="271" name="Chart 3">
            <a:extLst>
              <a:ext uri="{FF2B5EF4-FFF2-40B4-BE49-F238E27FC236}">
                <a16:creationId xmlns:a16="http://schemas.microsoft.com/office/drawing/2014/main" id="{315CECD4-F767-C9AA-9861-462A8B884183}"/>
              </a:ext>
            </a:extLst>
          </p:cNvPr>
          <p:cNvGraphicFramePr/>
          <p:nvPr>
            <p:custDataLst>
              <p:tags r:id="rId10"/>
            </p:custDataLst>
            <p:extLst>
              <p:ext uri="{D42A27DB-BD31-4B8C-83A1-F6EECF244321}">
                <p14:modId xmlns:p14="http://schemas.microsoft.com/office/powerpoint/2010/main" val="3534004912"/>
              </p:ext>
            </p:extLst>
          </p:nvPr>
        </p:nvGraphicFramePr>
        <p:xfrm>
          <a:off x="7906243" y="3434506"/>
          <a:ext cx="3278462" cy="2506565"/>
        </p:xfrm>
        <a:graphic>
          <a:graphicData uri="http://schemas.openxmlformats.org/drawingml/2006/chart">
            <c:chart xmlns:c="http://schemas.openxmlformats.org/drawingml/2006/chart" xmlns:r="http://schemas.openxmlformats.org/officeDocument/2006/relationships" r:id="rId30"/>
          </a:graphicData>
        </a:graphic>
      </p:graphicFrame>
      <p:sp>
        <p:nvSpPr>
          <p:cNvPr id="272" name="文本框 436">
            <a:extLst>
              <a:ext uri="{FF2B5EF4-FFF2-40B4-BE49-F238E27FC236}">
                <a16:creationId xmlns:a16="http://schemas.microsoft.com/office/drawing/2014/main" id="{AB984635-CE72-0CCD-A803-F0C647C62ABC}"/>
              </a:ext>
            </a:extLst>
          </p:cNvPr>
          <p:cNvSpPr txBox="1"/>
          <p:nvPr/>
        </p:nvSpPr>
        <p:spPr>
          <a:xfrm>
            <a:off x="7833418" y="3253381"/>
            <a:ext cx="3278462" cy="184666"/>
          </a:xfrm>
          <a:prstGeom prst="rect">
            <a:avLst/>
          </a:prstGeom>
          <a:noFill/>
        </p:spPr>
        <p:txBody>
          <a:bodyPr wrap="square" lIns="0" tIns="0" rIns="0" bIns="0" rtlCol="0">
            <a:spAutoFit/>
          </a:bodyPr>
          <a:lstStyle/>
          <a:p>
            <a:pPr algn="ctr"/>
            <a:r>
              <a:rPr lang="en-US" altLang="zh-CN" sz="1200" b="1" u="sng" dirty="0"/>
              <a:t>Cumulative Repeat% After Launch</a:t>
            </a:r>
            <a:endParaRPr lang="zh-CN" altLang="en-US" sz="1200" b="1" u="sng" dirty="0" err="1"/>
          </a:p>
        </p:txBody>
      </p:sp>
      <p:sp>
        <p:nvSpPr>
          <p:cNvPr id="273" name="矩形 32">
            <a:extLst>
              <a:ext uri="{FF2B5EF4-FFF2-40B4-BE49-F238E27FC236}">
                <a16:creationId xmlns:a16="http://schemas.microsoft.com/office/drawing/2014/main" id="{0A32C444-81B2-72C1-BD60-9421D91EB696}"/>
              </a:ext>
            </a:extLst>
          </p:cNvPr>
          <p:cNvSpPr/>
          <p:nvPr/>
        </p:nvSpPr>
        <p:spPr>
          <a:xfrm>
            <a:off x="85344" y="26261"/>
            <a:ext cx="6096000" cy="307777"/>
          </a:xfrm>
          <a:prstGeom prst="rect">
            <a:avLst/>
          </a:prstGeom>
        </p:spPr>
        <p:txBody>
          <a:bodyPr>
            <a:spAutoFit/>
          </a:bodyPr>
          <a:lstStyle/>
          <a:p>
            <a:pPr fontAlgn="t"/>
            <a:r>
              <a:rPr lang="en-US" altLang="zh-CN" sz="1400" b="1" dirty="0">
                <a:solidFill>
                  <a:srgbClr val="005B00"/>
                </a:solidFill>
                <a:latin typeface="微软雅黑" panose="020B0503020204020204" pitchFamily="34" charset="-122"/>
                <a:ea typeface="微软雅黑" panose="020B0503020204020204" pitchFamily="34" charset="-122"/>
              </a:rPr>
              <a:t>Objective 2. Key behaviors of Lays</a:t>
            </a:r>
            <a:endParaRPr lang="zh-CN" altLang="zh-CN" sz="1400" b="1" dirty="0">
              <a:solidFill>
                <a:srgbClr val="005B00"/>
              </a:solidFill>
              <a:latin typeface="微软雅黑" panose="020B0503020204020204" pitchFamily="34" charset="-122"/>
              <a:ea typeface="微软雅黑" panose="020B0503020204020204" pitchFamily="34" charset="-122"/>
            </a:endParaRPr>
          </a:p>
        </p:txBody>
      </p:sp>
      <p:sp>
        <p:nvSpPr>
          <p:cNvPr id="274" name="圆角矩形 33">
            <a:extLst>
              <a:ext uri="{FF2B5EF4-FFF2-40B4-BE49-F238E27FC236}">
                <a16:creationId xmlns:a16="http://schemas.microsoft.com/office/drawing/2014/main" id="{FA8D4191-9219-76E3-8F47-AD38E3E55B7A}"/>
              </a:ext>
            </a:extLst>
          </p:cNvPr>
          <p:cNvSpPr/>
          <p:nvPr/>
        </p:nvSpPr>
        <p:spPr>
          <a:xfrm>
            <a:off x="164593" y="343182"/>
            <a:ext cx="1243584" cy="379194"/>
          </a:xfrm>
          <a:prstGeom prst="round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Driving Factors</a:t>
            </a:r>
            <a:endParaRPr lang="zh-CN" altLang="en-US" sz="1200" b="1" dirty="0">
              <a:latin typeface="Arial" panose="020B0604020202020204" pitchFamily="34" charset="0"/>
              <a:cs typeface="Arial" panose="020B0604020202020204" pitchFamily="34" charset="0"/>
            </a:endParaRPr>
          </a:p>
        </p:txBody>
      </p:sp>
      <p:sp>
        <p:nvSpPr>
          <p:cNvPr id="275" name="圆角矩形 35">
            <a:extLst>
              <a:ext uri="{FF2B5EF4-FFF2-40B4-BE49-F238E27FC236}">
                <a16:creationId xmlns:a16="http://schemas.microsoft.com/office/drawing/2014/main" id="{C8C65532-DB6D-B297-F772-77CD61F9051B}"/>
              </a:ext>
            </a:extLst>
          </p:cNvPr>
          <p:cNvSpPr/>
          <p:nvPr/>
        </p:nvSpPr>
        <p:spPr>
          <a:xfrm>
            <a:off x="1522577" y="343182"/>
            <a:ext cx="1243584" cy="379195"/>
          </a:xfrm>
          <a:prstGeom prst="roundRect">
            <a:avLst/>
          </a:prstGeom>
          <a:solidFill>
            <a:srgbClr val="00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Opportunities/Risks</a:t>
            </a:r>
            <a:endParaRPr lang="zh-CN" altLang="en-US" sz="1200" b="1" dirty="0">
              <a:latin typeface="Arial" panose="020B0604020202020204" pitchFamily="34" charset="0"/>
              <a:cs typeface="Arial" panose="020B0604020202020204" pitchFamily="34" charset="0"/>
            </a:endParaRPr>
          </a:p>
        </p:txBody>
      </p:sp>
      <p:sp>
        <p:nvSpPr>
          <p:cNvPr id="276" name="圆角矩形 38">
            <a:extLst>
              <a:ext uri="{FF2B5EF4-FFF2-40B4-BE49-F238E27FC236}">
                <a16:creationId xmlns:a16="http://schemas.microsoft.com/office/drawing/2014/main" id="{FD00AB1D-47FA-4E8B-CD6B-0FE66A86EF29}"/>
              </a:ext>
            </a:extLst>
          </p:cNvPr>
          <p:cNvSpPr/>
          <p:nvPr/>
        </p:nvSpPr>
        <p:spPr>
          <a:xfrm>
            <a:off x="2880561" y="343182"/>
            <a:ext cx="1243584" cy="379194"/>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Conclusions</a:t>
            </a:r>
            <a:endParaRPr lang="zh-CN" altLang="en-US" sz="1200" b="1" dirty="0">
              <a:latin typeface="Arial" panose="020B0604020202020204" pitchFamily="34" charset="0"/>
              <a:cs typeface="Arial" panose="020B0604020202020204" pitchFamily="34" charset="0"/>
            </a:endParaRPr>
          </a:p>
        </p:txBody>
      </p:sp>
      <p:sp>
        <p:nvSpPr>
          <p:cNvPr id="277" name="椭圆 463">
            <a:extLst>
              <a:ext uri="{FF2B5EF4-FFF2-40B4-BE49-F238E27FC236}">
                <a16:creationId xmlns:a16="http://schemas.microsoft.com/office/drawing/2014/main" id="{A29B3113-02D1-0472-A30D-31F09722A298}"/>
              </a:ext>
            </a:extLst>
          </p:cNvPr>
          <p:cNvSpPr/>
          <p:nvPr/>
        </p:nvSpPr>
        <p:spPr bwMode="ltGray">
          <a:xfrm>
            <a:off x="3529583" y="3359231"/>
            <a:ext cx="713399" cy="7945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1600" b="0" dirty="0" err="1"/>
          </a:p>
        </p:txBody>
      </p:sp>
      <p:cxnSp>
        <p:nvCxnSpPr>
          <p:cNvPr id="278" name="直接连接符 159">
            <a:extLst>
              <a:ext uri="{FF2B5EF4-FFF2-40B4-BE49-F238E27FC236}">
                <a16:creationId xmlns:a16="http://schemas.microsoft.com/office/drawing/2014/main" id="{790F6555-FDBC-00AC-6A66-01B13CDE32BF}"/>
              </a:ext>
            </a:extLst>
          </p:cNvPr>
          <p:cNvCxnSpPr/>
          <p:nvPr>
            <p:custDataLst>
              <p:tags r:id="rId11"/>
            </p:custDataLst>
          </p:nvPr>
        </p:nvCxnSpPr>
        <p:spPr bwMode="auto">
          <a:xfrm flipH="1">
            <a:off x="556473" y="5804923"/>
            <a:ext cx="10658" cy="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79" name="Text Placeholder 2">
            <a:extLst>
              <a:ext uri="{FF2B5EF4-FFF2-40B4-BE49-F238E27FC236}">
                <a16:creationId xmlns:a16="http://schemas.microsoft.com/office/drawing/2014/main" id="{1AA6A106-B9AE-D7F7-031A-0F1BA2C18DD5}"/>
              </a:ext>
            </a:extLst>
          </p:cNvPr>
          <p:cNvSpPr>
            <a:spLocks noGrp="1"/>
          </p:cNvSpPr>
          <p:nvPr>
            <p:custDataLst>
              <p:tags r:id="rId12"/>
            </p:custDataLst>
          </p:nvPr>
        </p:nvSpPr>
        <p:spPr bwMode="auto">
          <a:xfrm>
            <a:off x="3783530" y="5903121"/>
            <a:ext cx="261938" cy="16827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2pPr>
            <a:lvl3pPr marL="36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3pPr>
            <a:lvl4pPr marL="54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4pPr>
            <a:lvl5pPr marL="720000" indent="-180000"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ct val="0"/>
              </a:spcBef>
              <a:spcAft>
                <a:spcPct val="0"/>
              </a:spcAft>
            </a:pPr>
            <a:r>
              <a:rPr lang="en-US" altLang="en-US" sz="1100" dirty="0"/>
              <a:t>22P</a:t>
            </a:r>
            <a:endParaRPr lang="zh-CN" altLang="en-US" sz="1100" dirty="0"/>
          </a:p>
        </p:txBody>
      </p:sp>
      <p:sp>
        <p:nvSpPr>
          <p:cNvPr id="280" name="Text Placeholder 2">
            <a:extLst>
              <a:ext uri="{FF2B5EF4-FFF2-40B4-BE49-F238E27FC236}">
                <a16:creationId xmlns:a16="http://schemas.microsoft.com/office/drawing/2014/main" id="{82A7ABB4-AA85-A276-CE1C-402CE2B97DC0}"/>
              </a:ext>
            </a:extLst>
          </p:cNvPr>
          <p:cNvSpPr>
            <a:spLocks noGrp="1"/>
          </p:cNvSpPr>
          <p:nvPr>
            <p:custDataLst>
              <p:tags r:id="rId13"/>
            </p:custDataLst>
          </p:nvPr>
        </p:nvSpPr>
        <p:spPr bwMode="auto">
          <a:xfrm>
            <a:off x="696339" y="5898226"/>
            <a:ext cx="261938" cy="16827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2pPr>
            <a:lvl3pPr marL="36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3pPr>
            <a:lvl4pPr marL="54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4pPr>
            <a:lvl5pPr marL="720000" indent="-180000"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ct val="0"/>
              </a:spcBef>
              <a:spcAft>
                <a:spcPct val="0"/>
              </a:spcAft>
            </a:pPr>
            <a:r>
              <a:rPr lang="en-US" altLang="en-US" sz="1100" dirty="0"/>
              <a:t>1P</a:t>
            </a:r>
            <a:endParaRPr lang="zh-CN" altLang="en-US" sz="1100" dirty="0"/>
          </a:p>
        </p:txBody>
      </p:sp>
      <p:sp>
        <p:nvSpPr>
          <p:cNvPr id="281" name="Text Placeholder 2">
            <a:extLst>
              <a:ext uri="{FF2B5EF4-FFF2-40B4-BE49-F238E27FC236}">
                <a16:creationId xmlns:a16="http://schemas.microsoft.com/office/drawing/2014/main" id="{067B77D9-34D2-E92C-1B0A-428D43E6FEBC}"/>
              </a:ext>
            </a:extLst>
          </p:cNvPr>
          <p:cNvSpPr>
            <a:spLocks noGrp="1"/>
          </p:cNvSpPr>
          <p:nvPr>
            <p:custDataLst>
              <p:tags r:id="rId14"/>
            </p:custDataLst>
          </p:nvPr>
        </p:nvSpPr>
        <p:spPr bwMode="auto">
          <a:xfrm>
            <a:off x="2302587" y="5898226"/>
            <a:ext cx="261938" cy="16827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2pPr>
            <a:lvl3pPr marL="36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3pPr>
            <a:lvl4pPr marL="54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4pPr>
            <a:lvl5pPr marL="720000" indent="-180000"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ct val="0"/>
              </a:spcBef>
              <a:spcAft>
                <a:spcPct val="0"/>
              </a:spcAft>
            </a:pPr>
            <a:r>
              <a:rPr lang="en-US" altLang="en-US" sz="1100" dirty="0"/>
              <a:t>11P</a:t>
            </a:r>
            <a:endParaRPr lang="zh-CN" altLang="en-US" sz="1100" dirty="0"/>
          </a:p>
        </p:txBody>
      </p:sp>
      <p:cxnSp>
        <p:nvCxnSpPr>
          <p:cNvPr id="282" name="直接连接符 159">
            <a:extLst>
              <a:ext uri="{FF2B5EF4-FFF2-40B4-BE49-F238E27FC236}">
                <a16:creationId xmlns:a16="http://schemas.microsoft.com/office/drawing/2014/main" id="{E11C97AF-C45C-076C-C9E8-75BEBF9FFF8B}"/>
              </a:ext>
            </a:extLst>
          </p:cNvPr>
          <p:cNvCxnSpPr/>
          <p:nvPr>
            <p:custDataLst>
              <p:tags r:id="rId15"/>
            </p:custDataLst>
          </p:nvPr>
        </p:nvCxnSpPr>
        <p:spPr bwMode="auto">
          <a:xfrm flipH="1">
            <a:off x="4162287" y="5800028"/>
            <a:ext cx="10658" cy="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83" name="Text Placeholder 2">
            <a:extLst>
              <a:ext uri="{FF2B5EF4-FFF2-40B4-BE49-F238E27FC236}">
                <a16:creationId xmlns:a16="http://schemas.microsoft.com/office/drawing/2014/main" id="{F3AF9EA2-65E3-5093-9710-781A445F5E1A}"/>
              </a:ext>
            </a:extLst>
          </p:cNvPr>
          <p:cNvSpPr>
            <a:spLocks noGrp="1"/>
          </p:cNvSpPr>
          <p:nvPr>
            <p:custDataLst>
              <p:tags r:id="rId16"/>
            </p:custDataLst>
          </p:nvPr>
        </p:nvSpPr>
        <p:spPr bwMode="auto">
          <a:xfrm>
            <a:off x="7352768" y="5898226"/>
            <a:ext cx="261938" cy="16827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2pPr>
            <a:lvl3pPr marL="36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3pPr>
            <a:lvl4pPr marL="54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4pPr>
            <a:lvl5pPr marL="720000" indent="-180000"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ct val="0"/>
              </a:spcBef>
              <a:spcAft>
                <a:spcPct val="0"/>
              </a:spcAft>
            </a:pPr>
            <a:r>
              <a:rPr lang="en-US" altLang="en-US" sz="1100" dirty="0"/>
              <a:t>22P</a:t>
            </a:r>
            <a:endParaRPr lang="zh-CN" altLang="en-US" sz="1100" dirty="0"/>
          </a:p>
        </p:txBody>
      </p:sp>
      <p:sp>
        <p:nvSpPr>
          <p:cNvPr id="284" name="Text Placeholder 2">
            <a:extLst>
              <a:ext uri="{FF2B5EF4-FFF2-40B4-BE49-F238E27FC236}">
                <a16:creationId xmlns:a16="http://schemas.microsoft.com/office/drawing/2014/main" id="{2C959073-9B85-C3E3-5770-A7F74C7491D9}"/>
              </a:ext>
            </a:extLst>
          </p:cNvPr>
          <p:cNvSpPr>
            <a:spLocks noGrp="1"/>
          </p:cNvSpPr>
          <p:nvPr>
            <p:custDataLst>
              <p:tags r:id="rId17"/>
            </p:custDataLst>
          </p:nvPr>
        </p:nvSpPr>
        <p:spPr bwMode="auto">
          <a:xfrm>
            <a:off x="4320441" y="5893331"/>
            <a:ext cx="261938" cy="16827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2pPr>
            <a:lvl3pPr marL="36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3pPr>
            <a:lvl4pPr marL="54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4pPr>
            <a:lvl5pPr marL="720000" indent="-180000"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ct val="0"/>
              </a:spcBef>
              <a:spcAft>
                <a:spcPct val="0"/>
              </a:spcAft>
            </a:pPr>
            <a:r>
              <a:rPr lang="en-US" altLang="en-US" sz="1100" dirty="0"/>
              <a:t>1P</a:t>
            </a:r>
            <a:endParaRPr lang="zh-CN" altLang="en-US" sz="1100" dirty="0"/>
          </a:p>
        </p:txBody>
      </p:sp>
      <p:sp>
        <p:nvSpPr>
          <p:cNvPr id="285" name="Text Placeholder 2">
            <a:extLst>
              <a:ext uri="{FF2B5EF4-FFF2-40B4-BE49-F238E27FC236}">
                <a16:creationId xmlns:a16="http://schemas.microsoft.com/office/drawing/2014/main" id="{60312086-DD6D-4B40-C385-8977243D3C47}"/>
              </a:ext>
            </a:extLst>
          </p:cNvPr>
          <p:cNvSpPr>
            <a:spLocks noGrp="1"/>
          </p:cNvSpPr>
          <p:nvPr>
            <p:custDataLst>
              <p:tags r:id="rId18"/>
            </p:custDataLst>
          </p:nvPr>
        </p:nvSpPr>
        <p:spPr bwMode="auto">
          <a:xfrm>
            <a:off x="5926689" y="5893331"/>
            <a:ext cx="261938" cy="16827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2pPr>
            <a:lvl3pPr marL="36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3pPr>
            <a:lvl4pPr marL="54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4pPr>
            <a:lvl5pPr marL="720000" indent="-180000"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ct val="0"/>
              </a:spcBef>
              <a:spcAft>
                <a:spcPct val="0"/>
              </a:spcAft>
            </a:pPr>
            <a:r>
              <a:rPr lang="en-US" altLang="en-US" sz="1100" dirty="0"/>
              <a:t>11P</a:t>
            </a:r>
            <a:endParaRPr lang="zh-CN" altLang="en-US" sz="1100" dirty="0"/>
          </a:p>
        </p:txBody>
      </p:sp>
      <p:cxnSp>
        <p:nvCxnSpPr>
          <p:cNvPr id="286" name="直接连接符 158">
            <a:extLst>
              <a:ext uri="{FF2B5EF4-FFF2-40B4-BE49-F238E27FC236}">
                <a16:creationId xmlns:a16="http://schemas.microsoft.com/office/drawing/2014/main" id="{323CABC8-987F-8B36-AD73-B3D270AEC27F}"/>
              </a:ext>
            </a:extLst>
          </p:cNvPr>
          <p:cNvCxnSpPr/>
          <p:nvPr>
            <p:custDataLst>
              <p:tags r:id="rId19"/>
            </p:custDataLst>
          </p:nvPr>
        </p:nvCxnSpPr>
        <p:spPr bwMode="auto">
          <a:xfrm flipH="1">
            <a:off x="7657429" y="6157571"/>
            <a:ext cx="10658" cy="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7" name="直接连接符 159">
            <a:extLst>
              <a:ext uri="{FF2B5EF4-FFF2-40B4-BE49-F238E27FC236}">
                <a16:creationId xmlns:a16="http://schemas.microsoft.com/office/drawing/2014/main" id="{B523D113-A423-882B-87B6-0FB43D9B37D7}"/>
              </a:ext>
            </a:extLst>
          </p:cNvPr>
          <p:cNvCxnSpPr/>
          <p:nvPr>
            <p:custDataLst>
              <p:tags r:id="rId20"/>
            </p:custDataLst>
          </p:nvPr>
        </p:nvCxnSpPr>
        <p:spPr bwMode="auto">
          <a:xfrm flipH="1">
            <a:off x="7712293" y="5765459"/>
            <a:ext cx="10658" cy="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88" name="Text Placeholder 2">
            <a:extLst>
              <a:ext uri="{FF2B5EF4-FFF2-40B4-BE49-F238E27FC236}">
                <a16:creationId xmlns:a16="http://schemas.microsoft.com/office/drawing/2014/main" id="{12859368-5225-3465-49A5-CC66605193FF}"/>
              </a:ext>
            </a:extLst>
          </p:cNvPr>
          <p:cNvSpPr>
            <a:spLocks noGrp="1"/>
          </p:cNvSpPr>
          <p:nvPr>
            <p:custDataLst>
              <p:tags r:id="rId21"/>
            </p:custDataLst>
          </p:nvPr>
        </p:nvSpPr>
        <p:spPr bwMode="auto">
          <a:xfrm>
            <a:off x="10911918" y="5863657"/>
            <a:ext cx="261938" cy="16827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2pPr>
            <a:lvl3pPr marL="36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3pPr>
            <a:lvl4pPr marL="54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4pPr>
            <a:lvl5pPr marL="720000" indent="-180000"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ct val="0"/>
              </a:spcBef>
              <a:spcAft>
                <a:spcPct val="0"/>
              </a:spcAft>
            </a:pPr>
            <a:r>
              <a:rPr lang="en-US" altLang="en-US" sz="1100" dirty="0"/>
              <a:t>22P</a:t>
            </a:r>
            <a:endParaRPr lang="zh-CN" altLang="en-US" sz="1100" dirty="0"/>
          </a:p>
        </p:txBody>
      </p:sp>
      <p:sp>
        <p:nvSpPr>
          <p:cNvPr id="289" name="Text Placeholder 2">
            <a:extLst>
              <a:ext uri="{FF2B5EF4-FFF2-40B4-BE49-F238E27FC236}">
                <a16:creationId xmlns:a16="http://schemas.microsoft.com/office/drawing/2014/main" id="{4672C891-8CDF-BFF3-7600-16BFA2605E1D}"/>
              </a:ext>
            </a:extLst>
          </p:cNvPr>
          <p:cNvSpPr>
            <a:spLocks noGrp="1"/>
          </p:cNvSpPr>
          <p:nvPr>
            <p:custDataLst>
              <p:tags r:id="rId22"/>
            </p:custDataLst>
          </p:nvPr>
        </p:nvSpPr>
        <p:spPr bwMode="auto">
          <a:xfrm>
            <a:off x="7852159" y="5858762"/>
            <a:ext cx="261938" cy="16827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2pPr>
            <a:lvl3pPr marL="36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3pPr>
            <a:lvl4pPr marL="54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4pPr>
            <a:lvl5pPr marL="720000" indent="-180000"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ct val="0"/>
              </a:spcBef>
              <a:spcAft>
                <a:spcPct val="0"/>
              </a:spcAft>
            </a:pPr>
            <a:r>
              <a:rPr lang="en-US" altLang="en-US" sz="1100" dirty="0"/>
              <a:t>1P</a:t>
            </a:r>
            <a:endParaRPr lang="zh-CN" altLang="en-US" sz="1100" dirty="0"/>
          </a:p>
        </p:txBody>
      </p:sp>
      <p:sp>
        <p:nvSpPr>
          <p:cNvPr id="290" name="Text Placeholder 2">
            <a:extLst>
              <a:ext uri="{FF2B5EF4-FFF2-40B4-BE49-F238E27FC236}">
                <a16:creationId xmlns:a16="http://schemas.microsoft.com/office/drawing/2014/main" id="{DF853C69-C110-D130-12EB-926DA4967FCC}"/>
              </a:ext>
            </a:extLst>
          </p:cNvPr>
          <p:cNvSpPr>
            <a:spLocks noGrp="1"/>
          </p:cNvSpPr>
          <p:nvPr>
            <p:custDataLst>
              <p:tags r:id="rId23"/>
            </p:custDataLst>
          </p:nvPr>
        </p:nvSpPr>
        <p:spPr bwMode="auto">
          <a:xfrm>
            <a:off x="9458407" y="5858762"/>
            <a:ext cx="261938" cy="16827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2pPr>
            <a:lvl3pPr marL="36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3pPr>
            <a:lvl4pPr marL="54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4pPr>
            <a:lvl5pPr marL="720000" indent="-180000"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ct val="0"/>
              </a:spcBef>
              <a:spcAft>
                <a:spcPct val="0"/>
              </a:spcAft>
            </a:pPr>
            <a:r>
              <a:rPr lang="en-US" altLang="en-US" sz="1100" dirty="0"/>
              <a:t>11P</a:t>
            </a:r>
            <a:endParaRPr lang="zh-CN" altLang="en-US" sz="1100" dirty="0"/>
          </a:p>
        </p:txBody>
      </p:sp>
    </p:spTree>
    <p:extLst>
      <p:ext uri="{BB962C8B-B14F-4D97-AF65-F5344CB8AC3E}">
        <p14:creationId xmlns:p14="http://schemas.microsoft.com/office/powerpoint/2010/main" val="34299881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DDAB59E-332C-4060-B0C9-643DCBD9587F}" type="slidenum">
              <a:rPr lang="zh-CN" altLang="en-US" smtClean="0"/>
              <a:t>18</a:t>
            </a:fld>
            <a:endParaRPr lang="zh-CN" altLang="en-US"/>
          </a:p>
        </p:txBody>
      </p:sp>
      <p:sp>
        <p:nvSpPr>
          <p:cNvPr id="7" name="矩形 6"/>
          <p:cNvSpPr/>
          <p:nvPr/>
        </p:nvSpPr>
        <p:spPr>
          <a:xfrm>
            <a:off x="85344" y="26261"/>
            <a:ext cx="6096000" cy="307777"/>
          </a:xfrm>
          <a:prstGeom prst="rect">
            <a:avLst/>
          </a:prstGeom>
        </p:spPr>
        <p:txBody>
          <a:bodyPr>
            <a:spAutoFit/>
          </a:bodyPr>
          <a:lstStyle/>
          <a:p>
            <a:pPr fontAlgn="t"/>
            <a:r>
              <a:rPr lang="en-US" altLang="zh-CN" sz="1400" b="1" dirty="0">
                <a:solidFill>
                  <a:srgbClr val="005B00"/>
                </a:solidFill>
                <a:latin typeface="微软雅黑" panose="020B0503020204020204" pitchFamily="34" charset="-122"/>
                <a:ea typeface="微软雅黑" panose="020B0503020204020204" pitchFamily="34" charset="-122"/>
              </a:rPr>
              <a:t>Objective 2. Key behaviors of Lays</a:t>
            </a:r>
            <a:endParaRPr lang="zh-CN" altLang="zh-CN" sz="1400" b="1" dirty="0">
              <a:solidFill>
                <a:srgbClr val="005B00"/>
              </a:solidFill>
              <a:latin typeface="微软雅黑" panose="020B0503020204020204" pitchFamily="34" charset="-122"/>
              <a:ea typeface="微软雅黑" panose="020B0503020204020204" pitchFamily="34" charset="-122"/>
            </a:endParaRPr>
          </a:p>
        </p:txBody>
      </p:sp>
      <p:sp>
        <p:nvSpPr>
          <p:cNvPr id="8" name="圆角矩形 7"/>
          <p:cNvSpPr/>
          <p:nvPr/>
        </p:nvSpPr>
        <p:spPr>
          <a:xfrm>
            <a:off x="164593" y="343182"/>
            <a:ext cx="1243584" cy="379194"/>
          </a:xfrm>
          <a:prstGeom prst="round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Driving Factors</a:t>
            </a:r>
            <a:endParaRPr lang="zh-CN" altLang="en-US" sz="1200" b="1" dirty="0">
              <a:latin typeface="Arial" panose="020B0604020202020204" pitchFamily="34" charset="0"/>
              <a:cs typeface="Arial" panose="020B0604020202020204" pitchFamily="34" charset="0"/>
            </a:endParaRPr>
          </a:p>
        </p:txBody>
      </p:sp>
      <p:sp>
        <p:nvSpPr>
          <p:cNvPr id="9" name="圆角矩形 8"/>
          <p:cNvSpPr/>
          <p:nvPr/>
        </p:nvSpPr>
        <p:spPr>
          <a:xfrm>
            <a:off x="1522577" y="343182"/>
            <a:ext cx="1243584" cy="37919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Opportunities/Risks</a:t>
            </a:r>
            <a:endParaRPr lang="zh-CN" altLang="en-US" sz="1200" b="1" dirty="0">
              <a:latin typeface="Arial" panose="020B0604020202020204" pitchFamily="34" charset="0"/>
              <a:cs typeface="Arial" panose="020B0604020202020204" pitchFamily="34" charset="0"/>
            </a:endParaRPr>
          </a:p>
        </p:txBody>
      </p:sp>
      <p:sp>
        <p:nvSpPr>
          <p:cNvPr id="10" name="圆角矩形 9"/>
          <p:cNvSpPr/>
          <p:nvPr/>
        </p:nvSpPr>
        <p:spPr>
          <a:xfrm>
            <a:off x="2880561" y="343182"/>
            <a:ext cx="1243584" cy="379194"/>
          </a:xfrm>
          <a:prstGeom prst="roundRect">
            <a:avLst/>
          </a:prstGeom>
          <a:solidFill>
            <a:srgbClr val="00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Conclusions</a:t>
            </a:r>
            <a:endParaRPr lang="zh-CN" altLang="en-US" sz="1200" b="1" dirty="0">
              <a:latin typeface="Arial" panose="020B0604020202020204" pitchFamily="34" charset="0"/>
              <a:cs typeface="Arial" panose="020B0604020202020204" pitchFamily="34" charset="0"/>
            </a:endParaRPr>
          </a:p>
        </p:txBody>
      </p:sp>
      <p:sp>
        <p:nvSpPr>
          <p:cNvPr id="6" name="Oval 5">
            <a:extLst>
              <a:ext uri="{FF2B5EF4-FFF2-40B4-BE49-F238E27FC236}">
                <a16:creationId xmlns:a16="http://schemas.microsoft.com/office/drawing/2014/main" id="{22EA8C9B-905F-6B6E-7A0F-DF764DC58563}"/>
              </a:ext>
            </a:extLst>
          </p:cNvPr>
          <p:cNvSpPr/>
          <p:nvPr/>
        </p:nvSpPr>
        <p:spPr>
          <a:xfrm>
            <a:off x="891032" y="1524000"/>
            <a:ext cx="388112" cy="379194"/>
          </a:xfrm>
          <a:prstGeom prst="ellipse">
            <a:avLst/>
          </a:prstGeom>
          <a:solidFill>
            <a:srgbClr val="005B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Arial" panose="020B0604020202020204" pitchFamily="34" charset="0"/>
                <a:cs typeface="Arial" panose="020B0604020202020204" pitchFamily="34" charset="0"/>
              </a:rPr>
              <a:t>1</a:t>
            </a:r>
            <a:endParaRPr lang="zh-CN" altLang="en-US" b="1" dirty="0">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CE0BAD51-F5B0-14F6-BE83-F4D579C58A01}"/>
              </a:ext>
            </a:extLst>
          </p:cNvPr>
          <p:cNvSpPr/>
          <p:nvPr/>
        </p:nvSpPr>
        <p:spPr>
          <a:xfrm>
            <a:off x="891032" y="2449576"/>
            <a:ext cx="388112" cy="379194"/>
          </a:xfrm>
          <a:prstGeom prst="ellipse">
            <a:avLst/>
          </a:prstGeom>
          <a:solidFill>
            <a:srgbClr val="005B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Arial" panose="020B0604020202020204" pitchFamily="34" charset="0"/>
                <a:cs typeface="Arial" panose="020B0604020202020204" pitchFamily="34" charset="0"/>
              </a:rPr>
              <a:t>2</a:t>
            </a:r>
            <a:endParaRPr lang="zh-CN" altLang="en-US" b="1"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3ABD9503-78E6-C434-77AC-706626A4FCE6}"/>
              </a:ext>
            </a:extLst>
          </p:cNvPr>
          <p:cNvSpPr txBox="1"/>
          <p:nvPr/>
        </p:nvSpPr>
        <p:spPr>
          <a:xfrm>
            <a:off x="1600201" y="1436593"/>
            <a:ext cx="9848087" cy="646331"/>
          </a:xfrm>
          <a:prstGeom prst="rect">
            <a:avLst/>
          </a:prstGeom>
          <a:noFill/>
        </p:spPr>
        <p:txBody>
          <a:bodyPr wrap="square">
            <a:spAutoFit/>
          </a:bodyPr>
          <a:lstStyle/>
          <a:p>
            <a:r>
              <a:rPr lang="en-US" altLang="zh-CN" sz="1800" b="1" dirty="0">
                <a:solidFill>
                  <a:srgbClr val="005B00"/>
                </a:solidFill>
              </a:rPr>
              <a:t>Due to huge decline in penetration this year, Lays needs to speed up new buyer recruitment as currently it’s behind competitors. </a:t>
            </a:r>
            <a:endParaRPr lang="zh-CN" altLang="en-US" dirty="0"/>
          </a:p>
        </p:txBody>
      </p:sp>
      <p:sp>
        <p:nvSpPr>
          <p:cNvPr id="24" name="TextBox 23">
            <a:extLst>
              <a:ext uri="{FF2B5EF4-FFF2-40B4-BE49-F238E27FC236}">
                <a16:creationId xmlns:a16="http://schemas.microsoft.com/office/drawing/2014/main" id="{68F8FA7B-FB36-DC5C-CE6A-E5957A134547}"/>
              </a:ext>
            </a:extLst>
          </p:cNvPr>
          <p:cNvSpPr txBox="1"/>
          <p:nvPr/>
        </p:nvSpPr>
        <p:spPr>
          <a:xfrm>
            <a:off x="1600201" y="2459438"/>
            <a:ext cx="9992531" cy="646331"/>
          </a:xfrm>
          <a:prstGeom prst="rect">
            <a:avLst/>
          </a:prstGeom>
          <a:noFill/>
        </p:spPr>
        <p:txBody>
          <a:bodyPr wrap="square">
            <a:spAutoFit/>
          </a:bodyPr>
          <a:lstStyle/>
          <a:p>
            <a:r>
              <a:rPr lang="zh-CN" altLang="en-US" b="1" dirty="0">
                <a:solidFill>
                  <a:srgbClr val="005B00"/>
                </a:solidFill>
              </a:rPr>
              <a:t>New flavours can be developed based on the rep</a:t>
            </a:r>
            <a:r>
              <a:rPr lang="en-US" altLang="zh-CN" b="1" dirty="0">
                <a:solidFill>
                  <a:srgbClr val="005B00"/>
                </a:solidFill>
              </a:rPr>
              <a:t>eat</a:t>
            </a:r>
            <a:r>
              <a:rPr lang="zh-CN" altLang="en-US" b="1" dirty="0">
                <a:solidFill>
                  <a:srgbClr val="005B00"/>
                </a:solidFill>
              </a:rPr>
              <a:t> rate and penetration of previous </a:t>
            </a:r>
            <a:r>
              <a:rPr lang="en-US" altLang="zh-CN" b="1" dirty="0">
                <a:solidFill>
                  <a:srgbClr val="005B00"/>
                </a:solidFill>
              </a:rPr>
              <a:t>launches</a:t>
            </a:r>
            <a:endParaRPr lang="zh-CN" altLang="en-US" b="1" dirty="0">
              <a:solidFill>
                <a:srgbClr val="005B00"/>
              </a:solidFill>
            </a:endParaRPr>
          </a:p>
        </p:txBody>
      </p:sp>
    </p:spTree>
    <p:extLst>
      <p:ext uri="{BB962C8B-B14F-4D97-AF65-F5344CB8AC3E}">
        <p14:creationId xmlns:p14="http://schemas.microsoft.com/office/powerpoint/2010/main" val="42865826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5B00"/>
        </a:solidFill>
        <a:effectLst/>
      </p:bgPr>
    </p:bg>
    <p:spTree>
      <p:nvGrpSpPr>
        <p:cNvPr id="1" name=""/>
        <p:cNvGrpSpPr/>
        <p:nvPr/>
      </p:nvGrpSpPr>
      <p:grpSpPr>
        <a:xfrm>
          <a:off x="0" y="0"/>
          <a:ext cx="0" cy="0"/>
          <a:chOff x="0" y="0"/>
          <a:chExt cx="0" cy="0"/>
        </a:xfrm>
      </p:grpSpPr>
      <p:sp>
        <p:nvSpPr>
          <p:cNvPr id="2" name="圆角矩形 1"/>
          <p:cNvSpPr/>
          <p:nvPr/>
        </p:nvSpPr>
        <p:spPr>
          <a:xfrm>
            <a:off x="414669" y="606698"/>
            <a:ext cx="11238614" cy="5741581"/>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defRPr/>
            </a:pPr>
            <a:endParaRPr lang="en-US" altLang="zh-CN" b="1" dirty="0">
              <a:solidFill>
                <a:schemeClr val="bg1"/>
              </a:solidFill>
            </a:endParaRPr>
          </a:p>
        </p:txBody>
      </p:sp>
      <p:sp>
        <p:nvSpPr>
          <p:cNvPr id="3" name="矩形 2"/>
          <p:cNvSpPr/>
          <p:nvPr/>
        </p:nvSpPr>
        <p:spPr>
          <a:xfrm>
            <a:off x="1031357" y="1423551"/>
            <a:ext cx="10154093" cy="830997"/>
          </a:xfrm>
          <a:prstGeom prst="rect">
            <a:avLst/>
          </a:prstGeom>
        </p:spPr>
        <p:txBody>
          <a:bodyPr wrap="square">
            <a:spAutoFit/>
          </a:bodyPr>
          <a:lstStyle/>
          <a:p>
            <a:pPr>
              <a:defRPr/>
            </a:pPr>
            <a:r>
              <a:rPr lang="en-US" altLang="zh-CN" sz="2400" b="1" dirty="0">
                <a:solidFill>
                  <a:srgbClr val="005B00"/>
                </a:solidFill>
                <a:latin typeface="微软雅黑" panose="020B0503020204020204" pitchFamily="34" charset="-122"/>
                <a:ea typeface="微软雅黑" panose="020B0503020204020204" pitchFamily="34" charset="-122"/>
              </a:rPr>
              <a:t>Objective 3. New Product launch suggestions</a:t>
            </a:r>
          </a:p>
          <a:p>
            <a:pPr>
              <a:defRPr/>
            </a:pPr>
            <a:endParaRPr lang="en-US" altLang="zh-CN" sz="2400" b="1" dirty="0">
              <a:solidFill>
                <a:srgbClr val="005B00"/>
              </a:solidFill>
              <a:latin typeface="微软雅黑" panose="020B0503020204020204" pitchFamily="34" charset="-122"/>
              <a:ea typeface="微软雅黑" panose="020B0503020204020204" pitchFamily="34" charset="-122"/>
            </a:endParaRPr>
          </a:p>
        </p:txBody>
      </p:sp>
      <p:sp>
        <p:nvSpPr>
          <p:cNvPr id="14" name="矩形 13"/>
          <p:cNvSpPr/>
          <p:nvPr/>
        </p:nvSpPr>
        <p:spPr>
          <a:xfrm>
            <a:off x="1559440" y="2506737"/>
            <a:ext cx="9264503" cy="1015663"/>
          </a:xfrm>
          <a:prstGeom prst="rect">
            <a:avLst/>
          </a:prstGeom>
        </p:spPr>
        <p:txBody>
          <a:bodyPr wrap="square">
            <a:spAutoFit/>
          </a:bodyPr>
          <a:lstStyle/>
          <a:p>
            <a:pPr marL="342900" indent="-342900">
              <a:lnSpc>
                <a:spcPct val="150000"/>
              </a:lnSpc>
              <a:buFont typeface="Arial" panose="020B0604020202020204" pitchFamily="34" charset="0"/>
              <a:buChar char="•"/>
              <a:defRPr/>
            </a:pPr>
            <a:r>
              <a:rPr lang="en-US" altLang="zh-CN" sz="2000" dirty="0">
                <a:solidFill>
                  <a:schemeClr val="bg2">
                    <a:lumMod val="50000"/>
                  </a:schemeClr>
                </a:solidFill>
                <a:latin typeface="微软雅黑" panose="020B0503020204020204" pitchFamily="34" charset="-122"/>
                <a:ea typeface="微软雅黑" panose="020B0503020204020204" pitchFamily="34" charset="-122"/>
              </a:rPr>
              <a:t>Which consumers should LAYs focus on? </a:t>
            </a:r>
          </a:p>
          <a:p>
            <a:pPr marL="342900" indent="-342900">
              <a:lnSpc>
                <a:spcPct val="150000"/>
              </a:lnSpc>
              <a:buFont typeface="Arial" panose="020B0604020202020204" pitchFamily="34" charset="0"/>
              <a:buChar char="•"/>
              <a:defRPr/>
            </a:pPr>
            <a:r>
              <a:rPr lang="en-US" altLang="zh-CN" sz="2000" dirty="0">
                <a:solidFill>
                  <a:schemeClr val="bg2">
                    <a:lumMod val="50000"/>
                  </a:schemeClr>
                </a:solidFill>
                <a:latin typeface="微软雅黑" panose="020B0503020204020204" pitchFamily="34" charset="-122"/>
                <a:ea typeface="微软雅黑" panose="020B0503020204020204" pitchFamily="34" charset="-122"/>
              </a:rPr>
              <a:t>Customer Preference towards potato chips</a:t>
            </a:r>
          </a:p>
        </p:txBody>
      </p:sp>
    </p:spTree>
    <p:custDataLst>
      <p:tags r:id="rId1"/>
    </p:custDataLst>
    <p:extLst>
      <p:ext uri="{BB962C8B-B14F-4D97-AF65-F5344CB8AC3E}">
        <p14:creationId xmlns:p14="http://schemas.microsoft.com/office/powerpoint/2010/main" val="3782102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p:cNvGraphicFramePr>
            <a:graphicFrameLocks noChangeAspect="1"/>
          </p:cNvGraphicFramePr>
          <p:nvPr>
            <p:custDataLst>
              <p:tags r:id="rId1"/>
            </p:custDataLst>
            <p:extLst>
              <p:ext uri="{D42A27DB-BD31-4B8C-83A1-F6EECF244321}">
                <p14:modId xmlns:p14="http://schemas.microsoft.com/office/powerpoint/2010/main" val="3522649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95" imgH="394" progId="TCLayout.ActiveDocument.1">
                  <p:embed/>
                </p:oleObj>
              </mc:Choice>
              <mc:Fallback>
                <p:oleObj name="think-cell 幻灯片" r:id="rId3" imgW="395" imgH="394"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a:xfrm>
            <a:off x="599660" y="393632"/>
            <a:ext cx="10515600" cy="410127"/>
          </a:xfrm>
        </p:spPr>
        <p:txBody>
          <a:bodyPr vert="horz">
            <a:noAutofit/>
          </a:bodyPr>
          <a:lstStyle/>
          <a:p>
            <a:r>
              <a:rPr lang="en-US" altLang="zh-CN" sz="2400" b="1" i="1" dirty="0">
                <a:solidFill>
                  <a:schemeClr val="accent4">
                    <a:lumMod val="75000"/>
                  </a:schemeClr>
                </a:solidFill>
              </a:rPr>
              <a:t>Who we are &amp; What we offer</a:t>
            </a:r>
            <a:endParaRPr lang="zh-CN" altLang="en-US" sz="2400" dirty="0"/>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DDAB59E-332C-4060-B0C9-643DCBD9587F}" type="slidenum">
              <a:rPr lang="zh-CN" altLang="en-US" smtClean="0"/>
              <a:t>2</a:t>
            </a:fld>
            <a:endParaRPr lang="zh-CN" altLang="en-US"/>
          </a:p>
        </p:txBody>
      </p:sp>
      <p:pic>
        <p:nvPicPr>
          <p:cNvPr id="17" name="图片 16"/>
          <p:cNvPicPr/>
          <p:nvPr/>
        </p:nvPicPr>
        <p:blipFill rotWithShape="1">
          <a:blip r:embed="rId5"/>
          <a:srcRect t="1390"/>
          <a:stretch/>
        </p:blipFill>
        <p:spPr>
          <a:xfrm>
            <a:off x="415787" y="944218"/>
            <a:ext cx="11360426" cy="5029200"/>
          </a:xfrm>
          <a:prstGeom prst="rect">
            <a:avLst/>
          </a:prstGeom>
        </p:spPr>
      </p:pic>
    </p:spTree>
    <p:extLst>
      <p:ext uri="{BB962C8B-B14F-4D97-AF65-F5344CB8AC3E}">
        <p14:creationId xmlns:p14="http://schemas.microsoft.com/office/powerpoint/2010/main" val="3629588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p:cNvGraphicFramePr>
            <a:graphicFrameLocks noChangeAspect="1"/>
          </p:cNvGraphicFramePr>
          <p:nvPr>
            <p:custDataLst>
              <p:tags r:id="rId1"/>
            </p:custDataLst>
            <p:extLst>
              <p:ext uri="{D42A27DB-BD31-4B8C-83A1-F6EECF244321}">
                <p14:modId xmlns:p14="http://schemas.microsoft.com/office/powerpoint/2010/main" val="30125351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95" imgH="394" progId="TCLayout.ActiveDocument.1">
                  <p:embed/>
                </p:oleObj>
              </mc:Choice>
              <mc:Fallback>
                <p:oleObj name="think-cell 幻灯片" r:id="rId3" imgW="395" imgH="394" progId="TCLayout.ActiveDocument.1">
                  <p:embed/>
                  <p:pic>
                    <p:nvPicPr>
                      <p:cNvPr id="3" name="think-cell data - do not delete"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a:xfrm>
            <a:off x="429768" y="1132783"/>
            <a:ext cx="10515600" cy="755068"/>
          </a:xfrm>
        </p:spPr>
        <p:txBody>
          <a:bodyPr vert="horz">
            <a:normAutofit/>
          </a:bodyPr>
          <a:lstStyle/>
          <a:p>
            <a:r>
              <a:rPr lang="en-US" altLang="zh-CN" sz="3600" b="1" dirty="0">
                <a:latin typeface="Arial" panose="020B0604020202020204" pitchFamily="34" charset="0"/>
                <a:cs typeface="Arial" panose="020B0604020202020204" pitchFamily="34" charset="0"/>
              </a:rPr>
              <a:t>Goal</a:t>
            </a:r>
            <a:endParaRPr lang="zh-CN" altLang="en-US" sz="3600" b="1" dirty="0">
              <a:latin typeface="Arial" panose="020B0604020202020204" pitchFamily="34" charset="0"/>
              <a:cs typeface="Arial" panose="020B0604020202020204" pitchFamily="34" charset="0"/>
            </a:endParaRPr>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DDAB59E-332C-4060-B0C9-643DCBD9587F}" type="slidenum">
              <a:rPr lang="zh-CN" altLang="en-US" smtClean="0"/>
              <a:t>20</a:t>
            </a:fld>
            <a:endParaRPr lang="zh-CN" altLang="en-US"/>
          </a:p>
        </p:txBody>
      </p:sp>
      <p:sp>
        <p:nvSpPr>
          <p:cNvPr id="6" name="矩形 5"/>
          <p:cNvSpPr/>
          <p:nvPr/>
        </p:nvSpPr>
        <p:spPr>
          <a:xfrm>
            <a:off x="1097280" y="1911096"/>
            <a:ext cx="4919472" cy="2807208"/>
          </a:xfrm>
          <a:prstGeom prst="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260592" y="1911096"/>
            <a:ext cx="4776216" cy="2807208"/>
          </a:xfrm>
          <a:prstGeom prst="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161288" y="1921928"/>
            <a:ext cx="1437673"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Acquire</a:t>
            </a:r>
            <a:endParaRPr lang="zh-CN" altLang="en-US" b="1"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6260592" y="1895599"/>
            <a:ext cx="922176"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Retain</a:t>
            </a:r>
            <a:endParaRPr lang="zh-CN" altLang="en-US" b="1"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6297308" y="3095599"/>
            <a:ext cx="1090491"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Reclaim</a:t>
            </a:r>
            <a:endParaRPr lang="zh-CN" altLang="en-US" b="1" dirty="0">
              <a:latin typeface="微软雅黑" panose="020B0503020204020204" pitchFamily="34" charset="-122"/>
              <a:ea typeface="微软雅黑" panose="020B0503020204020204" pitchFamily="34" charset="-122"/>
            </a:endParaRPr>
          </a:p>
        </p:txBody>
      </p:sp>
      <p:sp>
        <p:nvSpPr>
          <p:cNvPr id="20" name="矩形 19"/>
          <p:cNvSpPr/>
          <p:nvPr/>
        </p:nvSpPr>
        <p:spPr>
          <a:xfrm>
            <a:off x="85344" y="26261"/>
            <a:ext cx="6096000" cy="307777"/>
          </a:xfrm>
          <a:prstGeom prst="rect">
            <a:avLst/>
          </a:prstGeom>
        </p:spPr>
        <p:txBody>
          <a:bodyPr>
            <a:spAutoFit/>
          </a:bodyPr>
          <a:lstStyle/>
          <a:p>
            <a:pPr fontAlgn="t"/>
            <a:r>
              <a:rPr lang="en-US" altLang="zh-CN" sz="1400" b="1" dirty="0">
                <a:solidFill>
                  <a:srgbClr val="005B00"/>
                </a:solidFill>
                <a:latin typeface="微软雅黑" panose="020B0503020204020204" pitchFamily="34" charset="-122"/>
                <a:ea typeface="微软雅黑" panose="020B0503020204020204" pitchFamily="34" charset="-122"/>
              </a:rPr>
              <a:t>Objective 3. New Product Launch Suggestions</a:t>
            </a:r>
            <a:endParaRPr lang="zh-CN" altLang="zh-CN" sz="1400" b="1" dirty="0">
              <a:solidFill>
                <a:srgbClr val="005B00"/>
              </a:solidFill>
              <a:latin typeface="微软雅黑" panose="020B0503020204020204" pitchFamily="34" charset="-122"/>
              <a:ea typeface="微软雅黑" panose="020B0503020204020204" pitchFamily="34" charset="-122"/>
            </a:endParaRPr>
          </a:p>
        </p:txBody>
      </p:sp>
      <p:sp>
        <p:nvSpPr>
          <p:cNvPr id="28" name="矩形 27"/>
          <p:cNvSpPr/>
          <p:nvPr/>
        </p:nvSpPr>
        <p:spPr>
          <a:xfrm>
            <a:off x="1292570" y="2232073"/>
            <a:ext cx="4488429" cy="2340609"/>
          </a:xfrm>
          <a:prstGeom prst="rect">
            <a:avLst/>
          </a:prstGeom>
          <a:solidFill>
            <a:srgbClr val="94B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微软雅黑" panose="020B0503020204020204" pitchFamily="34" charset="-122"/>
                <a:ea typeface="微软雅黑" panose="020B0503020204020204" pitchFamily="34" charset="-122"/>
              </a:rPr>
              <a:t>Non-PC Buyer</a:t>
            </a:r>
          </a:p>
          <a:p>
            <a:pPr algn="ctr"/>
            <a:r>
              <a:rPr lang="en-US" altLang="zh-CN" sz="1600" b="1" dirty="0">
                <a:solidFill>
                  <a:schemeClr val="bg1"/>
                </a:solidFill>
                <a:latin typeface="微软雅黑" panose="020B0503020204020204" pitchFamily="34" charset="-122"/>
                <a:ea typeface="微软雅黑" panose="020B0503020204020204" pitchFamily="34" charset="-122"/>
              </a:rPr>
              <a:t>(</a:t>
            </a:r>
            <a:r>
              <a:rPr lang="en-US" altLang="zh-CN" sz="1400" b="1" i="1" dirty="0">
                <a:solidFill>
                  <a:schemeClr val="bg1"/>
                </a:solidFill>
                <a:latin typeface="微软雅黑" panose="020B0503020204020204" pitchFamily="34" charset="-122"/>
                <a:ea typeface="微软雅黑" panose="020B0503020204020204" pitchFamily="34" charset="-122"/>
              </a:rPr>
              <a:t>as well as PC Demand Decrease Buyer</a:t>
            </a:r>
            <a:r>
              <a:rPr lang="en-US" altLang="zh-CN" sz="1600" b="1" dirty="0">
                <a:solidFill>
                  <a:schemeClr val="bg1"/>
                </a:solidFill>
                <a:latin typeface="微软雅黑" panose="020B0503020204020204" pitchFamily="34" charset="-122"/>
                <a:ea typeface="微软雅黑" panose="020B0503020204020204" pitchFamily="34" charset="-122"/>
              </a:rPr>
              <a:t>) </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9" name="矩形 28"/>
          <p:cNvSpPr/>
          <p:nvPr/>
        </p:nvSpPr>
        <p:spPr>
          <a:xfrm>
            <a:off x="6422433" y="3481147"/>
            <a:ext cx="4458926" cy="109153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微软雅黑" panose="020B0503020204020204" pitchFamily="34" charset="-122"/>
                <a:ea typeface="微软雅黑" panose="020B0503020204020204" pitchFamily="34" charset="-122"/>
              </a:rPr>
              <a:t>Non-Lays PC Buyer</a:t>
            </a:r>
          </a:p>
          <a:p>
            <a:pPr algn="ctr"/>
            <a:r>
              <a:rPr lang="en-US" altLang="zh-CN" sz="1600" b="1" dirty="0">
                <a:solidFill>
                  <a:schemeClr val="bg1"/>
                </a:solidFill>
                <a:latin typeface="微软雅黑" panose="020B0503020204020204" pitchFamily="34" charset="-122"/>
                <a:ea typeface="微软雅黑" panose="020B0503020204020204" pitchFamily="34" charset="-122"/>
              </a:rPr>
              <a:t>(</a:t>
            </a:r>
            <a:r>
              <a:rPr lang="en-US" altLang="zh-CN" sz="1400" b="1" i="1" dirty="0">
                <a:solidFill>
                  <a:schemeClr val="bg1"/>
                </a:solidFill>
                <a:latin typeface="微软雅黑" panose="020B0503020204020204" pitchFamily="34" charset="-122"/>
                <a:ea typeface="微软雅黑" panose="020B0503020204020204" pitchFamily="34" charset="-122"/>
              </a:rPr>
              <a:t>as well as Lays PC Demand Decrease Buyer;</a:t>
            </a:r>
          </a:p>
          <a:p>
            <a:pPr algn="ctr"/>
            <a:r>
              <a:rPr lang="en-US" altLang="zh-CN" sz="1400" b="1" i="1" dirty="0">
                <a:solidFill>
                  <a:schemeClr val="bg1"/>
                </a:solidFill>
                <a:latin typeface="微软雅黑" panose="020B0503020204020204" pitchFamily="34" charset="-122"/>
                <a:ea typeface="微软雅黑" panose="020B0503020204020204" pitchFamily="34" charset="-122"/>
              </a:rPr>
              <a:t>still in PC market</a:t>
            </a:r>
            <a:r>
              <a:rPr lang="en-US" altLang="zh-CN" sz="1400" b="1" dirty="0">
                <a:solidFill>
                  <a:schemeClr val="bg1"/>
                </a:solidFill>
                <a:latin typeface="微软雅黑" panose="020B0503020204020204" pitchFamily="34" charset="-122"/>
                <a:ea typeface="微软雅黑" panose="020B0503020204020204" pitchFamily="34" charset="-122"/>
              </a:rPr>
              <a:t> )</a:t>
            </a:r>
            <a:endParaRPr lang="zh-CN" altLang="en-US" sz="1400" b="1" i="1" dirty="0">
              <a:solidFill>
                <a:schemeClr val="bg1"/>
              </a:solidFill>
              <a:latin typeface="微软雅黑" panose="020B0503020204020204" pitchFamily="34" charset="-122"/>
              <a:ea typeface="微软雅黑" panose="020B0503020204020204" pitchFamily="34" charset="-122"/>
            </a:endParaRPr>
          </a:p>
        </p:txBody>
      </p:sp>
      <p:sp>
        <p:nvSpPr>
          <p:cNvPr id="31" name="矩形 30"/>
          <p:cNvSpPr/>
          <p:nvPr/>
        </p:nvSpPr>
        <p:spPr>
          <a:xfrm>
            <a:off x="6422432" y="2232073"/>
            <a:ext cx="4458927" cy="86352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微软雅黑" panose="020B0503020204020204" pitchFamily="34" charset="-122"/>
                <a:ea typeface="微软雅黑" panose="020B0503020204020204" pitchFamily="34" charset="-122"/>
              </a:rPr>
              <a:t>Lays PC Current Buyer</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806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95" imgH="394" progId="TCLayout.ActiveDocument.1">
                  <p:embed/>
                </p:oleObj>
              </mc:Choice>
              <mc:Fallback>
                <p:oleObj name="think-cell 幻灯片" r:id="rId3" imgW="395" imgH="394" progId="TCLayout.ActiveDocument.1">
                  <p:embed/>
                  <p:pic>
                    <p:nvPicPr>
                      <p:cNvPr id="3" name="think-cell data - do not delete"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页脚占位符 3"/>
          <p:cNvSpPr>
            <a:spLocks noGrp="1"/>
          </p:cNvSpPr>
          <p:nvPr>
            <p:ph type="ftr" sz="quarter" idx="11"/>
          </p:nvPr>
        </p:nvSpPr>
        <p:spPr/>
        <p:txBody>
          <a:bodyPr/>
          <a:lstStyle/>
          <a:p>
            <a:endParaRPr lang="zh-CN" altLang="en-US"/>
          </a:p>
        </p:txBody>
      </p:sp>
      <p:sp>
        <p:nvSpPr>
          <p:cNvPr id="9" name="矩形 8"/>
          <p:cNvSpPr/>
          <p:nvPr/>
        </p:nvSpPr>
        <p:spPr>
          <a:xfrm>
            <a:off x="-854972" y="2802067"/>
            <a:ext cx="701964" cy="258618"/>
          </a:xfrm>
          <a:prstGeom prst="rect">
            <a:avLst/>
          </a:prstGeom>
          <a:solidFill>
            <a:srgbClr val="F8D3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53506" y="3150956"/>
            <a:ext cx="701964" cy="258618"/>
          </a:xfrm>
          <a:prstGeom prst="rect">
            <a:avLst/>
          </a:prstGeom>
          <a:solidFill>
            <a:srgbClr val="94B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48779" y="4572682"/>
            <a:ext cx="701964" cy="25861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48779" y="3508861"/>
            <a:ext cx="701964" cy="2678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48779" y="4220065"/>
            <a:ext cx="701964" cy="267860"/>
          </a:xfrm>
          <a:prstGeom prst="rect">
            <a:avLst/>
          </a:prstGeom>
          <a:solidFill>
            <a:srgbClr val="00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53506" y="3864463"/>
            <a:ext cx="701964" cy="26786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848408" y="2435095"/>
            <a:ext cx="701964" cy="258618"/>
          </a:xfrm>
          <a:prstGeom prst="rect">
            <a:avLst/>
          </a:prstGeom>
          <a:solidFill>
            <a:srgbClr val="FAEB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 y="26261"/>
            <a:ext cx="6096000" cy="307777"/>
          </a:xfrm>
          <a:prstGeom prst="rect">
            <a:avLst/>
          </a:prstGeom>
        </p:spPr>
        <p:txBody>
          <a:bodyPr>
            <a:spAutoFit/>
          </a:bodyPr>
          <a:lstStyle/>
          <a:p>
            <a:pPr fontAlgn="t"/>
            <a:r>
              <a:rPr lang="en-US" altLang="zh-CN" sz="1400" b="1" dirty="0">
                <a:solidFill>
                  <a:srgbClr val="005B00"/>
                </a:solidFill>
                <a:latin typeface="微软雅黑" panose="020B0503020204020204" pitchFamily="34" charset="-122"/>
                <a:ea typeface="微软雅黑" panose="020B0503020204020204" pitchFamily="34" charset="-122"/>
              </a:rPr>
              <a:t>Objective 3. New Product Launch Suggestions</a:t>
            </a:r>
            <a:endParaRPr lang="zh-CN" altLang="zh-CN" sz="1400" b="1" dirty="0">
              <a:solidFill>
                <a:srgbClr val="005B00"/>
              </a:solidFill>
              <a:latin typeface="微软雅黑" panose="020B0503020204020204" pitchFamily="34" charset="-122"/>
              <a:ea typeface="微软雅黑" panose="020B0503020204020204" pitchFamily="34" charset="-122"/>
            </a:endParaRPr>
          </a:p>
        </p:txBody>
      </p:sp>
      <p:sp>
        <p:nvSpPr>
          <p:cNvPr id="7" name="矩形 6"/>
          <p:cNvSpPr/>
          <p:nvPr/>
        </p:nvSpPr>
        <p:spPr>
          <a:xfrm>
            <a:off x="1316736" y="2156303"/>
            <a:ext cx="9463024" cy="2246769"/>
          </a:xfrm>
          <a:prstGeom prst="rect">
            <a:avLst/>
          </a:prstGeom>
        </p:spPr>
        <p:txBody>
          <a:bodyPr wrap="square">
            <a:spAutoFit/>
          </a:bodyPr>
          <a:lstStyle/>
          <a:p>
            <a:pPr marL="285750" indent="-285750">
              <a:buFont typeface="Wingdings" panose="05000000000000000000" pitchFamily="2" charset="2"/>
              <a:buChar char="l"/>
            </a:pPr>
            <a:r>
              <a:rPr lang="en-US" altLang="zh-CN" sz="2000" b="1" dirty="0">
                <a:solidFill>
                  <a:srgbClr val="0070C0"/>
                </a:solidFill>
                <a:latin typeface="Calibri" panose="020F0502020204030204" pitchFamily="34" charset="0"/>
              </a:rPr>
              <a:t>What are the key barriers for non-buyers to try Potato Chips?</a:t>
            </a:r>
            <a:br>
              <a:rPr lang="en-US" altLang="zh-CN" sz="2000" b="1" dirty="0">
                <a:solidFill>
                  <a:srgbClr val="0070C0"/>
                </a:solidFill>
                <a:latin typeface="Calibri" panose="020F0502020204030204" pitchFamily="34" charset="0"/>
              </a:rPr>
            </a:br>
            <a:endParaRPr lang="en-US" altLang="zh-CN" sz="2000" b="1" dirty="0">
              <a:solidFill>
                <a:srgbClr val="0070C0"/>
              </a:solidFill>
              <a:latin typeface="Calibri" panose="020F0502020204030204" pitchFamily="34" charset="0"/>
            </a:endParaRPr>
          </a:p>
          <a:p>
            <a:pPr marL="285750" indent="-285750">
              <a:buFont typeface="Wingdings" panose="05000000000000000000" pitchFamily="2" charset="2"/>
              <a:buChar char="l"/>
            </a:pPr>
            <a:r>
              <a:rPr lang="en-US" altLang="zh-CN" sz="2000" b="1" dirty="0">
                <a:solidFill>
                  <a:srgbClr val="0070C0"/>
                </a:solidFill>
                <a:latin typeface="Calibri" panose="020F0502020204030204" pitchFamily="34" charset="0"/>
              </a:rPr>
              <a:t>Why did lost Potato Chips buyers leave us?</a:t>
            </a:r>
          </a:p>
          <a:p>
            <a:endParaRPr lang="en-US" altLang="zh-CN" sz="2000" b="1" dirty="0">
              <a:solidFill>
                <a:srgbClr val="0070C0"/>
              </a:solidFill>
              <a:latin typeface="Calibri" panose="020F0502020204030204" pitchFamily="34" charset="0"/>
            </a:endParaRPr>
          </a:p>
          <a:p>
            <a:pPr marL="285750" indent="-285750">
              <a:buFont typeface="Wingdings" panose="05000000000000000000" pitchFamily="2" charset="2"/>
              <a:buChar char="l"/>
            </a:pPr>
            <a:r>
              <a:rPr lang="en-US" altLang="zh-CN" sz="2000" b="1" dirty="0">
                <a:solidFill>
                  <a:srgbClr val="0070C0"/>
                </a:solidFill>
                <a:latin typeface="Calibri" panose="020F0502020204030204" pitchFamily="34" charset="0"/>
              </a:rPr>
              <a:t>What are the triggers for Lays Potato Chips existing buyers to buy our Brand? Compare to other Brands?</a:t>
            </a:r>
            <a:br>
              <a:rPr lang="en-US" altLang="zh-CN" sz="2000" dirty="0">
                <a:solidFill>
                  <a:srgbClr val="0070C0"/>
                </a:solidFill>
              </a:rPr>
            </a:br>
            <a:endParaRPr lang="zh-CN" altLang="en-US" sz="2000" dirty="0">
              <a:solidFill>
                <a:srgbClr val="0070C0"/>
              </a:solidFill>
            </a:endParaRPr>
          </a:p>
        </p:txBody>
      </p:sp>
      <p:sp>
        <p:nvSpPr>
          <p:cNvPr id="8" name="矩形 7"/>
          <p:cNvSpPr/>
          <p:nvPr/>
        </p:nvSpPr>
        <p:spPr>
          <a:xfrm>
            <a:off x="653600" y="1000166"/>
            <a:ext cx="6096000" cy="954107"/>
          </a:xfrm>
          <a:prstGeom prst="rect">
            <a:avLst/>
          </a:prstGeom>
        </p:spPr>
        <p:txBody>
          <a:bodyPr>
            <a:spAutoFit/>
          </a:bodyPr>
          <a:lstStyle/>
          <a:p>
            <a:r>
              <a:rPr lang="en-US" altLang="zh-CN" sz="2800" b="1" dirty="0">
                <a:solidFill>
                  <a:srgbClr val="0070C0"/>
                </a:solidFill>
                <a:latin typeface="Calibri" panose="020F0502020204030204" pitchFamily="34" charset="0"/>
              </a:rPr>
              <a:t>Key questions</a:t>
            </a:r>
            <a:r>
              <a:rPr lang="en-US" altLang="zh-CN" sz="2800" dirty="0">
                <a:solidFill>
                  <a:srgbClr val="0070C0"/>
                </a:solidFill>
              </a:rPr>
              <a:t> </a:t>
            </a:r>
            <a:br>
              <a:rPr lang="en-US" altLang="zh-CN" sz="2800" dirty="0"/>
            </a:br>
            <a:endParaRPr lang="zh-CN" altLang="en-US" sz="2800" dirty="0"/>
          </a:p>
        </p:txBody>
      </p:sp>
    </p:spTree>
    <p:extLst>
      <p:ext uri="{BB962C8B-B14F-4D97-AF65-F5344CB8AC3E}">
        <p14:creationId xmlns:p14="http://schemas.microsoft.com/office/powerpoint/2010/main" val="3033778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85344" y="26261"/>
            <a:ext cx="6096000" cy="307777"/>
          </a:xfrm>
          <a:prstGeom prst="rect">
            <a:avLst/>
          </a:prstGeom>
        </p:spPr>
        <p:txBody>
          <a:bodyPr>
            <a:spAutoFit/>
          </a:bodyPr>
          <a:lstStyle/>
          <a:p>
            <a:pPr fontAlgn="t"/>
            <a:r>
              <a:rPr lang="en-US" altLang="zh-CN" sz="1400" b="1" dirty="0">
                <a:solidFill>
                  <a:srgbClr val="005B00"/>
                </a:solidFill>
                <a:latin typeface="微软雅黑" panose="020B0503020204020204" pitchFamily="34" charset="-122"/>
                <a:ea typeface="微软雅黑" panose="020B0503020204020204" pitchFamily="34" charset="-122"/>
              </a:rPr>
              <a:t>Objective 3. New Product Launch Suggestions</a:t>
            </a:r>
            <a:endParaRPr lang="zh-CN" altLang="zh-CN" sz="1400" b="1" dirty="0">
              <a:solidFill>
                <a:srgbClr val="005B00"/>
              </a:solidFill>
              <a:latin typeface="微软雅黑" panose="020B0503020204020204" pitchFamily="34" charset="-122"/>
              <a:ea typeface="微软雅黑" panose="020B0503020204020204" pitchFamily="34" charset="-122"/>
            </a:endParaRPr>
          </a:p>
        </p:txBody>
      </p:sp>
      <p:sp>
        <p:nvSpPr>
          <p:cNvPr id="10" name="圆角矩形 9"/>
          <p:cNvSpPr/>
          <p:nvPr/>
        </p:nvSpPr>
        <p:spPr>
          <a:xfrm>
            <a:off x="1472185" y="343182"/>
            <a:ext cx="1243584" cy="379194"/>
          </a:xfrm>
          <a:prstGeom prst="round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Non-PC Buyers</a:t>
            </a:r>
            <a:endParaRPr lang="zh-CN" altLang="en-US" sz="1200" b="1" dirty="0">
              <a:latin typeface="Arial" panose="020B0604020202020204" pitchFamily="34" charset="0"/>
              <a:cs typeface="Arial" panose="020B0604020202020204" pitchFamily="34" charset="0"/>
            </a:endParaRPr>
          </a:p>
        </p:txBody>
      </p:sp>
      <p:sp>
        <p:nvSpPr>
          <p:cNvPr id="11" name="圆角矩形 10"/>
          <p:cNvSpPr/>
          <p:nvPr/>
        </p:nvSpPr>
        <p:spPr>
          <a:xfrm>
            <a:off x="171401" y="352749"/>
            <a:ext cx="1243584" cy="379194"/>
          </a:xfrm>
          <a:prstGeom prst="roundRect">
            <a:avLst/>
          </a:prstGeom>
          <a:solidFill>
            <a:srgbClr val="00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latin typeface="Arial" panose="020B0604020202020204" pitchFamily="34" charset="0"/>
                <a:cs typeface="Arial" panose="020B0604020202020204" pitchFamily="34" charset="0"/>
              </a:rPr>
              <a:t>Questionnaire</a:t>
            </a:r>
            <a:r>
              <a:rPr lang="en-US" altLang="zh-CN" sz="1200" b="1" dirty="0">
                <a:latin typeface="Arial" panose="020B0604020202020204" pitchFamily="34" charset="0"/>
                <a:cs typeface="Arial" panose="020B0604020202020204" pitchFamily="34" charset="0"/>
              </a:rPr>
              <a:t> Design</a:t>
            </a:r>
            <a:endParaRPr lang="zh-CN" altLang="en-US" sz="1200" b="1" dirty="0">
              <a:latin typeface="Arial" panose="020B0604020202020204" pitchFamily="34" charset="0"/>
              <a:cs typeface="Arial" panose="020B0604020202020204" pitchFamily="34" charset="0"/>
            </a:endParaRPr>
          </a:p>
        </p:txBody>
      </p:sp>
      <p:sp>
        <p:nvSpPr>
          <p:cNvPr id="12" name="圆角矩形 11"/>
          <p:cNvSpPr/>
          <p:nvPr/>
        </p:nvSpPr>
        <p:spPr>
          <a:xfrm>
            <a:off x="2772969" y="343182"/>
            <a:ext cx="1243584" cy="379194"/>
          </a:xfrm>
          <a:prstGeom prst="round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PC Buyers</a:t>
            </a:r>
            <a:endParaRPr lang="zh-CN" altLang="en-US" sz="1200" b="1" dirty="0">
              <a:latin typeface="Arial" panose="020B0604020202020204" pitchFamily="34" charset="0"/>
              <a:cs typeface="Arial" panose="020B0604020202020204" pitchFamily="34" charset="0"/>
            </a:endParaRPr>
          </a:p>
        </p:txBody>
      </p:sp>
      <p:sp>
        <p:nvSpPr>
          <p:cNvPr id="2" name="圆角矩形 11">
            <a:extLst>
              <a:ext uri="{FF2B5EF4-FFF2-40B4-BE49-F238E27FC236}">
                <a16:creationId xmlns:a16="http://schemas.microsoft.com/office/drawing/2014/main" id="{3CBB8D64-28DC-2705-430B-5EF321C87F71}"/>
              </a:ext>
            </a:extLst>
          </p:cNvPr>
          <p:cNvSpPr/>
          <p:nvPr/>
        </p:nvSpPr>
        <p:spPr>
          <a:xfrm>
            <a:off x="4073753" y="352749"/>
            <a:ext cx="1517794" cy="379194"/>
          </a:xfrm>
          <a:prstGeom prst="round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Summary &amp;</a:t>
            </a:r>
          </a:p>
          <a:p>
            <a:pPr algn="ctr"/>
            <a:r>
              <a:rPr lang="en-US" altLang="zh-CN" sz="1200" b="1" dirty="0">
                <a:latin typeface="Arial" panose="020B0604020202020204" pitchFamily="34" charset="0"/>
                <a:cs typeface="Arial" panose="020B0604020202020204" pitchFamily="34" charset="0"/>
              </a:rPr>
              <a:t>Recommendation</a:t>
            </a:r>
            <a:endParaRPr lang="zh-CN" altLang="en-US" sz="1200" b="1" dirty="0">
              <a:latin typeface="Arial" panose="020B0604020202020204" pitchFamily="34" charset="0"/>
              <a:cs typeface="Arial" panose="020B0604020202020204" pitchFamily="34" charset="0"/>
            </a:endParaRPr>
          </a:p>
        </p:txBody>
      </p:sp>
      <p:sp>
        <p:nvSpPr>
          <p:cNvPr id="76" name="标题 1">
            <a:extLst>
              <a:ext uri="{FF2B5EF4-FFF2-40B4-BE49-F238E27FC236}">
                <a16:creationId xmlns:a16="http://schemas.microsoft.com/office/drawing/2014/main" id="{237E4E0B-633E-8038-F9A9-BC0E9B7E9F9A}"/>
              </a:ext>
            </a:extLst>
          </p:cNvPr>
          <p:cNvSpPr txBox="1">
            <a:spLocks/>
          </p:cNvSpPr>
          <p:nvPr/>
        </p:nvSpPr>
        <p:spPr>
          <a:xfrm>
            <a:off x="568452" y="821205"/>
            <a:ext cx="10515600" cy="410127"/>
          </a:xfrm>
          <a:prstGeom prst="rect">
            <a:avLst/>
          </a:prstGeom>
        </p:spPr>
        <p:txBody>
          <a:bodyPr vert="horz">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i="1" dirty="0">
                <a:solidFill>
                  <a:schemeClr val="accent4">
                    <a:lumMod val="75000"/>
                  </a:schemeClr>
                </a:solidFill>
              </a:rPr>
              <a:t>Questionnaire contents..</a:t>
            </a:r>
            <a:endParaRPr lang="zh-CN" altLang="en-US" sz="2400" dirty="0"/>
          </a:p>
        </p:txBody>
      </p:sp>
      <p:graphicFrame>
        <p:nvGraphicFramePr>
          <p:cNvPr id="5" name="Table 4">
            <a:extLst>
              <a:ext uri="{FF2B5EF4-FFF2-40B4-BE49-F238E27FC236}">
                <a16:creationId xmlns:a16="http://schemas.microsoft.com/office/drawing/2014/main" id="{71A49F3D-5022-15C4-54F7-821F19CD456C}"/>
              </a:ext>
            </a:extLst>
          </p:cNvPr>
          <p:cNvGraphicFramePr>
            <a:graphicFrameLocks noGrp="1"/>
          </p:cNvGraphicFramePr>
          <p:nvPr>
            <p:extLst>
              <p:ext uri="{D42A27DB-BD31-4B8C-83A1-F6EECF244321}">
                <p14:modId xmlns:p14="http://schemas.microsoft.com/office/powerpoint/2010/main" val="2956293372"/>
              </p:ext>
            </p:extLst>
          </p:nvPr>
        </p:nvGraphicFramePr>
        <p:xfrm>
          <a:off x="1676400" y="1285420"/>
          <a:ext cx="8299705" cy="5156096"/>
        </p:xfrm>
        <a:graphic>
          <a:graphicData uri="http://schemas.openxmlformats.org/drawingml/2006/table">
            <a:tbl>
              <a:tblPr firstRow="1" firstCol="1" bandRow="1">
                <a:tableStyleId>{5C22544A-7EE6-4342-B048-85BDC9FD1C3A}</a:tableStyleId>
              </a:tblPr>
              <a:tblGrid>
                <a:gridCol w="2163285">
                  <a:extLst>
                    <a:ext uri="{9D8B030D-6E8A-4147-A177-3AD203B41FA5}">
                      <a16:colId xmlns:a16="http://schemas.microsoft.com/office/drawing/2014/main" val="215459658"/>
                    </a:ext>
                  </a:extLst>
                </a:gridCol>
                <a:gridCol w="1300003">
                  <a:extLst>
                    <a:ext uri="{9D8B030D-6E8A-4147-A177-3AD203B41FA5}">
                      <a16:colId xmlns:a16="http://schemas.microsoft.com/office/drawing/2014/main" val="3041355791"/>
                    </a:ext>
                  </a:extLst>
                </a:gridCol>
                <a:gridCol w="4836417">
                  <a:extLst>
                    <a:ext uri="{9D8B030D-6E8A-4147-A177-3AD203B41FA5}">
                      <a16:colId xmlns:a16="http://schemas.microsoft.com/office/drawing/2014/main" val="3512047228"/>
                    </a:ext>
                  </a:extLst>
                </a:gridCol>
              </a:tblGrid>
              <a:tr h="260888">
                <a:tc>
                  <a:txBody>
                    <a:bodyPr/>
                    <a:lstStyle/>
                    <a:p>
                      <a:pPr algn="ctr"/>
                      <a:r>
                        <a:rPr lang="en-US" sz="1400" kern="0" dirty="0">
                          <a:effectLst/>
                        </a:rPr>
                        <a:t>Variables</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chemeClr val="tx1">
                        <a:lumMod val="50000"/>
                        <a:lumOff val="50000"/>
                      </a:schemeClr>
                    </a:solidFill>
                  </a:tcPr>
                </a:tc>
                <a:tc>
                  <a:txBody>
                    <a:bodyPr/>
                    <a:lstStyle/>
                    <a:p>
                      <a:pPr algn="ctr"/>
                      <a:r>
                        <a:rPr lang="en-US" sz="1400" kern="0" dirty="0">
                          <a:effectLst/>
                        </a:rPr>
                        <a:t>Type</a:t>
                      </a:r>
                      <a:endParaRPr lang="zh-CN" altLang="en-US" dirty="0"/>
                    </a:p>
                  </a:txBody>
                  <a:tcPr marL="68580" marR="68580" marT="0" marB="0" anchor="ctr">
                    <a:solidFill>
                      <a:schemeClr val="tx1">
                        <a:lumMod val="50000"/>
                        <a:lumOff val="50000"/>
                      </a:schemeClr>
                    </a:solidFill>
                  </a:tcPr>
                </a:tc>
                <a:tc>
                  <a:txBody>
                    <a:bodyPr/>
                    <a:lstStyle/>
                    <a:p>
                      <a:pPr algn="ctr"/>
                      <a:r>
                        <a:rPr lang="en-US" sz="1400" kern="0" dirty="0">
                          <a:effectLst/>
                        </a:rPr>
                        <a:t>Description</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chemeClr val="tx1">
                        <a:lumMod val="50000"/>
                        <a:lumOff val="50000"/>
                      </a:schemeClr>
                    </a:solidFill>
                  </a:tcPr>
                </a:tc>
                <a:extLst>
                  <a:ext uri="{0D108BD9-81ED-4DB2-BD59-A6C34878D82A}">
                    <a16:rowId xmlns:a16="http://schemas.microsoft.com/office/drawing/2014/main" val="3233257863"/>
                  </a:ext>
                </a:extLst>
              </a:tr>
              <a:tr h="260810">
                <a:tc>
                  <a:txBody>
                    <a:bodyPr/>
                    <a:lstStyle/>
                    <a:p>
                      <a:pPr algn="ctr"/>
                      <a:r>
                        <a:rPr lang="en-US" sz="1400" b="0" kern="0" dirty="0">
                          <a:solidFill>
                            <a:schemeClr val="tx1"/>
                          </a:solidFill>
                          <a:effectLst/>
                        </a:rPr>
                        <a:t>Gender</a:t>
                      </a:r>
                      <a:endParaRPr lang="zh-CN" sz="1600" b="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r>
                        <a:rPr lang="en-US" sz="1400" kern="0" dirty="0">
                          <a:effectLst/>
                        </a:rPr>
                        <a:t>Categorical</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oFill/>
                  </a:tcPr>
                </a:tc>
                <a:tc>
                  <a:txBody>
                    <a:bodyPr/>
                    <a:lstStyle/>
                    <a:p>
                      <a:pPr algn="l"/>
                      <a:r>
                        <a:rPr lang="en-US" sz="1400" kern="0">
                          <a:effectLst/>
                        </a:rPr>
                        <a:t>1=Male, 0=Female</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830866491"/>
                  </a:ext>
                </a:extLst>
              </a:tr>
              <a:tr h="481496">
                <a:tc>
                  <a:txBody>
                    <a:bodyPr/>
                    <a:lstStyle/>
                    <a:p>
                      <a:pPr algn="ctr"/>
                      <a:r>
                        <a:rPr lang="en-US" sz="1400" b="0" kern="0" dirty="0">
                          <a:solidFill>
                            <a:schemeClr val="tx1"/>
                          </a:solidFill>
                          <a:effectLst/>
                        </a:rPr>
                        <a:t>Age</a:t>
                      </a:r>
                      <a:endParaRPr lang="zh-CN" sz="1600" b="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r>
                        <a:rPr lang="en-US" sz="1400" kern="0" dirty="0">
                          <a:effectLst/>
                        </a:rPr>
                        <a:t>Ordinal</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oFill/>
                  </a:tcPr>
                </a:tc>
                <a:tc>
                  <a:txBody>
                    <a:bodyPr/>
                    <a:lstStyle/>
                    <a:p>
                      <a:pPr algn="l"/>
                      <a:r>
                        <a:rPr lang="en-US" sz="1400" kern="0" dirty="0">
                          <a:effectLst/>
                        </a:rPr>
                        <a:t>1=15-24 </a:t>
                      </a:r>
                      <a:r>
                        <a:rPr lang="en-US" sz="1400" kern="0" dirty="0" err="1">
                          <a:effectLst/>
                        </a:rPr>
                        <a:t>y.o</a:t>
                      </a:r>
                      <a:r>
                        <a:rPr lang="en-US" sz="1400" kern="0" dirty="0">
                          <a:effectLst/>
                        </a:rPr>
                        <a:t>; 2=25-34 </a:t>
                      </a:r>
                      <a:r>
                        <a:rPr lang="en-US" sz="1400" kern="0" dirty="0" err="1">
                          <a:effectLst/>
                        </a:rPr>
                        <a:t>y.o</a:t>
                      </a:r>
                      <a:r>
                        <a:rPr lang="en-US" sz="1400" kern="0" dirty="0">
                          <a:effectLst/>
                        </a:rPr>
                        <a:t>; 3=35-44 </a:t>
                      </a:r>
                      <a:r>
                        <a:rPr lang="en-US" sz="1400" kern="0" dirty="0" err="1">
                          <a:effectLst/>
                        </a:rPr>
                        <a:t>y.o</a:t>
                      </a:r>
                      <a:r>
                        <a:rPr lang="en-US" sz="1400" kern="0" dirty="0">
                          <a:effectLst/>
                        </a:rPr>
                        <a:t>; 4=45-54 </a:t>
                      </a:r>
                      <a:r>
                        <a:rPr lang="en-US" sz="1400" kern="0" dirty="0" err="1">
                          <a:effectLst/>
                        </a:rPr>
                        <a:t>y.o</a:t>
                      </a:r>
                      <a:r>
                        <a:rPr lang="en-US" sz="1400" kern="0" dirty="0">
                          <a:effectLst/>
                        </a:rPr>
                        <a:t>; 5= more than 54 </a:t>
                      </a:r>
                      <a:r>
                        <a:rPr lang="en-US" sz="1400" kern="0" dirty="0" err="1">
                          <a:effectLst/>
                        </a:rPr>
                        <a:t>y.o</a:t>
                      </a:r>
                      <a:r>
                        <a:rPr lang="en-US" sz="1400" kern="0" dirty="0">
                          <a:effectLst/>
                        </a:rPr>
                        <a:t>;</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863356050"/>
                  </a:ext>
                </a:extLst>
              </a:tr>
              <a:tr h="260810">
                <a:tc>
                  <a:txBody>
                    <a:bodyPr/>
                    <a:lstStyle/>
                    <a:p>
                      <a:pPr algn="ctr"/>
                      <a:r>
                        <a:rPr lang="en-US" sz="1400" b="0" kern="0" dirty="0">
                          <a:solidFill>
                            <a:schemeClr val="tx1"/>
                          </a:solidFill>
                          <a:effectLst/>
                        </a:rPr>
                        <a:t>City Tier</a:t>
                      </a:r>
                      <a:endParaRPr lang="zh-CN" sz="1600" b="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r>
                        <a:rPr lang="en-US" sz="1400" kern="0">
                          <a:effectLst/>
                        </a:rPr>
                        <a:t>Categorical</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oFill/>
                  </a:tcPr>
                </a:tc>
                <a:tc>
                  <a:txBody>
                    <a:bodyPr/>
                    <a:lstStyle/>
                    <a:p>
                      <a:pPr algn="l"/>
                      <a:r>
                        <a:rPr lang="en-US" sz="1400" kern="0">
                          <a:effectLst/>
                        </a:rPr>
                        <a:t>1=Key&amp;A Cities; 0=B-D Cities</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598894497"/>
                  </a:ext>
                </a:extLst>
              </a:tr>
              <a:tr h="481496">
                <a:tc>
                  <a:txBody>
                    <a:bodyPr/>
                    <a:lstStyle/>
                    <a:p>
                      <a:pPr algn="ctr"/>
                      <a:r>
                        <a:rPr lang="en-US" sz="1400" b="0" kern="0" dirty="0">
                          <a:solidFill>
                            <a:schemeClr val="tx1"/>
                          </a:solidFill>
                          <a:effectLst/>
                        </a:rPr>
                        <a:t>Life Stage</a:t>
                      </a:r>
                      <a:endParaRPr lang="zh-CN" sz="1600" b="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r>
                        <a:rPr lang="en-US" sz="1400" kern="0" dirty="0">
                          <a:effectLst/>
                        </a:rPr>
                        <a:t>Categorical</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oFill/>
                  </a:tcPr>
                </a:tc>
                <a:tc>
                  <a:txBody>
                    <a:bodyPr/>
                    <a:lstStyle/>
                    <a:p>
                      <a:pPr algn="l"/>
                      <a:r>
                        <a:rPr lang="en-US" sz="1400" kern="0" dirty="0">
                          <a:effectLst/>
                        </a:rPr>
                        <a:t>Young </a:t>
                      </a:r>
                      <a:r>
                        <a:rPr lang="en-US" sz="1400" kern="0" dirty="0" err="1">
                          <a:effectLst/>
                        </a:rPr>
                        <a:t>Singles&amp;Couples</a:t>
                      </a:r>
                      <a:r>
                        <a:rPr lang="en-US" sz="1400" kern="0" dirty="0">
                          <a:effectLst/>
                        </a:rPr>
                        <a:t>, Mixed Families, Teenager Families, Adult Families, Empty Nest Families</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2743315342"/>
                  </a:ext>
                </a:extLst>
              </a:tr>
              <a:tr h="481496">
                <a:tc>
                  <a:txBody>
                    <a:bodyPr/>
                    <a:lstStyle/>
                    <a:p>
                      <a:pPr algn="ctr"/>
                      <a:r>
                        <a:rPr lang="en-US" sz="1400" b="0" kern="0" dirty="0">
                          <a:solidFill>
                            <a:schemeClr val="tx1"/>
                          </a:solidFill>
                          <a:effectLst/>
                        </a:rPr>
                        <a:t>Monthly Income</a:t>
                      </a:r>
                      <a:endParaRPr lang="zh-CN" sz="1600" b="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r>
                        <a:rPr lang="en-US" sz="1400" kern="0" dirty="0">
                          <a:effectLst/>
                        </a:rPr>
                        <a:t>Ordinal</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oFill/>
                  </a:tcPr>
                </a:tc>
                <a:tc>
                  <a:txBody>
                    <a:bodyPr/>
                    <a:lstStyle/>
                    <a:p>
                      <a:pPr algn="l"/>
                      <a:r>
                        <a:rPr lang="en-US" sz="1400" kern="0" dirty="0">
                          <a:effectLst/>
                        </a:rPr>
                        <a:t>1= less than 5k RMB; = 5-7k RMB; 3= 7-9k RMB; 4= 9-12k RMB; 5=12-16k RMB; 6= more than 16k RMB</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316393290"/>
                  </a:ext>
                </a:extLst>
              </a:tr>
              <a:tr h="481496">
                <a:tc>
                  <a:txBody>
                    <a:bodyPr/>
                    <a:lstStyle/>
                    <a:p>
                      <a:pPr algn="ctr"/>
                      <a:r>
                        <a:rPr lang="en-US" sz="1400" b="0" kern="0" dirty="0">
                          <a:solidFill>
                            <a:schemeClr val="tx1"/>
                          </a:solidFill>
                          <a:effectLst/>
                        </a:rPr>
                        <a:t>Frequency</a:t>
                      </a:r>
                      <a:endParaRPr lang="zh-CN" sz="1600" b="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r>
                        <a:rPr lang="en-US" sz="1400" kern="0" dirty="0">
                          <a:effectLst/>
                        </a:rPr>
                        <a:t>Ordinal</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oFill/>
                  </a:tcPr>
                </a:tc>
                <a:tc>
                  <a:txBody>
                    <a:bodyPr/>
                    <a:lstStyle/>
                    <a:p>
                      <a:pPr algn="l"/>
                      <a:r>
                        <a:rPr lang="en-US" sz="1400" kern="0">
                          <a:effectLst/>
                        </a:rPr>
                        <a:t>1= once for a few months; 2= 1-2 times/months; 3= 3-6 times/months; 4= &gt;6 times/months</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874879780"/>
                  </a:ext>
                </a:extLst>
              </a:tr>
              <a:tr h="481496">
                <a:tc>
                  <a:txBody>
                    <a:bodyPr/>
                    <a:lstStyle/>
                    <a:p>
                      <a:pPr algn="ctr"/>
                      <a:r>
                        <a:rPr lang="en-US" sz="1400" b="0" kern="0" dirty="0">
                          <a:solidFill>
                            <a:schemeClr val="tx1"/>
                          </a:solidFill>
                          <a:effectLst/>
                        </a:rPr>
                        <a:t>Annual Spend</a:t>
                      </a:r>
                      <a:endParaRPr lang="zh-CN" sz="1600" b="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r>
                        <a:rPr lang="en-US" sz="1400" kern="0" dirty="0">
                          <a:effectLst/>
                        </a:rPr>
                        <a:t>Ordinal</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oFill/>
                  </a:tcPr>
                </a:tc>
                <a:tc>
                  <a:txBody>
                    <a:bodyPr/>
                    <a:lstStyle/>
                    <a:p>
                      <a:pPr algn="l"/>
                      <a:r>
                        <a:rPr lang="en-US" sz="1400" kern="0" dirty="0">
                          <a:effectLst/>
                        </a:rPr>
                        <a:t>1= less than 50 RMB; 2= 50-100 RMB; 3= 100-150 RMB; 4= 150-200 RMB; 5= more than 200 RMB</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173055371"/>
                  </a:ext>
                </a:extLst>
              </a:tr>
              <a:tr h="260810">
                <a:tc>
                  <a:txBody>
                    <a:bodyPr/>
                    <a:lstStyle/>
                    <a:p>
                      <a:pPr algn="ctr"/>
                      <a:r>
                        <a:rPr lang="en-US" sz="1400" b="0" kern="0" dirty="0">
                          <a:solidFill>
                            <a:schemeClr val="tx1"/>
                          </a:solidFill>
                          <a:effectLst/>
                        </a:rPr>
                        <a:t>Channel</a:t>
                      </a:r>
                      <a:endParaRPr lang="zh-CN" sz="1600" b="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r>
                        <a:rPr lang="en-US" sz="1400" kern="0" dirty="0">
                          <a:effectLst/>
                        </a:rPr>
                        <a:t>Categorical</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oFill/>
                  </a:tcPr>
                </a:tc>
                <a:tc>
                  <a:txBody>
                    <a:bodyPr/>
                    <a:lstStyle/>
                    <a:p>
                      <a:pPr algn="l"/>
                      <a:r>
                        <a:rPr lang="en-US" sz="1400" kern="0" dirty="0">
                          <a:effectLst/>
                        </a:rPr>
                        <a:t>Hyper, Super, CVS, Accepting, EC, O2O</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734896650"/>
                  </a:ext>
                </a:extLst>
              </a:tr>
              <a:tr h="481496">
                <a:tc>
                  <a:txBody>
                    <a:bodyPr/>
                    <a:lstStyle/>
                    <a:p>
                      <a:pPr algn="ctr"/>
                      <a:r>
                        <a:rPr lang="en-US" sz="1400" b="0" kern="0" dirty="0">
                          <a:solidFill>
                            <a:schemeClr val="tx1"/>
                          </a:solidFill>
                          <a:effectLst/>
                        </a:rPr>
                        <a:t>Occasion</a:t>
                      </a:r>
                      <a:endParaRPr lang="zh-CN" sz="1600" b="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r>
                        <a:rPr lang="en-US" sz="1400" kern="0" dirty="0">
                          <a:effectLst/>
                        </a:rPr>
                        <a:t>Categorical</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oFill/>
                  </a:tcPr>
                </a:tc>
                <a:tc>
                  <a:txBody>
                    <a:bodyPr/>
                    <a:lstStyle/>
                    <a:p>
                      <a:pPr algn="l"/>
                      <a:r>
                        <a:rPr lang="en-US" sz="1400" kern="0" dirty="0">
                          <a:effectLst/>
                        </a:rPr>
                        <a:t>Festivals, Friends, Chatting, TV, Outdoor, </a:t>
                      </a:r>
                      <a:r>
                        <a:rPr lang="en-US" sz="1400" kern="0" dirty="0" err="1">
                          <a:effectLst/>
                        </a:rPr>
                        <a:t>Study&amp;Work</a:t>
                      </a:r>
                      <a:r>
                        <a:rPr lang="en-US" sz="1400" kern="0" dirty="0">
                          <a:effectLst/>
                        </a:rPr>
                        <a:t>, Diet</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4273586453"/>
                  </a:ext>
                </a:extLst>
              </a:tr>
              <a:tr h="260810">
                <a:tc>
                  <a:txBody>
                    <a:bodyPr/>
                    <a:lstStyle/>
                    <a:p>
                      <a:pPr algn="ctr"/>
                      <a:r>
                        <a:rPr lang="en-US" sz="1400" b="0" kern="0" dirty="0">
                          <a:solidFill>
                            <a:schemeClr val="tx1"/>
                          </a:solidFill>
                          <a:effectLst/>
                        </a:rPr>
                        <a:t>Attitude towards PC</a:t>
                      </a:r>
                      <a:endParaRPr lang="zh-CN" sz="1600" b="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r>
                        <a:rPr lang="en-US" sz="1400" kern="0" dirty="0">
                          <a:effectLst/>
                        </a:rPr>
                        <a:t>Nominal</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oFill/>
                  </a:tcPr>
                </a:tc>
                <a:tc>
                  <a:txBody>
                    <a:bodyPr/>
                    <a:lstStyle/>
                    <a:p>
                      <a:pPr algn="ctr"/>
                      <a:r>
                        <a:rPr lang="en-US" sz="1400" kern="0" dirty="0">
                          <a:effectLst/>
                        </a:rPr>
                        <a:t> </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24350557"/>
                  </a:ext>
                </a:extLst>
              </a:tr>
              <a:tr h="481496">
                <a:tc>
                  <a:txBody>
                    <a:bodyPr/>
                    <a:lstStyle/>
                    <a:p>
                      <a:pPr algn="ctr"/>
                      <a:r>
                        <a:rPr lang="en-US" sz="1400" b="0" kern="0" dirty="0">
                          <a:solidFill>
                            <a:schemeClr val="tx1"/>
                          </a:solidFill>
                          <a:effectLst/>
                        </a:rPr>
                        <a:t>Attitude towards Brands</a:t>
                      </a:r>
                      <a:endParaRPr lang="zh-CN" sz="1600" b="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r>
                        <a:rPr lang="en-US" sz="1400" kern="0" dirty="0">
                          <a:effectLst/>
                        </a:rPr>
                        <a:t>Nominal</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oFill/>
                  </a:tcPr>
                </a:tc>
                <a:tc>
                  <a:txBody>
                    <a:bodyPr/>
                    <a:lstStyle/>
                    <a:p>
                      <a:pPr algn="ctr"/>
                      <a:r>
                        <a:rPr lang="en-US" sz="1400" kern="0" dirty="0">
                          <a:effectLst/>
                        </a:rPr>
                        <a:t> </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37661651"/>
                  </a:ext>
                </a:extLst>
              </a:tr>
              <a:tr h="481496">
                <a:tc>
                  <a:txBody>
                    <a:bodyPr/>
                    <a:lstStyle/>
                    <a:p>
                      <a:pPr algn="ctr"/>
                      <a:r>
                        <a:rPr lang="en-US" sz="1400" b="0" kern="0" dirty="0">
                          <a:solidFill>
                            <a:schemeClr val="tx1"/>
                          </a:solidFill>
                          <a:effectLst/>
                        </a:rPr>
                        <a:t>Preference for different portfolios</a:t>
                      </a:r>
                      <a:endParaRPr lang="zh-CN" sz="1600" b="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r>
                        <a:rPr lang="en-US" sz="1400" kern="0" dirty="0">
                          <a:effectLst/>
                        </a:rPr>
                        <a:t>Ordinal</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oFill/>
                  </a:tcPr>
                </a:tc>
                <a:tc>
                  <a:txBody>
                    <a:bodyPr/>
                    <a:lstStyle/>
                    <a:p>
                      <a:pPr algn="ctr"/>
                      <a:r>
                        <a:rPr lang="en-US" sz="1400" kern="0" dirty="0">
                          <a:effectLst/>
                        </a:rPr>
                        <a:t>Rated from 0 to 10</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450341774"/>
                  </a:ext>
                </a:extLst>
              </a:tr>
            </a:tbl>
          </a:graphicData>
        </a:graphic>
      </p:graphicFrame>
    </p:spTree>
    <p:extLst>
      <p:ext uri="{BB962C8B-B14F-4D97-AF65-F5344CB8AC3E}">
        <p14:creationId xmlns:p14="http://schemas.microsoft.com/office/powerpoint/2010/main" val="3845688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85344" y="26261"/>
            <a:ext cx="6096000" cy="307777"/>
          </a:xfrm>
          <a:prstGeom prst="rect">
            <a:avLst/>
          </a:prstGeom>
        </p:spPr>
        <p:txBody>
          <a:bodyPr>
            <a:spAutoFit/>
          </a:bodyPr>
          <a:lstStyle/>
          <a:p>
            <a:pPr fontAlgn="t"/>
            <a:r>
              <a:rPr lang="en-US" altLang="zh-CN" sz="1400" b="1" dirty="0">
                <a:solidFill>
                  <a:srgbClr val="005B00"/>
                </a:solidFill>
                <a:latin typeface="微软雅黑" panose="020B0503020204020204" pitchFamily="34" charset="-122"/>
                <a:ea typeface="微软雅黑" panose="020B0503020204020204" pitchFamily="34" charset="-122"/>
              </a:rPr>
              <a:t>Objective 3. New Product Launch Suggestions</a:t>
            </a:r>
            <a:endParaRPr lang="zh-CN" altLang="zh-CN" sz="1400" b="1" dirty="0">
              <a:solidFill>
                <a:srgbClr val="005B00"/>
              </a:solidFill>
              <a:latin typeface="微软雅黑" panose="020B0503020204020204" pitchFamily="34" charset="-122"/>
              <a:ea typeface="微软雅黑" panose="020B0503020204020204" pitchFamily="34" charset="-122"/>
            </a:endParaRPr>
          </a:p>
        </p:txBody>
      </p:sp>
      <p:sp>
        <p:nvSpPr>
          <p:cNvPr id="10" name="圆角矩形 9"/>
          <p:cNvSpPr/>
          <p:nvPr/>
        </p:nvSpPr>
        <p:spPr>
          <a:xfrm>
            <a:off x="1472185" y="343182"/>
            <a:ext cx="1243584" cy="379194"/>
          </a:xfrm>
          <a:prstGeom prst="round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Non-PC Buyers</a:t>
            </a:r>
            <a:endParaRPr lang="zh-CN" altLang="en-US" sz="1200" b="1" dirty="0">
              <a:latin typeface="Arial" panose="020B0604020202020204" pitchFamily="34" charset="0"/>
              <a:cs typeface="Arial" panose="020B0604020202020204" pitchFamily="34" charset="0"/>
            </a:endParaRPr>
          </a:p>
        </p:txBody>
      </p:sp>
      <p:sp>
        <p:nvSpPr>
          <p:cNvPr id="11" name="圆角矩形 10"/>
          <p:cNvSpPr/>
          <p:nvPr/>
        </p:nvSpPr>
        <p:spPr>
          <a:xfrm>
            <a:off x="171401" y="352749"/>
            <a:ext cx="1243584" cy="379194"/>
          </a:xfrm>
          <a:prstGeom prst="roundRect">
            <a:avLst/>
          </a:prstGeom>
          <a:solidFill>
            <a:srgbClr val="00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latin typeface="Arial" panose="020B0604020202020204" pitchFamily="34" charset="0"/>
                <a:cs typeface="Arial" panose="020B0604020202020204" pitchFamily="34" charset="0"/>
              </a:rPr>
              <a:t>Questionnaire</a:t>
            </a:r>
            <a:r>
              <a:rPr lang="en-US" altLang="zh-CN" sz="1200" b="1" dirty="0">
                <a:latin typeface="Arial" panose="020B0604020202020204" pitchFamily="34" charset="0"/>
                <a:cs typeface="Arial" panose="020B0604020202020204" pitchFamily="34" charset="0"/>
              </a:rPr>
              <a:t> Design</a:t>
            </a:r>
            <a:endParaRPr lang="zh-CN" altLang="en-US" sz="1200" b="1" dirty="0">
              <a:latin typeface="Arial" panose="020B0604020202020204" pitchFamily="34" charset="0"/>
              <a:cs typeface="Arial" panose="020B0604020202020204" pitchFamily="34" charset="0"/>
            </a:endParaRPr>
          </a:p>
        </p:txBody>
      </p:sp>
      <p:sp>
        <p:nvSpPr>
          <p:cNvPr id="12" name="圆角矩形 11"/>
          <p:cNvSpPr/>
          <p:nvPr/>
        </p:nvSpPr>
        <p:spPr>
          <a:xfrm>
            <a:off x="2772969" y="343182"/>
            <a:ext cx="1243584" cy="379194"/>
          </a:xfrm>
          <a:prstGeom prst="round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PC Buyers</a:t>
            </a:r>
            <a:endParaRPr lang="zh-CN" altLang="en-US" sz="1200" b="1" dirty="0">
              <a:latin typeface="Arial" panose="020B0604020202020204" pitchFamily="34" charset="0"/>
              <a:cs typeface="Arial" panose="020B0604020202020204" pitchFamily="34" charset="0"/>
            </a:endParaRPr>
          </a:p>
        </p:txBody>
      </p:sp>
      <p:sp>
        <p:nvSpPr>
          <p:cNvPr id="2" name="圆角矩形 11">
            <a:extLst>
              <a:ext uri="{FF2B5EF4-FFF2-40B4-BE49-F238E27FC236}">
                <a16:creationId xmlns:a16="http://schemas.microsoft.com/office/drawing/2014/main" id="{3CBB8D64-28DC-2705-430B-5EF321C87F71}"/>
              </a:ext>
            </a:extLst>
          </p:cNvPr>
          <p:cNvSpPr/>
          <p:nvPr/>
        </p:nvSpPr>
        <p:spPr>
          <a:xfrm>
            <a:off x="4073753" y="352749"/>
            <a:ext cx="1517794" cy="379194"/>
          </a:xfrm>
          <a:prstGeom prst="round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Summary &amp;</a:t>
            </a:r>
          </a:p>
          <a:p>
            <a:pPr algn="ctr"/>
            <a:r>
              <a:rPr lang="en-US" altLang="zh-CN" sz="1200" b="1" dirty="0">
                <a:latin typeface="Arial" panose="020B0604020202020204" pitchFamily="34" charset="0"/>
                <a:cs typeface="Arial" panose="020B0604020202020204" pitchFamily="34" charset="0"/>
              </a:rPr>
              <a:t>Recommendation</a:t>
            </a:r>
            <a:endParaRPr lang="zh-CN" altLang="en-US" sz="1200" b="1" dirty="0">
              <a:latin typeface="Arial" panose="020B0604020202020204" pitchFamily="34" charset="0"/>
              <a:cs typeface="Arial" panose="020B0604020202020204" pitchFamily="34" charset="0"/>
            </a:endParaRPr>
          </a:p>
        </p:txBody>
      </p:sp>
      <p:sp>
        <p:nvSpPr>
          <p:cNvPr id="14" name="矩形: 圆角 121">
            <a:extLst>
              <a:ext uri="{FF2B5EF4-FFF2-40B4-BE49-F238E27FC236}">
                <a16:creationId xmlns:a16="http://schemas.microsoft.com/office/drawing/2014/main" id="{7EBF967E-8612-03B6-32E9-E19850D6E02D}"/>
              </a:ext>
            </a:extLst>
          </p:cNvPr>
          <p:cNvSpPr/>
          <p:nvPr/>
        </p:nvSpPr>
        <p:spPr>
          <a:xfrm>
            <a:off x="5251520" y="4256718"/>
            <a:ext cx="3155872" cy="584774"/>
          </a:xfrm>
          <a:prstGeom prst="roundRect">
            <a:avLst/>
          </a:prstGeom>
          <a:noFill/>
          <a:ln w="19050" cap="flat" cmpd="sng" algn="ctr">
            <a:solidFill>
              <a:srgbClr val="005B00"/>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Thin</a:t>
            </a:r>
            <a:endParaRPr lang="zh-CN" altLang="en-US" sz="1400" dirty="0">
              <a:solidFill>
                <a:schemeClr val="tx1"/>
              </a:solidFill>
            </a:endParaRPr>
          </a:p>
        </p:txBody>
      </p:sp>
      <p:sp>
        <p:nvSpPr>
          <p:cNvPr id="16" name="矩形: 圆角 116">
            <a:extLst>
              <a:ext uri="{FF2B5EF4-FFF2-40B4-BE49-F238E27FC236}">
                <a16:creationId xmlns:a16="http://schemas.microsoft.com/office/drawing/2014/main" id="{13714CC4-61FA-4B84-31DC-2D2486FCEA3B}"/>
              </a:ext>
            </a:extLst>
          </p:cNvPr>
          <p:cNvSpPr/>
          <p:nvPr/>
        </p:nvSpPr>
        <p:spPr>
          <a:xfrm>
            <a:off x="5260411" y="3448275"/>
            <a:ext cx="1541741" cy="584774"/>
          </a:xfrm>
          <a:prstGeom prst="roundRect">
            <a:avLst/>
          </a:prstGeom>
          <a:noFill/>
          <a:ln w="19050" cap="flat" cmpd="sng" algn="ctr">
            <a:solidFill>
              <a:srgbClr val="92D050"/>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Mild</a:t>
            </a:r>
            <a:endParaRPr lang="zh-CN" altLang="en-US" sz="1400" dirty="0">
              <a:solidFill>
                <a:schemeClr val="tx1"/>
              </a:solidFill>
            </a:endParaRPr>
          </a:p>
        </p:txBody>
      </p:sp>
      <p:sp>
        <p:nvSpPr>
          <p:cNvPr id="20" name="矩形: 圆角 107">
            <a:extLst>
              <a:ext uri="{FF2B5EF4-FFF2-40B4-BE49-F238E27FC236}">
                <a16:creationId xmlns:a16="http://schemas.microsoft.com/office/drawing/2014/main" id="{8AD0AA48-15F4-670D-C9BB-682A7710A537}"/>
              </a:ext>
            </a:extLst>
          </p:cNvPr>
          <p:cNvSpPr/>
          <p:nvPr/>
        </p:nvSpPr>
        <p:spPr>
          <a:xfrm>
            <a:off x="5257509" y="2683665"/>
            <a:ext cx="2057691" cy="584774"/>
          </a:xfrm>
          <a:prstGeom prst="roundRect">
            <a:avLst/>
          </a:prstGeom>
          <a:noFill/>
          <a:ln w="19050" cap="flat" cmpd="sng" algn="ctr">
            <a:solidFill>
              <a:srgbClr val="94BCFF"/>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5 RMB</a:t>
            </a:r>
            <a:endParaRPr lang="zh-CN" altLang="en-US" sz="1400" dirty="0">
              <a:solidFill>
                <a:schemeClr val="tx1"/>
              </a:solidFill>
            </a:endParaRPr>
          </a:p>
        </p:txBody>
      </p:sp>
      <p:sp>
        <p:nvSpPr>
          <p:cNvPr id="25" name="矩形: 圆角 99">
            <a:extLst>
              <a:ext uri="{FF2B5EF4-FFF2-40B4-BE49-F238E27FC236}">
                <a16:creationId xmlns:a16="http://schemas.microsoft.com/office/drawing/2014/main" id="{ECBD534B-D046-7DA3-42A9-693BB131B3B0}"/>
              </a:ext>
            </a:extLst>
          </p:cNvPr>
          <p:cNvSpPr/>
          <p:nvPr/>
        </p:nvSpPr>
        <p:spPr>
          <a:xfrm>
            <a:off x="5251520" y="1919055"/>
            <a:ext cx="1550632" cy="584774"/>
          </a:xfrm>
          <a:prstGeom prst="roundRect">
            <a:avLst/>
          </a:prstGeom>
          <a:noFill/>
          <a:ln w="19050" cap="flat" cmpd="sng" algn="ctr">
            <a:solidFill>
              <a:srgbClr val="0070C0"/>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圆角 72">
            <a:extLst>
              <a:ext uri="{FF2B5EF4-FFF2-40B4-BE49-F238E27FC236}">
                <a16:creationId xmlns:a16="http://schemas.microsoft.com/office/drawing/2014/main" id="{53EAB270-1CA2-C07B-98DA-A3BFC0315DAF}"/>
              </a:ext>
            </a:extLst>
          </p:cNvPr>
          <p:cNvSpPr/>
          <p:nvPr/>
        </p:nvSpPr>
        <p:spPr>
          <a:xfrm>
            <a:off x="3388622" y="4977494"/>
            <a:ext cx="1622051" cy="584774"/>
          </a:xfrm>
          <a:prstGeom prst="roundRect">
            <a:avLst/>
          </a:prstGeom>
          <a:solidFill>
            <a:srgbClr val="F8D328"/>
          </a:solidFill>
          <a:ln w="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Arial" panose="020B0604020202020204" pitchFamily="34" charset="0"/>
                <a:cs typeface="Arial" panose="020B0604020202020204" pitchFamily="34" charset="0"/>
              </a:rPr>
              <a:t>Oil</a:t>
            </a:r>
            <a:endParaRPr lang="zh-CN" altLang="en-US" b="1" dirty="0">
              <a:latin typeface="Arial" panose="020B0604020202020204" pitchFamily="34" charset="0"/>
              <a:cs typeface="Arial" panose="020B0604020202020204" pitchFamily="34" charset="0"/>
            </a:endParaRPr>
          </a:p>
        </p:txBody>
      </p:sp>
      <p:sp>
        <p:nvSpPr>
          <p:cNvPr id="33" name="矩形: 圆角 67">
            <a:extLst>
              <a:ext uri="{FF2B5EF4-FFF2-40B4-BE49-F238E27FC236}">
                <a16:creationId xmlns:a16="http://schemas.microsoft.com/office/drawing/2014/main" id="{6143E393-BD14-56E5-E0BF-8BD66EE7ED66}"/>
              </a:ext>
            </a:extLst>
          </p:cNvPr>
          <p:cNvSpPr/>
          <p:nvPr/>
        </p:nvSpPr>
        <p:spPr>
          <a:xfrm>
            <a:off x="3388622" y="1919055"/>
            <a:ext cx="1622051" cy="584774"/>
          </a:xfrm>
          <a:prstGeom prst="roundRect">
            <a:avLst/>
          </a:prstGeom>
          <a:solidFill>
            <a:srgbClr val="0070C0"/>
          </a:solidFill>
          <a:ln w="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Arial" panose="020B0604020202020204" pitchFamily="34" charset="0"/>
                <a:cs typeface="Arial" panose="020B0604020202020204" pitchFamily="34" charset="0"/>
              </a:rPr>
              <a:t>Package Size</a:t>
            </a:r>
            <a:endParaRPr lang="zh-CN" altLang="en-US" sz="1600" b="1" dirty="0">
              <a:latin typeface="Arial" panose="020B0604020202020204" pitchFamily="34" charset="0"/>
              <a:cs typeface="Arial" panose="020B0604020202020204" pitchFamily="34" charset="0"/>
            </a:endParaRPr>
          </a:p>
        </p:txBody>
      </p:sp>
      <p:sp>
        <p:nvSpPr>
          <p:cNvPr id="35" name="文本框 5">
            <a:extLst>
              <a:ext uri="{FF2B5EF4-FFF2-40B4-BE49-F238E27FC236}">
                <a16:creationId xmlns:a16="http://schemas.microsoft.com/office/drawing/2014/main" id="{56295A43-D4BA-CCFA-CB76-E15829C0DF39}"/>
              </a:ext>
            </a:extLst>
          </p:cNvPr>
          <p:cNvSpPr txBox="1"/>
          <p:nvPr/>
        </p:nvSpPr>
        <p:spPr>
          <a:xfrm>
            <a:off x="5408426" y="1980610"/>
            <a:ext cx="1236820" cy="461665"/>
          </a:xfrm>
          <a:prstGeom prst="rect">
            <a:avLst/>
          </a:prstGeom>
          <a:noFill/>
        </p:spPr>
        <p:txBody>
          <a:bodyPr vert="horz" wrap="square" rtlCol="0">
            <a:spAutoFit/>
          </a:bodyPr>
          <a:lstStyle/>
          <a:p>
            <a:pPr algn="ctr"/>
            <a:r>
              <a:rPr lang="en-US" altLang="zh-CN" sz="1200" dirty="0"/>
              <a:t>Small Package</a:t>
            </a:r>
          </a:p>
          <a:p>
            <a:pPr algn="ctr"/>
            <a:r>
              <a:rPr lang="en-US" altLang="zh-CN" sz="1200" dirty="0"/>
              <a:t>(&lt;=50g)</a:t>
            </a:r>
            <a:endParaRPr lang="zh-CN" altLang="en-US" sz="1200" dirty="0"/>
          </a:p>
        </p:txBody>
      </p:sp>
      <p:sp>
        <p:nvSpPr>
          <p:cNvPr id="40" name="矩形: 圆角 73">
            <a:extLst>
              <a:ext uri="{FF2B5EF4-FFF2-40B4-BE49-F238E27FC236}">
                <a16:creationId xmlns:a16="http://schemas.microsoft.com/office/drawing/2014/main" id="{C90DA8E9-6227-962F-F168-6F283A2F0821}"/>
              </a:ext>
            </a:extLst>
          </p:cNvPr>
          <p:cNvSpPr/>
          <p:nvPr/>
        </p:nvSpPr>
        <p:spPr>
          <a:xfrm>
            <a:off x="3388622" y="2683665"/>
            <a:ext cx="1622051" cy="584774"/>
          </a:xfrm>
          <a:prstGeom prst="roundRect">
            <a:avLst/>
          </a:prstGeom>
          <a:solidFill>
            <a:srgbClr val="94BCFF"/>
          </a:solidFill>
          <a:ln w="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Arial" panose="020B0604020202020204" pitchFamily="34" charset="0"/>
                <a:cs typeface="Arial" panose="020B0604020202020204" pitchFamily="34" charset="0"/>
              </a:rPr>
              <a:t>Price</a:t>
            </a:r>
            <a:endParaRPr lang="zh-CN" altLang="en-US" sz="1600" b="1" dirty="0">
              <a:latin typeface="Arial" panose="020B0604020202020204" pitchFamily="34" charset="0"/>
              <a:cs typeface="Arial" panose="020B0604020202020204" pitchFamily="34" charset="0"/>
            </a:endParaRPr>
          </a:p>
        </p:txBody>
      </p:sp>
      <p:sp>
        <p:nvSpPr>
          <p:cNvPr id="49" name="矩形: 圆角 74">
            <a:extLst>
              <a:ext uri="{FF2B5EF4-FFF2-40B4-BE49-F238E27FC236}">
                <a16:creationId xmlns:a16="http://schemas.microsoft.com/office/drawing/2014/main" id="{E00486CF-EEFB-F876-5FB7-87AB31173F8B}"/>
              </a:ext>
            </a:extLst>
          </p:cNvPr>
          <p:cNvSpPr/>
          <p:nvPr/>
        </p:nvSpPr>
        <p:spPr>
          <a:xfrm>
            <a:off x="3388622" y="3448275"/>
            <a:ext cx="1622051" cy="584774"/>
          </a:xfrm>
          <a:prstGeom prst="roundRect">
            <a:avLst/>
          </a:prstGeom>
          <a:solidFill>
            <a:srgbClr val="92D050"/>
          </a:solidFill>
          <a:ln w="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Arial" panose="020B0604020202020204" pitchFamily="34" charset="0"/>
                <a:cs typeface="Arial" panose="020B0604020202020204" pitchFamily="34" charset="0"/>
              </a:rPr>
              <a:t>Flavor</a:t>
            </a:r>
            <a:endParaRPr lang="zh-CN" altLang="en-US" sz="1600" b="1" dirty="0">
              <a:latin typeface="Arial" panose="020B0604020202020204" pitchFamily="34" charset="0"/>
              <a:cs typeface="Arial" panose="020B0604020202020204" pitchFamily="34" charset="0"/>
            </a:endParaRPr>
          </a:p>
        </p:txBody>
      </p:sp>
      <p:sp>
        <p:nvSpPr>
          <p:cNvPr id="59" name="矩形: 圆角 75">
            <a:extLst>
              <a:ext uri="{FF2B5EF4-FFF2-40B4-BE49-F238E27FC236}">
                <a16:creationId xmlns:a16="http://schemas.microsoft.com/office/drawing/2014/main" id="{C7624F7B-FD8D-F252-368E-A8983374205C}"/>
              </a:ext>
            </a:extLst>
          </p:cNvPr>
          <p:cNvSpPr/>
          <p:nvPr/>
        </p:nvSpPr>
        <p:spPr>
          <a:xfrm>
            <a:off x="3388622" y="4212885"/>
            <a:ext cx="1622051" cy="584774"/>
          </a:xfrm>
          <a:prstGeom prst="roundRect">
            <a:avLst/>
          </a:prstGeom>
          <a:solidFill>
            <a:srgbClr val="005B00"/>
          </a:solidFill>
          <a:ln w="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Arial" panose="020B0604020202020204" pitchFamily="34" charset="0"/>
                <a:cs typeface="Arial" panose="020B0604020202020204" pitchFamily="34" charset="0"/>
              </a:rPr>
              <a:t>Texture</a:t>
            </a:r>
            <a:endParaRPr lang="zh-CN" altLang="en-US" sz="1600" b="1" dirty="0">
              <a:latin typeface="Arial" panose="020B0604020202020204" pitchFamily="34" charset="0"/>
              <a:cs typeface="Arial" panose="020B0604020202020204" pitchFamily="34" charset="0"/>
            </a:endParaRPr>
          </a:p>
        </p:txBody>
      </p:sp>
      <p:pic>
        <p:nvPicPr>
          <p:cNvPr id="61" name="图片 8" descr="LAYS Classic Potato Chips 2.5 Oz by Office Depot &amp; OfficeMax">
            <a:extLst>
              <a:ext uri="{FF2B5EF4-FFF2-40B4-BE49-F238E27FC236}">
                <a16:creationId xmlns:a16="http://schemas.microsoft.com/office/drawing/2014/main" id="{86D6332E-2E99-0413-BC5D-3936AD65D684}"/>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14102" r="12962"/>
          <a:stretch/>
        </p:blipFill>
        <p:spPr bwMode="auto">
          <a:xfrm>
            <a:off x="762139" y="2150638"/>
            <a:ext cx="2246831" cy="3080533"/>
          </a:xfrm>
          <a:custGeom>
            <a:avLst/>
            <a:gdLst>
              <a:gd name="connsiteX0" fmla="*/ 0 w 3423465"/>
              <a:gd name="connsiteY0" fmla="*/ 0 h 3423465"/>
              <a:gd name="connsiteX1" fmla="*/ 3423465 w 3423465"/>
              <a:gd name="connsiteY1" fmla="*/ 0 h 3423465"/>
              <a:gd name="connsiteX2" fmla="*/ 3423465 w 3423465"/>
              <a:gd name="connsiteY2" fmla="*/ 3423465 h 3423465"/>
              <a:gd name="connsiteX3" fmla="*/ 0 w 3423465"/>
              <a:gd name="connsiteY3" fmla="*/ 3423465 h 3423465"/>
            </a:gdLst>
            <a:ahLst/>
            <a:cxnLst>
              <a:cxn ang="0">
                <a:pos x="connsiteX0" y="connsiteY0"/>
              </a:cxn>
              <a:cxn ang="0">
                <a:pos x="connsiteX1" y="connsiteY1"/>
              </a:cxn>
              <a:cxn ang="0">
                <a:pos x="connsiteX2" y="connsiteY2"/>
              </a:cxn>
              <a:cxn ang="0">
                <a:pos x="connsiteX3" y="connsiteY3"/>
              </a:cxn>
            </a:cxnLst>
            <a:rect l="l" t="t" r="r" b="b"/>
            <a:pathLst>
              <a:path w="3423465" h="3423465">
                <a:moveTo>
                  <a:pt x="0" y="0"/>
                </a:moveTo>
                <a:lnTo>
                  <a:pt x="3423465" y="0"/>
                </a:lnTo>
                <a:lnTo>
                  <a:pt x="3423465" y="3423465"/>
                </a:lnTo>
                <a:lnTo>
                  <a:pt x="0" y="3423465"/>
                </a:lnTo>
                <a:close/>
              </a:path>
            </a:pathLst>
          </a:custGeom>
          <a:noFill/>
          <a:extLst>
            <a:ext uri="{909E8E84-426E-40DD-AFC4-6F175D3DCCD1}">
              <a14:hiddenFill xmlns:a14="http://schemas.microsoft.com/office/drawing/2010/main">
                <a:solidFill>
                  <a:srgbClr val="FFFFFF"/>
                </a:solidFill>
              </a14:hiddenFill>
            </a:ext>
          </a:extLst>
        </p:spPr>
      </p:pic>
      <p:sp>
        <p:nvSpPr>
          <p:cNvPr id="76" name="标题 1">
            <a:extLst>
              <a:ext uri="{FF2B5EF4-FFF2-40B4-BE49-F238E27FC236}">
                <a16:creationId xmlns:a16="http://schemas.microsoft.com/office/drawing/2014/main" id="{237E4E0B-633E-8038-F9A9-BC0E9B7E9F9A}"/>
              </a:ext>
            </a:extLst>
          </p:cNvPr>
          <p:cNvSpPr txBox="1">
            <a:spLocks/>
          </p:cNvSpPr>
          <p:nvPr/>
        </p:nvSpPr>
        <p:spPr>
          <a:xfrm>
            <a:off x="570948" y="887515"/>
            <a:ext cx="10515600" cy="410127"/>
          </a:xfrm>
          <a:prstGeom prst="rect">
            <a:avLst/>
          </a:prstGeom>
        </p:spPr>
        <p:txBody>
          <a:bodyPr vert="horz">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i="1" dirty="0">
                <a:solidFill>
                  <a:schemeClr val="accent4">
                    <a:lumMod val="75000"/>
                  </a:schemeClr>
                </a:solidFill>
              </a:rPr>
              <a:t>For Conjoint Analysis..</a:t>
            </a:r>
            <a:endParaRPr lang="zh-CN" altLang="en-US" sz="2400" dirty="0"/>
          </a:p>
        </p:txBody>
      </p:sp>
      <p:sp>
        <p:nvSpPr>
          <p:cNvPr id="84" name="矩形: 圆角 99">
            <a:extLst>
              <a:ext uri="{FF2B5EF4-FFF2-40B4-BE49-F238E27FC236}">
                <a16:creationId xmlns:a16="http://schemas.microsoft.com/office/drawing/2014/main" id="{2568DAD0-4FA5-241A-DF4D-BD2492C6A739}"/>
              </a:ext>
            </a:extLst>
          </p:cNvPr>
          <p:cNvSpPr/>
          <p:nvPr/>
        </p:nvSpPr>
        <p:spPr>
          <a:xfrm>
            <a:off x="6875974" y="1922108"/>
            <a:ext cx="1550632" cy="584774"/>
          </a:xfrm>
          <a:prstGeom prst="roundRect">
            <a:avLst/>
          </a:prstGeom>
          <a:noFill/>
          <a:ln w="19050" cap="flat" cmpd="sng" algn="ctr">
            <a:solidFill>
              <a:srgbClr val="0070C0"/>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Medium Package</a:t>
            </a:r>
          </a:p>
          <a:p>
            <a:pPr algn="ctr"/>
            <a:r>
              <a:rPr lang="en-US" altLang="zh-CN" sz="1200" dirty="0">
                <a:solidFill>
                  <a:schemeClr val="tx1"/>
                </a:solidFill>
              </a:rPr>
              <a:t>(50-120g)</a:t>
            </a:r>
            <a:endParaRPr lang="zh-CN" altLang="en-US" sz="1200" dirty="0">
              <a:solidFill>
                <a:schemeClr val="tx1"/>
              </a:solidFill>
            </a:endParaRPr>
          </a:p>
        </p:txBody>
      </p:sp>
      <p:sp>
        <p:nvSpPr>
          <p:cNvPr id="85" name="矩形: 圆角 99">
            <a:extLst>
              <a:ext uri="{FF2B5EF4-FFF2-40B4-BE49-F238E27FC236}">
                <a16:creationId xmlns:a16="http://schemas.microsoft.com/office/drawing/2014/main" id="{94039128-C144-F684-FA69-48255C3F0C11}"/>
              </a:ext>
            </a:extLst>
          </p:cNvPr>
          <p:cNvSpPr/>
          <p:nvPr/>
        </p:nvSpPr>
        <p:spPr>
          <a:xfrm>
            <a:off x="8498198" y="1929614"/>
            <a:ext cx="1550632" cy="584774"/>
          </a:xfrm>
          <a:prstGeom prst="roundRect">
            <a:avLst/>
          </a:prstGeom>
          <a:noFill/>
          <a:ln w="19050" cap="flat" cmpd="sng" algn="ctr">
            <a:solidFill>
              <a:srgbClr val="0070C0"/>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Large Package</a:t>
            </a:r>
          </a:p>
          <a:p>
            <a:pPr algn="ctr"/>
            <a:r>
              <a:rPr lang="en-US" altLang="zh-CN" sz="1200" dirty="0">
                <a:solidFill>
                  <a:schemeClr val="tx1"/>
                </a:solidFill>
              </a:rPr>
              <a:t>(110-220g)</a:t>
            </a:r>
            <a:endParaRPr lang="zh-CN" altLang="en-US" sz="1200" dirty="0">
              <a:solidFill>
                <a:schemeClr val="tx1"/>
              </a:solidFill>
            </a:endParaRPr>
          </a:p>
        </p:txBody>
      </p:sp>
      <p:sp>
        <p:nvSpPr>
          <p:cNvPr id="86" name="矩形: 圆角 99">
            <a:extLst>
              <a:ext uri="{FF2B5EF4-FFF2-40B4-BE49-F238E27FC236}">
                <a16:creationId xmlns:a16="http://schemas.microsoft.com/office/drawing/2014/main" id="{EACF8E85-F463-689B-7A65-4634FD695C15}"/>
              </a:ext>
            </a:extLst>
          </p:cNvPr>
          <p:cNvSpPr/>
          <p:nvPr/>
        </p:nvSpPr>
        <p:spPr>
          <a:xfrm>
            <a:off x="10123818" y="1919055"/>
            <a:ext cx="1550632" cy="584774"/>
          </a:xfrm>
          <a:prstGeom prst="roundRect">
            <a:avLst/>
          </a:prstGeom>
          <a:noFill/>
          <a:ln w="19050" cap="flat" cmpd="sng" algn="ctr">
            <a:solidFill>
              <a:srgbClr val="0070C0"/>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Super Large Package</a:t>
            </a:r>
          </a:p>
          <a:p>
            <a:pPr algn="ctr"/>
            <a:r>
              <a:rPr lang="zh-CN" altLang="en-US" sz="1200" dirty="0">
                <a:solidFill>
                  <a:schemeClr val="tx1"/>
                </a:solidFill>
              </a:rPr>
              <a:t>（</a:t>
            </a:r>
            <a:r>
              <a:rPr lang="en-US" altLang="zh-CN" sz="1200" dirty="0">
                <a:solidFill>
                  <a:schemeClr val="tx1"/>
                </a:solidFill>
              </a:rPr>
              <a:t>&gt;220g</a:t>
            </a:r>
            <a:r>
              <a:rPr lang="zh-CN" altLang="en-US" sz="1200" dirty="0">
                <a:solidFill>
                  <a:schemeClr val="tx1"/>
                </a:solidFill>
              </a:rPr>
              <a:t>）</a:t>
            </a:r>
          </a:p>
        </p:txBody>
      </p:sp>
      <p:sp>
        <p:nvSpPr>
          <p:cNvPr id="93" name="矩形: 圆角 107">
            <a:extLst>
              <a:ext uri="{FF2B5EF4-FFF2-40B4-BE49-F238E27FC236}">
                <a16:creationId xmlns:a16="http://schemas.microsoft.com/office/drawing/2014/main" id="{1F24B4EC-9EFB-34CF-3F3A-F27848724639}"/>
              </a:ext>
            </a:extLst>
          </p:cNvPr>
          <p:cNvSpPr/>
          <p:nvPr/>
        </p:nvSpPr>
        <p:spPr>
          <a:xfrm>
            <a:off x="7442047" y="2681438"/>
            <a:ext cx="2057691" cy="584774"/>
          </a:xfrm>
          <a:prstGeom prst="roundRect">
            <a:avLst/>
          </a:prstGeom>
          <a:noFill/>
          <a:ln w="19050" cap="flat" cmpd="sng" algn="ctr">
            <a:solidFill>
              <a:srgbClr val="94BCFF"/>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10 RMB</a:t>
            </a:r>
            <a:endParaRPr lang="zh-CN" altLang="en-US" sz="1400" dirty="0">
              <a:solidFill>
                <a:schemeClr val="tx1"/>
              </a:solidFill>
            </a:endParaRPr>
          </a:p>
        </p:txBody>
      </p:sp>
      <p:sp>
        <p:nvSpPr>
          <p:cNvPr id="94" name="矩形: 圆角 107">
            <a:extLst>
              <a:ext uri="{FF2B5EF4-FFF2-40B4-BE49-F238E27FC236}">
                <a16:creationId xmlns:a16="http://schemas.microsoft.com/office/drawing/2014/main" id="{257A7744-D371-1EFD-DBEB-EE73BE96222E}"/>
              </a:ext>
            </a:extLst>
          </p:cNvPr>
          <p:cNvSpPr/>
          <p:nvPr/>
        </p:nvSpPr>
        <p:spPr>
          <a:xfrm>
            <a:off x="9626585" y="2673089"/>
            <a:ext cx="2057691" cy="584774"/>
          </a:xfrm>
          <a:prstGeom prst="roundRect">
            <a:avLst/>
          </a:prstGeom>
          <a:noFill/>
          <a:ln w="19050" cap="flat" cmpd="sng" algn="ctr">
            <a:solidFill>
              <a:srgbClr val="94BCFF"/>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15 RMB</a:t>
            </a:r>
            <a:endParaRPr lang="zh-CN" altLang="en-US" sz="1400" dirty="0">
              <a:solidFill>
                <a:schemeClr val="tx1"/>
              </a:solidFill>
            </a:endParaRPr>
          </a:p>
        </p:txBody>
      </p:sp>
      <p:sp>
        <p:nvSpPr>
          <p:cNvPr id="95" name="矩形: 圆角 116">
            <a:extLst>
              <a:ext uri="{FF2B5EF4-FFF2-40B4-BE49-F238E27FC236}">
                <a16:creationId xmlns:a16="http://schemas.microsoft.com/office/drawing/2014/main" id="{7E218B0F-31B1-1BC9-CD8D-BCD5F68B46DC}"/>
              </a:ext>
            </a:extLst>
          </p:cNvPr>
          <p:cNvSpPr/>
          <p:nvPr/>
        </p:nvSpPr>
        <p:spPr>
          <a:xfrm>
            <a:off x="6874542" y="3443501"/>
            <a:ext cx="1541741" cy="584774"/>
          </a:xfrm>
          <a:prstGeom prst="roundRect">
            <a:avLst/>
          </a:prstGeom>
          <a:noFill/>
          <a:ln w="19050" cap="flat" cmpd="sng" algn="ctr">
            <a:solidFill>
              <a:srgbClr val="92D050"/>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Strong</a:t>
            </a:r>
            <a:endParaRPr lang="zh-CN" altLang="en-US" sz="1400" dirty="0">
              <a:solidFill>
                <a:schemeClr val="tx1"/>
              </a:solidFill>
            </a:endParaRPr>
          </a:p>
        </p:txBody>
      </p:sp>
      <p:sp>
        <p:nvSpPr>
          <p:cNvPr id="96" name="矩形: 圆角 116">
            <a:extLst>
              <a:ext uri="{FF2B5EF4-FFF2-40B4-BE49-F238E27FC236}">
                <a16:creationId xmlns:a16="http://schemas.microsoft.com/office/drawing/2014/main" id="{C4D7C81C-9996-82D4-D596-54152FBEED17}"/>
              </a:ext>
            </a:extLst>
          </p:cNvPr>
          <p:cNvSpPr/>
          <p:nvPr/>
        </p:nvSpPr>
        <p:spPr>
          <a:xfrm>
            <a:off x="8484870" y="3469410"/>
            <a:ext cx="1541741" cy="584774"/>
          </a:xfrm>
          <a:prstGeom prst="roundRect">
            <a:avLst/>
          </a:prstGeom>
          <a:noFill/>
          <a:ln w="19050" cap="flat" cmpd="sng" algn="ctr">
            <a:solidFill>
              <a:srgbClr val="92D050"/>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Sweet</a:t>
            </a:r>
            <a:endParaRPr lang="zh-CN" altLang="en-US" sz="1400" dirty="0">
              <a:solidFill>
                <a:schemeClr val="tx1"/>
              </a:solidFill>
            </a:endParaRPr>
          </a:p>
        </p:txBody>
      </p:sp>
      <p:sp>
        <p:nvSpPr>
          <p:cNvPr id="97" name="矩形: 圆角 116">
            <a:extLst>
              <a:ext uri="{FF2B5EF4-FFF2-40B4-BE49-F238E27FC236}">
                <a16:creationId xmlns:a16="http://schemas.microsoft.com/office/drawing/2014/main" id="{B488D6BE-72A5-8E6D-27A0-E8E5CD7FDCC9}"/>
              </a:ext>
            </a:extLst>
          </p:cNvPr>
          <p:cNvSpPr/>
          <p:nvPr/>
        </p:nvSpPr>
        <p:spPr>
          <a:xfrm>
            <a:off x="10112329" y="3469410"/>
            <a:ext cx="1541741" cy="584774"/>
          </a:xfrm>
          <a:prstGeom prst="roundRect">
            <a:avLst/>
          </a:prstGeom>
          <a:noFill/>
          <a:ln w="19050" cap="flat" cmpd="sng" algn="ctr">
            <a:solidFill>
              <a:srgbClr val="92D050"/>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kern="0" dirty="0">
                <a:solidFill>
                  <a:schemeClr val="tx1"/>
                </a:solidFill>
                <a:effectLst/>
                <a:latin typeface="Times New Roman" panose="02020603050405020304" pitchFamily="18" charset="0"/>
                <a:ea typeface="宋体" panose="02010600030101010101" pitchFamily="2" charset="-122"/>
              </a:rPr>
              <a:t>Traditional </a:t>
            </a:r>
            <a:r>
              <a:rPr lang="en-US" altLang="zh-CN" sz="1400" dirty="0">
                <a:solidFill>
                  <a:schemeClr val="tx1"/>
                </a:solidFill>
              </a:rPr>
              <a:t>Flavor</a:t>
            </a:r>
            <a:endParaRPr lang="zh-CN" altLang="en-US" sz="1400" dirty="0">
              <a:solidFill>
                <a:schemeClr val="tx1"/>
              </a:solidFill>
            </a:endParaRPr>
          </a:p>
        </p:txBody>
      </p:sp>
      <p:sp>
        <p:nvSpPr>
          <p:cNvPr id="98" name="矩形: 圆角 121">
            <a:extLst>
              <a:ext uri="{FF2B5EF4-FFF2-40B4-BE49-F238E27FC236}">
                <a16:creationId xmlns:a16="http://schemas.microsoft.com/office/drawing/2014/main" id="{F6F7BB93-5107-7E2F-88A0-4778B5242F53}"/>
              </a:ext>
            </a:extLst>
          </p:cNvPr>
          <p:cNvSpPr/>
          <p:nvPr/>
        </p:nvSpPr>
        <p:spPr>
          <a:xfrm>
            <a:off x="8498198" y="4265731"/>
            <a:ext cx="3155872" cy="584774"/>
          </a:xfrm>
          <a:prstGeom prst="roundRect">
            <a:avLst/>
          </a:prstGeom>
          <a:noFill/>
          <a:ln w="19050" cap="flat" cmpd="sng" algn="ctr">
            <a:solidFill>
              <a:srgbClr val="005B00"/>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Thick</a:t>
            </a:r>
            <a:endParaRPr lang="zh-CN" altLang="en-US" sz="1400" dirty="0">
              <a:solidFill>
                <a:schemeClr val="tx1"/>
              </a:solidFill>
            </a:endParaRPr>
          </a:p>
        </p:txBody>
      </p:sp>
      <p:sp>
        <p:nvSpPr>
          <p:cNvPr id="99" name="矩形: 圆角 121">
            <a:extLst>
              <a:ext uri="{FF2B5EF4-FFF2-40B4-BE49-F238E27FC236}">
                <a16:creationId xmlns:a16="http://schemas.microsoft.com/office/drawing/2014/main" id="{C60A8A47-9884-6A11-1D1C-1408F3A33BC5}"/>
              </a:ext>
            </a:extLst>
          </p:cNvPr>
          <p:cNvSpPr/>
          <p:nvPr/>
        </p:nvSpPr>
        <p:spPr>
          <a:xfrm>
            <a:off x="5242123" y="5016554"/>
            <a:ext cx="3155872" cy="584774"/>
          </a:xfrm>
          <a:prstGeom prst="roundRect">
            <a:avLst/>
          </a:prstGeom>
          <a:noFill/>
          <a:ln w="19050" cap="flat" cmpd="sng" algn="ctr">
            <a:solidFill>
              <a:srgbClr val="F8D328"/>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Baked crisps(no oil added)</a:t>
            </a:r>
            <a:endParaRPr lang="zh-CN" altLang="en-US" sz="1400" dirty="0">
              <a:solidFill>
                <a:schemeClr val="tx1"/>
              </a:solidFill>
            </a:endParaRPr>
          </a:p>
        </p:txBody>
      </p:sp>
      <p:sp>
        <p:nvSpPr>
          <p:cNvPr id="100" name="矩形: 圆角 121">
            <a:extLst>
              <a:ext uri="{FF2B5EF4-FFF2-40B4-BE49-F238E27FC236}">
                <a16:creationId xmlns:a16="http://schemas.microsoft.com/office/drawing/2014/main" id="{9C0DDB4E-4818-29A6-6836-55626E00E0FE}"/>
              </a:ext>
            </a:extLst>
          </p:cNvPr>
          <p:cNvSpPr/>
          <p:nvPr/>
        </p:nvSpPr>
        <p:spPr>
          <a:xfrm>
            <a:off x="8488801" y="5025567"/>
            <a:ext cx="3155872" cy="584774"/>
          </a:xfrm>
          <a:prstGeom prst="roundRect">
            <a:avLst/>
          </a:prstGeom>
          <a:noFill/>
          <a:ln w="19050" cap="flat" cmpd="sng" algn="ctr">
            <a:solidFill>
              <a:srgbClr val="F8D328"/>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Deep-fried chips</a:t>
            </a:r>
            <a:endParaRPr lang="zh-CN" altLang="en-US" sz="1400" dirty="0">
              <a:solidFill>
                <a:schemeClr val="tx1"/>
              </a:solidFill>
            </a:endParaRPr>
          </a:p>
        </p:txBody>
      </p:sp>
      <p:sp>
        <p:nvSpPr>
          <p:cNvPr id="3" name="TextBox 2">
            <a:extLst>
              <a:ext uri="{FF2B5EF4-FFF2-40B4-BE49-F238E27FC236}">
                <a16:creationId xmlns:a16="http://schemas.microsoft.com/office/drawing/2014/main" id="{C05DCC98-584F-CA25-4686-A99DE0ACCD51}"/>
              </a:ext>
            </a:extLst>
          </p:cNvPr>
          <p:cNvSpPr txBox="1"/>
          <p:nvPr/>
        </p:nvSpPr>
        <p:spPr>
          <a:xfrm>
            <a:off x="7802880" y="1274942"/>
            <a:ext cx="982961" cy="400110"/>
          </a:xfrm>
          <a:prstGeom prst="rect">
            <a:avLst/>
          </a:prstGeom>
          <a:noFill/>
        </p:spPr>
        <p:txBody>
          <a:bodyPr wrap="none" rtlCol="0">
            <a:spAutoFit/>
          </a:bodyPr>
          <a:lstStyle/>
          <a:p>
            <a:r>
              <a:rPr lang="en-US" altLang="zh-CN" sz="2000" b="1" dirty="0">
                <a:solidFill>
                  <a:schemeClr val="tx1">
                    <a:lumMod val="65000"/>
                    <a:lumOff val="35000"/>
                  </a:schemeClr>
                </a:solidFill>
                <a:latin typeface="Arial" panose="020B0604020202020204" pitchFamily="34" charset="0"/>
                <a:cs typeface="Arial" panose="020B0604020202020204" pitchFamily="34" charset="0"/>
              </a:rPr>
              <a:t>Levels</a:t>
            </a:r>
            <a:endParaRPr lang="zh-CN" altLang="en-US" sz="20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F72C9C6-DA18-6EDE-8C0F-57E632B7E99D}"/>
              </a:ext>
            </a:extLst>
          </p:cNvPr>
          <p:cNvSpPr txBox="1"/>
          <p:nvPr/>
        </p:nvSpPr>
        <p:spPr>
          <a:xfrm>
            <a:off x="3502180" y="1274942"/>
            <a:ext cx="1394934" cy="400110"/>
          </a:xfrm>
          <a:prstGeom prst="rect">
            <a:avLst/>
          </a:prstGeom>
          <a:noFill/>
        </p:spPr>
        <p:txBody>
          <a:bodyPr wrap="none" rtlCol="0">
            <a:spAutoFit/>
          </a:bodyPr>
          <a:lstStyle/>
          <a:p>
            <a:r>
              <a:rPr lang="en-US" altLang="zh-CN" sz="2000" b="1" dirty="0">
                <a:solidFill>
                  <a:schemeClr val="tx1">
                    <a:lumMod val="65000"/>
                    <a:lumOff val="35000"/>
                  </a:schemeClr>
                </a:solidFill>
                <a:latin typeface="Arial" panose="020B0604020202020204" pitchFamily="34" charset="0"/>
                <a:cs typeface="Arial" panose="020B0604020202020204" pitchFamily="34" charset="0"/>
              </a:rPr>
              <a:t>Attributes</a:t>
            </a:r>
            <a:endParaRPr lang="zh-CN" altLang="en-US" sz="2000" b="1"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0381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85344" y="26261"/>
            <a:ext cx="6096000" cy="307777"/>
          </a:xfrm>
          <a:prstGeom prst="rect">
            <a:avLst/>
          </a:prstGeom>
        </p:spPr>
        <p:txBody>
          <a:bodyPr>
            <a:spAutoFit/>
          </a:bodyPr>
          <a:lstStyle/>
          <a:p>
            <a:pPr fontAlgn="t"/>
            <a:r>
              <a:rPr lang="en-US" altLang="zh-CN" sz="1400" b="1" dirty="0">
                <a:solidFill>
                  <a:srgbClr val="005B00"/>
                </a:solidFill>
                <a:latin typeface="微软雅黑" panose="020B0503020204020204" pitchFamily="34" charset="-122"/>
                <a:ea typeface="微软雅黑" panose="020B0503020204020204" pitchFamily="34" charset="-122"/>
              </a:rPr>
              <a:t>Objective 3. New Product Launch Suggestions</a:t>
            </a:r>
            <a:endParaRPr lang="zh-CN" altLang="zh-CN" sz="1400" b="1" dirty="0">
              <a:solidFill>
                <a:srgbClr val="005B00"/>
              </a:solidFill>
              <a:latin typeface="微软雅黑" panose="020B0503020204020204" pitchFamily="34" charset="-122"/>
              <a:ea typeface="微软雅黑" panose="020B0503020204020204" pitchFamily="34" charset="-122"/>
            </a:endParaRPr>
          </a:p>
        </p:txBody>
      </p:sp>
      <p:sp>
        <p:nvSpPr>
          <p:cNvPr id="10" name="圆角矩形 9"/>
          <p:cNvSpPr/>
          <p:nvPr/>
        </p:nvSpPr>
        <p:spPr>
          <a:xfrm>
            <a:off x="1472185" y="343182"/>
            <a:ext cx="1243584" cy="379194"/>
          </a:xfrm>
          <a:prstGeom prst="round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Non-PC Buyers</a:t>
            </a:r>
            <a:endParaRPr lang="zh-CN" altLang="en-US" sz="1200" b="1" dirty="0">
              <a:latin typeface="Arial" panose="020B0604020202020204" pitchFamily="34" charset="0"/>
              <a:cs typeface="Arial" panose="020B0604020202020204" pitchFamily="34" charset="0"/>
            </a:endParaRPr>
          </a:p>
        </p:txBody>
      </p:sp>
      <p:sp>
        <p:nvSpPr>
          <p:cNvPr id="11" name="圆角矩形 10"/>
          <p:cNvSpPr/>
          <p:nvPr/>
        </p:nvSpPr>
        <p:spPr>
          <a:xfrm>
            <a:off x="171401" y="352749"/>
            <a:ext cx="1243584" cy="379194"/>
          </a:xfrm>
          <a:prstGeom prst="roundRect">
            <a:avLst/>
          </a:prstGeom>
          <a:solidFill>
            <a:srgbClr val="00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latin typeface="Arial" panose="020B0604020202020204" pitchFamily="34" charset="0"/>
                <a:cs typeface="Arial" panose="020B0604020202020204" pitchFamily="34" charset="0"/>
              </a:rPr>
              <a:t>Questionnaire</a:t>
            </a:r>
            <a:r>
              <a:rPr lang="en-US" altLang="zh-CN" sz="1200" b="1" dirty="0">
                <a:latin typeface="Arial" panose="020B0604020202020204" pitchFamily="34" charset="0"/>
                <a:cs typeface="Arial" panose="020B0604020202020204" pitchFamily="34" charset="0"/>
              </a:rPr>
              <a:t> Design</a:t>
            </a:r>
            <a:endParaRPr lang="zh-CN" altLang="en-US" sz="1200" b="1" dirty="0">
              <a:latin typeface="Arial" panose="020B0604020202020204" pitchFamily="34" charset="0"/>
              <a:cs typeface="Arial" panose="020B0604020202020204" pitchFamily="34" charset="0"/>
            </a:endParaRPr>
          </a:p>
        </p:txBody>
      </p:sp>
      <p:sp>
        <p:nvSpPr>
          <p:cNvPr id="12" name="圆角矩形 11"/>
          <p:cNvSpPr/>
          <p:nvPr/>
        </p:nvSpPr>
        <p:spPr>
          <a:xfrm>
            <a:off x="2772969" y="343182"/>
            <a:ext cx="1243584" cy="379194"/>
          </a:xfrm>
          <a:prstGeom prst="round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PC Buyers</a:t>
            </a:r>
            <a:endParaRPr lang="zh-CN" altLang="en-US" sz="1200" b="1" dirty="0">
              <a:latin typeface="Arial" panose="020B0604020202020204" pitchFamily="34" charset="0"/>
              <a:cs typeface="Arial" panose="020B0604020202020204" pitchFamily="34" charset="0"/>
            </a:endParaRPr>
          </a:p>
        </p:txBody>
      </p:sp>
      <p:sp>
        <p:nvSpPr>
          <p:cNvPr id="2" name="圆角矩形 11">
            <a:extLst>
              <a:ext uri="{FF2B5EF4-FFF2-40B4-BE49-F238E27FC236}">
                <a16:creationId xmlns:a16="http://schemas.microsoft.com/office/drawing/2014/main" id="{3CBB8D64-28DC-2705-430B-5EF321C87F71}"/>
              </a:ext>
            </a:extLst>
          </p:cNvPr>
          <p:cNvSpPr/>
          <p:nvPr/>
        </p:nvSpPr>
        <p:spPr>
          <a:xfrm>
            <a:off x="4073753" y="352749"/>
            <a:ext cx="1517794" cy="379194"/>
          </a:xfrm>
          <a:prstGeom prst="round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Summary &amp;</a:t>
            </a:r>
          </a:p>
          <a:p>
            <a:pPr algn="ctr"/>
            <a:r>
              <a:rPr lang="en-US" altLang="zh-CN" sz="1200" b="1" dirty="0">
                <a:latin typeface="Arial" panose="020B0604020202020204" pitchFamily="34" charset="0"/>
                <a:cs typeface="Arial" panose="020B0604020202020204" pitchFamily="34" charset="0"/>
              </a:rPr>
              <a:t>Recommendation</a:t>
            </a:r>
            <a:endParaRPr lang="zh-CN" altLang="en-US" sz="1200" b="1" dirty="0">
              <a:latin typeface="Arial" panose="020B0604020202020204" pitchFamily="34" charset="0"/>
              <a:cs typeface="Arial" panose="020B0604020202020204" pitchFamily="34" charset="0"/>
            </a:endParaRPr>
          </a:p>
        </p:txBody>
      </p:sp>
      <p:sp>
        <p:nvSpPr>
          <p:cNvPr id="76" name="标题 1">
            <a:extLst>
              <a:ext uri="{FF2B5EF4-FFF2-40B4-BE49-F238E27FC236}">
                <a16:creationId xmlns:a16="http://schemas.microsoft.com/office/drawing/2014/main" id="{237E4E0B-633E-8038-F9A9-BC0E9B7E9F9A}"/>
              </a:ext>
            </a:extLst>
          </p:cNvPr>
          <p:cNvSpPr txBox="1">
            <a:spLocks/>
          </p:cNvSpPr>
          <p:nvPr/>
        </p:nvSpPr>
        <p:spPr>
          <a:xfrm>
            <a:off x="570948" y="887515"/>
            <a:ext cx="10515600" cy="410127"/>
          </a:xfrm>
          <a:prstGeom prst="rect">
            <a:avLst/>
          </a:prstGeom>
        </p:spPr>
        <p:txBody>
          <a:bodyPr vert="horz">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i="1" dirty="0">
                <a:solidFill>
                  <a:schemeClr val="accent4">
                    <a:lumMod val="75000"/>
                  </a:schemeClr>
                </a:solidFill>
              </a:rPr>
              <a:t>Collected samples..</a:t>
            </a:r>
            <a:endParaRPr lang="zh-CN" altLang="en-US" sz="2400" dirty="0"/>
          </a:p>
        </p:txBody>
      </p:sp>
      <p:graphicFrame>
        <p:nvGraphicFramePr>
          <p:cNvPr id="5" name="Table 4">
            <a:extLst>
              <a:ext uri="{FF2B5EF4-FFF2-40B4-BE49-F238E27FC236}">
                <a16:creationId xmlns:a16="http://schemas.microsoft.com/office/drawing/2014/main" id="{50FEAF56-D03B-4DAD-C632-AA4D4A27058D}"/>
              </a:ext>
            </a:extLst>
          </p:cNvPr>
          <p:cNvGraphicFramePr>
            <a:graphicFrameLocks noGrp="1"/>
          </p:cNvGraphicFramePr>
          <p:nvPr>
            <p:extLst>
              <p:ext uri="{D42A27DB-BD31-4B8C-83A1-F6EECF244321}">
                <p14:modId xmlns:p14="http://schemas.microsoft.com/office/powerpoint/2010/main" val="1710495519"/>
              </p:ext>
            </p:extLst>
          </p:nvPr>
        </p:nvGraphicFramePr>
        <p:xfrm>
          <a:off x="1127760" y="2235081"/>
          <a:ext cx="9621519" cy="2387838"/>
        </p:xfrm>
        <a:graphic>
          <a:graphicData uri="http://schemas.openxmlformats.org/drawingml/2006/table">
            <a:tbl>
              <a:tblPr firstRow="1" firstCol="1" bandRow="1">
                <a:tableStyleId>{5C22544A-7EE6-4342-B048-85BDC9FD1C3A}</a:tableStyleId>
              </a:tblPr>
              <a:tblGrid>
                <a:gridCol w="3891219">
                  <a:extLst>
                    <a:ext uri="{9D8B030D-6E8A-4147-A177-3AD203B41FA5}">
                      <a16:colId xmlns:a16="http://schemas.microsoft.com/office/drawing/2014/main" val="2654161240"/>
                    </a:ext>
                  </a:extLst>
                </a:gridCol>
                <a:gridCol w="2470407">
                  <a:extLst>
                    <a:ext uri="{9D8B030D-6E8A-4147-A177-3AD203B41FA5}">
                      <a16:colId xmlns:a16="http://schemas.microsoft.com/office/drawing/2014/main" val="1136651604"/>
                    </a:ext>
                  </a:extLst>
                </a:gridCol>
                <a:gridCol w="3259893">
                  <a:extLst>
                    <a:ext uri="{9D8B030D-6E8A-4147-A177-3AD203B41FA5}">
                      <a16:colId xmlns:a16="http://schemas.microsoft.com/office/drawing/2014/main" val="3779098089"/>
                    </a:ext>
                  </a:extLst>
                </a:gridCol>
              </a:tblGrid>
              <a:tr h="392489">
                <a:tc>
                  <a:txBody>
                    <a:bodyPr/>
                    <a:lstStyle/>
                    <a:p>
                      <a:pPr algn="ctr"/>
                      <a:r>
                        <a:rPr lang="en-US" sz="1800" kern="0" dirty="0">
                          <a:effectLst/>
                        </a:rPr>
                        <a:t>Group</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rgbClr val="005B00"/>
                    </a:solidFill>
                  </a:tcPr>
                </a:tc>
                <a:tc>
                  <a:txBody>
                    <a:bodyPr/>
                    <a:lstStyle/>
                    <a:p>
                      <a:pPr algn="ctr"/>
                      <a:r>
                        <a:rPr lang="en-US" sz="1800" kern="0" dirty="0">
                          <a:effectLst/>
                        </a:rPr>
                        <a:t>Number</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rgbClr val="005B00"/>
                    </a:solidFill>
                  </a:tcPr>
                </a:tc>
                <a:tc>
                  <a:txBody>
                    <a:bodyPr/>
                    <a:lstStyle/>
                    <a:p>
                      <a:pPr algn="ctr"/>
                      <a:r>
                        <a:rPr lang="en-US" sz="1800" kern="0" dirty="0">
                          <a:effectLst/>
                        </a:rPr>
                        <a:t>Ratio</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rgbClr val="005B00"/>
                    </a:solidFill>
                  </a:tcPr>
                </a:tc>
                <a:extLst>
                  <a:ext uri="{0D108BD9-81ED-4DB2-BD59-A6C34878D82A}">
                    <a16:rowId xmlns:a16="http://schemas.microsoft.com/office/drawing/2014/main" val="1880922654"/>
                  </a:ext>
                </a:extLst>
              </a:tr>
              <a:tr h="548451">
                <a:tc>
                  <a:txBody>
                    <a:bodyPr/>
                    <a:lstStyle/>
                    <a:p>
                      <a:pPr algn="ctr"/>
                      <a:r>
                        <a:rPr lang="en-US" sz="1800" kern="0" dirty="0">
                          <a:effectLst/>
                        </a:rPr>
                        <a:t>Non-PC buyers</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rgbClr val="92D050"/>
                    </a:solidFill>
                  </a:tcPr>
                </a:tc>
                <a:tc>
                  <a:txBody>
                    <a:bodyPr/>
                    <a:lstStyle/>
                    <a:p>
                      <a:pPr algn="ctr"/>
                      <a:r>
                        <a:rPr lang="en-US" sz="1800" kern="0" dirty="0">
                          <a:effectLst/>
                        </a:rPr>
                        <a:t>187</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oFill/>
                  </a:tcPr>
                </a:tc>
                <a:tc>
                  <a:txBody>
                    <a:bodyPr/>
                    <a:lstStyle/>
                    <a:p>
                      <a:pPr algn="ctr"/>
                      <a:r>
                        <a:rPr lang="en-US" sz="1800" kern="0">
                          <a:effectLst/>
                        </a:rPr>
                        <a:t>20.7%</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703178713"/>
                  </a:ext>
                </a:extLst>
              </a:tr>
              <a:tr h="1054409">
                <a:tc>
                  <a:txBody>
                    <a:bodyPr/>
                    <a:lstStyle/>
                    <a:p>
                      <a:pPr algn="ctr"/>
                      <a:r>
                        <a:rPr lang="en-US" sz="1800" kern="0" dirty="0">
                          <a:effectLst/>
                        </a:rPr>
                        <a:t>Non-Lays buyers/Lays lost buyers (but still in PC market)</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rgbClr val="92D050"/>
                    </a:solidFill>
                  </a:tcPr>
                </a:tc>
                <a:tc>
                  <a:txBody>
                    <a:bodyPr/>
                    <a:lstStyle/>
                    <a:p>
                      <a:pPr algn="ctr"/>
                      <a:r>
                        <a:rPr lang="en-US" sz="1800" kern="0" dirty="0">
                          <a:effectLst/>
                        </a:rPr>
                        <a:t>201</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oFill/>
                  </a:tcPr>
                </a:tc>
                <a:tc>
                  <a:txBody>
                    <a:bodyPr/>
                    <a:lstStyle/>
                    <a:p>
                      <a:pPr algn="ctr"/>
                      <a:r>
                        <a:rPr lang="en-US" sz="1800" kern="0" dirty="0">
                          <a:effectLst/>
                        </a:rPr>
                        <a:t>22.3%</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246157763"/>
                  </a:ext>
                </a:extLst>
              </a:tr>
              <a:tr h="392489">
                <a:tc>
                  <a:txBody>
                    <a:bodyPr/>
                    <a:lstStyle/>
                    <a:p>
                      <a:pPr algn="ctr"/>
                      <a:r>
                        <a:rPr lang="en-US" sz="1800" kern="0" dirty="0">
                          <a:effectLst/>
                        </a:rPr>
                        <a:t>Lays current buyers</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rgbClr val="92D050"/>
                    </a:solidFill>
                  </a:tcPr>
                </a:tc>
                <a:tc>
                  <a:txBody>
                    <a:bodyPr/>
                    <a:lstStyle/>
                    <a:p>
                      <a:pPr algn="ctr"/>
                      <a:r>
                        <a:rPr lang="en-US" sz="1800" kern="0">
                          <a:effectLst/>
                        </a:rPr>
                        <a:t>515</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oFill/>
                  </a:tcPr>
                </a:tc>
                <a:tc>
                  <a:txBody>
                    <a:bodyPr/>
                    <a:lstStyle/>
                    <a:p>
                      <a:pPr algn="ctr"/>
                      <a:r>
                        <a:rPr lang="en-US" sz="1800" kern="0" dirty="0">
                          <a:effectLst/>
                        </a:rPr>
                        <a:t>57%</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163006647"/>
                  </a:ext>
                </a:extLst>
              </a:tr>
            </a:tbl>
          </a:graphicData>
        </a:graphic>
      </p:graphicFrame>
    </p:spTree>
    <p:extLst>
      <p:ext uri="{BB962C8B-B14F-4D97-AF65-F5344CB8AC3E}">
        <p14:creationId xmlns:p14="http://schemas.microsoft.com/office/powerpoint/2010/main" val="13465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95" imgH="394" progId="TCLayout.ActiveDocument.1">
                  <p:embed/>
                </p:oleObj>
              </mc:Choice>
              <mc:Fallback>
                <p:oleObj name="think-cell 幻灯片" r:id="rId3" imgW="395" imgH="394" progId="TCLayout.ActiveDocument.1">
                  <p:embed/>
                  <p:pic>
                    <p:nvPicPr>
                      <p:cNvPr id="7" name="think-cell data - do not delete"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DDAB59E-332C-4060-B0C9-643DCBD9587F}" type="slidenum">
              <a:rPr lang="zh-CN" altLang="en-US" smtClean="0"/>
              <a:t>25</a:t>
            </a:fld>
            <a:endParaRPr lang="zh-CN" altLang="en-US"/>
          </a:p>
        </p:txBody>
      </p:sp>
      <p:sp>
        <p:nvSpPr>
          <p:cNvPr id="8" name="矩形 7"/>
          <p:cNvSpPr/>
          <p:nvPr/>
        </p:nvSpPr>
        <p:spPr>
          <a:xfrm>
            <a:off x="1414985" y="2656201"/>
            <a:ext cx="8825996" cy="954107"/>
          </a:xfrm>
          <a:prstGeom prst="rect">
            <a:avLst/>
          </a:prstGeom>
        </p:spPr>
        <p:txBody>
          <a:bodyPr wrap="square">
            <a:spAutoFit/>
          </a:bodyPr>
          <a:lstStyle/>
          <a:p>
            <a:pPr>
              <a:spcAft>
                <a:spcPts val="0"/>
              </a:spcAft>
            </a:pPr>
            <a:r>
              <a:rPr lang="en-US" altLang="zh-CN" sz="2800" b="1" kern="100" dirty="0">
                <a:solidFill>
                  <a:srgbClr val="0070C0"/>
                </a:solidFill>
                <a:latin typeface="Arial" panose="020B0604020202020204" pitchFamily="34" charset="0"/>
                <a:cs typeface="Arial" panose="020B0604020202020204" pitchFamily="34" charset="0"/>
              </a:rPr>
              <a:t>What are the barriers to </a:t>
            </a:r>
          </a:p>
          <a:p>
            <a:pPr>
              <a:spcAft>
                <a:spcPts val="0"/>
              </a:spcAft>
            </a:pPr>
            <a:r>
              <a:rPr lang="en-US" altLang="zh-CN" sz="2800" b="1" kern="100" dirty="0">
                <a:solidFill>
                  <a:srgbClr val="0070C0"/>
                </a:solidFill>
                <a:latin typeface="Arial" panose="020B0604020202020204" pitchFamily="34" charset="0"/>
                <a:cs typeface="Arial" panose="020B0604020202020204" pitchFamily="34" charset="0"/>
              </a:rPr>
              <a:t>purchase Potato Chips for Non-PC Buyers?</a:t>
            </a:r>
            <a:endParaRPr lang="zh-CN" altLang="zh-CN" sz="2800" b="1" kern="100" dirty="0">
              <a:solidFill>
                <a:srgbClr val="0070C0"/>
              </a:solidFill>
              <a:latin typeface="Arial" panose="020B0604020202020204" pitchFamily="34" charset="0"/>
              <a:cs typeface="Arial" panose="020B0604020202020204" pitchFamily="34" charset="0"/>
            </a:endParaRPr>
          </a:p>
        </p:txBody>
      </p:sp>
      <p:sp>
        <p:nvSpPr>
          <p:cNvPr id="9" name="矩形 8"/>
          <p:cNvSpPr/>
          <p:nvPr/>
        </p:nvSpPr>
        <p:spPr>
          <a:xfrm>
            <a:off x="85344" y="26261"/>
            <a:ext cx="6096000" cy="307777"/>
          </a:xfrm>
          <a:prstGeom prst="rect">
            <a:avLst/>
          </a:prstGeom>
        </p:spPr>
        <p:txBody>
          <a:bodyPr>
            <a:spAutoFit/>
          </a:bodyPr>
          <a:lstStyle/>
          <a:p>
            <a:pPr fontAlgn="t"/>
            <a:r>
              <a:rPr lang="en-US" altLang="zh-CN" sz="1400" b="1" dirty="0">
                <a:solidFill>
                  <a:srgbClr val="005B00"/>
                </a:solidFill>
                <a:latin typeface="微软雅黑" panose="020B0503020204020204" pitchFamily="34" charset="-122"/>
                <a:ea typeface="微软雅黑" panose="020B0503020204020204" pitchFamily="34" charset="-122"/>
              </a:rPr>
              <a:t>Objective 3. New Product Launch Suggestions</a:t>
            </a:r>
            <a:endParaRPr lang="zh-CN" altLang="zh-CN" sz="1400" b="1" dirty="0">
              <a:solidFill>
                <a:srgbClr val="005B00"/>
              </a:solidFill>
              <a:latin typeface="微软雅黑" panose="020B0503020204020204" pitchFamily="34" charset="-122"/>
              <a:ea typeface="微软雅黑" panose="020B0503020204020204" pitchFamily="34" charset="-122"/>
            </a:endParaRPr>
          </a:p>
        </p:txBody>
      </p:sp>
      <p:sp>
        <p:nvSpPr>
          <p:cNvPr id="10" name="圆角矩形 9"/>
          <p:cNvSpPr/>
          <p:nvPr/>
        </p:nvSpPr>
        <p:spPr>
          <a:xfrm>
            <a:off x="1472185" y="343182"/>
            <a:ext cx="1243584" cy="379194"/>
          </a:xfrm>
          <a:prstGeom prst="roundRect">
            <a:avLst/>
          </a:prstGeom>
          <a:solidFill>
            <a:srgbClr val="00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Non-PC Buyers</a:t>
            </a:r>
            <a:endParaRPr lang="zh-CN" altLang="en-US" sz="1200" b="1" dirty="0">
              <a:latin typeface="Arial" panose="020B0604020202020204" pitchFamily="34" charset="0"/>
              <a:cs typeface="Arial" panose="020B0604020202020204" pitchFamily="34" charset="0"/>
            </a:endParaRPr>
          </a:p>
        </p:txBody>
      </p:sp>
      <p:sp>
        <p:nvSpPr>
          <p:cNvPr id="11" name="圆角矩形 10"/>
          <p:cNvSpPr/>
          <p:nvPr/>
        </p:nvSpPr>
        <p:spPr>
          <a:xfrm>
            <a:off x="171401" y="352749"/>
            <a:ext cx="1243584" cy="379194"/>
          </a:xfrm>
          <a:prstGeom prst="round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latin typeface="Arial" panose="020B0604020202020204" pitchFamily="34" charset="0"/>
                <a:cs typeface="Arial" panose="020B0604020202020204" pitchFamily="34" charset="0"/>
              </a:rPr>
              <a:t>Questionnaire</a:t>
            </a:r>
            <a:r>
              <a:rPr lang="en-US" altLang="zh-CN" sz="1200" b="1" dirty="0">
                <a:latin typeface="Arial" panose="020B0604020202020204" pitchFamily="34" charset="0"/>
                <a:cs typeface="Arial" panose="020B0604020202020204" pitchFamily="34" charset="0"/>
              </a:rPr>
              <a:t> Design</a:t>
            </a:r>
            <a:endParaRPr lang="zh-CN" altLang="en-US" sz="1200" b="1" dirty="0">
              <a:latin typeface="Arial" panose="020B0604020202020204" pitchFamily="34" charset="0"/>
              <a:cs typeface="Arial" panose="020B0604020202020204" pitchFamily="34" charset="0"/>
            </a:endParaRPr>
          </a:p>
        </p:txBody>
      </p:sp>
      <p:sp>
        <p:nvSpPr>
          <p:cNvPr id="12" name="圆角矩形 11"/>
          <p:cNvSpPr/>
          <p:nvPr/>
        </p:nvSpPr>
        <p:spPr>
          <a:xfrm>
            <a:off x="2772969" y="343182"/>
            <a:ext cx="1243584" cy="379193"/>
          </a:xfrm>
          <a:prstGeom prst="round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PC Buyers</a:t>
            </a:r>
            <a:endParaRPr lang="zh-CN" altLang="en-US" sz="1200" b="1" dirty="0">
              <a:latin typeface="Arial" panose="020B0604020202020204" pitchFamily="34" charset="0"/>
              <a:cs typeface="Arial" panose="020B0604020202020204" pitchFamily="34" charset="0"/>
            </a:endParaRPr>
          </a:p>
        </p:txBody>
      </p:sp>
      <p:pic>
        <p:nvPicPr>
          <p:cNvPr id="17" name="图片 22">
            <a:extLst>
              <a:ext uri="{FF2B5EF4-FFF2-40B4-BE49-F238E27FC236}">
                <a16:creationId xmlns:a16="http://schemas.microsoft.com/office/drawing/2014/main" id="{993C5727-B21E-FBF7-ECDA-CBA15529C30E}"/>
              </a:ext>
            </a:extLst>
          </p:cNvPr>
          <p:cNvPicPr>
            <a:picLocks noChangeAspect="1"/>
          </p:cNvPicPr>
          <p:nvPr/>
        </p:nvPicPr>
        <p:blipFill>
          <a:blip r:embed="rId5"/>
          <a:stretch>
            <a:fillRect/>
          </a:stretch>
        </p:blipFill>
        <p:spPr>
          <a:xfrm rot="21135502">
            <a:off x="9146572" y="2272891"/>
            <a:ext cx="1290799" cy="1316970"/>
          </a:xfrm>
          <a:prstGeom prst="rect">
            <a:avLst/>
          </a:prstGeom>
        </p:spPr>
      </p:pic>
      <p:sp>
        <p:nvSpPr>
          <p:cNvPr id="18" name="圆角矩形 11">
            <a:extLst>
              <a:ext uri="{FF2B5EF4-FFF2-40B4-BE49-F238E27FC236}">
                <a16:creationId xmlns:a16="http://schemas.microsoft.com/office/drawing/2014/main" id="{D0B51F23-86F1-7E7C-8153-350272239688}"/>
              </a:ext>
            </a:extLst>
          </p:cNvPr>
          <p:cNvSpPr/>
          <p:nvPr/>
        </p:nvSpPr>
        <p:spPr>
          <a:xfrm>
            <a:off x="4073753" y="352749"/>
            <a:ext cx="1517794" cy="379194"/>
          </a:xfrm>
          <a:prstGeom prst="round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Summary &amp;</a:t>
            </a:r>
          </a:p>
          <a:p>
            <a:pPr algn="ctr"/>
            <a:r>
              <a:rPr lang="en-US" altLang="zh-CN" sz="1200" b="1" dirty="0">
                <a:latin typeface="Arial" panose="020B0604020202020204" pitchFamily="34" charset="0"/>
                <a:cs typeface="Arial" panose="020B0604020202020204" pitchFamily="34" charset="0"/>
              </a:rPr>
              <a:t>Recommendation</a:t>
            </a:r>
            <a:endParaRPr lang="zh-CN" altLang="en-US" sz="1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15356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95" imgH="394" progId="TCLayout.ActiveDocument.1">
                  <p:embed/>
                </p:oleObj>
              </mc:Choice>
              <mc:Fallback>
                <p:oleObj name="think-cell 幻灯片" r:id="rId3" imgW="395" imgH="394" progId="TCLayout.ActiveDocument.1">
                  <p:embed/>
                  <p:pic>
                    <p:nvPicPr>
                      <p:cNvPr id="7" name="think-cell data - do not delete"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页脚占位符 3"/>
          <p:cNvSpPr>
            <a:spLocks noGrp="1"/>
          </p:cNvSpPr>
          <p:nvPr>
            <p:ph type="ftr" sz="quarter" idx="11"/>
          </p:nvPr>
        </p:nvSpPr>
        <p:spPr/>
        <p:txBody>
          <a:bodyPr/>
          <a:lstStyle/>
          <a:p>
            <a:r>
              <a:rPr lang="en-US" altLang="zh-CN" sz="1600" i="1" dirty="0">
                <a:latin typeface="Arial" panose="020B0604020202020204" pitchFamily="34" charset="0"/>
                <a:cs typeface="Arial" panose="020B0604020202020204" pitchFamily="34" charset="0"/>
              </a:rPr>
              <a:t>Data: Questionnaire Data</a:t>
            </a:r>
            <a:endParaRPr lang="zh-CN" altLang="en-US" sz="1800" i="1" dirty="0">
              <a:latin typeface="Arial" panose="020B0604020202020204" pitchFamily="34" charset="0"/>
              <a:cs typeface="Arial" panose="020B0604020202020204" pitchFamily="34" charset="0"/>
            </a:endParaRPr>
          </a:p>
          <a:p>
            <a:endParaRPr lang="zh-CN" altLang="en-US" dirty="0"/>
          </a:p>
        </p:txBody>
      </p:sp>
      <p:sp>
        <p:nvSpPr>
          <p:cNvPr id="5" name="灯片编号占位符 4"/>
          <p:cNvSpPr>
            <a:spLocks noGrp="1"/>
          </p:cNvSpPr>
          <p:nvPr>
            <p:ph type="sldNum" sz="quarter" idx="12"/>
          </p:nvPr>
        </p:nvSpPr>
        <p:spPr/>
        <p:txBody>
          <a:bodyPr/>
          <a:lstStyle/>
          <a:p>
            <a:fld id="{1DDAB59E-332C-4060-B0C9-643DCBD9587F}" type="slidenum">
              <a:rPr lang="zh-CN" altLang="en-US" smtClean="0"/>
              <a:t>26</a:t>
            </a:fld>
            <a:endParaRPr lang="zh-CN" altLang="en-US"/>
          </a:p>
        </p:txBody>
      </p:sp>
      <p:sp>
        <p:nvSpPr>
          <p:cNvPr id="9" name="矩形 8"/>
          <p:cNvSpPr/>
          <p:nvPr/>
        </p:nvSpPr>
        <p:spPr>
          <a:xfrm>
            <a:off x="85344" y="26261"/>
            <a:ext cx="6096000" cy="307777"/>
          </a:xfrm>
          <a:prstGeom prst="rect">
            <a:avLst/>
          </a:prstGeom>
        </p:spPr>
        <p:txBody>
          <a:bodyPr>
            <a:spAutoFit/>
          </a:bodyPr>
          <a:lstStyle/>
          <a:p>
            <a:pPr fontAlgn="t"/>
            <a:r>
              <a:rPr lang="en-US" altLang="zh-CN" sz="1400" b="1" dirty="0">
                <a:solidFill>
                  <a:srgbClr val="005B00"/>
                </a:solidFill>
                <a:latin typeface="微软雅黑" panose="020B0503020204020204" pitchFamily="34" charset="-122"/>
                <a:ea typeface="微软雅黑" panose="020B0503020204020204" pitchFamily="34" charset="-122"/>
              </a:rPr>
              <a:t>Objective 3. New Product Launch Suggestions</a:t>
            </a:r>
            <a:endParaRPr lang="zh-CN" altLang="zh-CN" sz="1400" b="1" dirty="0">
              <a:solidFill>
                <a:srgbClr val="005B00"/>
              </a:solidFill>
              <a:latin typeface="微软雅黑" panose="020B0503020204020204" pitchFamily="34" charset="-122"/>
              <a:ea typeface="微软雅黑" panose="020B0503020204020204" pitchFamily="34" charset="-122"/>
            </a:endParaRPr>
          </a:p>
        </p:txBody>
      </p:sp>
      <p:sp>
        <p:nvSpPr>
          <p:cNvPr id="10" name="圆角矩形 9"/>
          <p:cNvSpPr/>
          <p:nvPr/>
        </p:nvSpPr>
        <p:spPr>
          <a:xfrm>
            <a:off x="1472185" y="343182"/>
            <a:ext cx="1243584" cy="379194"/>
          </a:xfrm>
          <a:prstGeom prst="roundRect">
            <a:avLst/>
          </a:prstGeom>
          <a:solidFill>
            <a:srgbClr val="00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Non-PC Buyers</a:t>
            </a:r>
            <a:endParaRPr lang="zh-CN" altLang="en-US" sz="1200" b="1" dirty="0">
              <a:latin typeface="Arial" panose="020B0604020202020204" pitchFamily="34" charset="0"/>
              <a:cs typeface="Arial" panose="020B0604020202020204" pitchFamily="34" charset="0"/>
            </a:endParaRPr>
          </a:p>
        </p:txBody>
      </p:sp>
      <p:sp>
        <p:nvSpPr>
          <p:cNvPr id="11" name="圆角矩形 10"/>
          <p:cNvSpPr/>
          <p:nvPr/>
        </p:nvSpPr>
        <p:spPr>
          <a:xfrm>
            <a:off x="171401" y="352749"/>
            <a:ext cx="1243584" cy="379194"/>
          </a:xfrm>
          <a:prstGeom prst="round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latin typeface="Arial" panose="020B0604020202020204" pitchFamily="34" charset="0"/>
                <a:cs typeface="Arial" panose="020B0604020202020204" pitchFamily="34" charset="0"/>
              </a:rPr>
              <a:t>Questionnaire</a:t>
            </a:r>
            <a:r>
              <a:rPr lang="en-US" altLang="zh-CN" sz="1200" b="1" dirty="0">
                <a:latin typeface="Arial" panose="020B0604020202020204" pitchFamily="34" charset="0"/>
                <a:cs typeface="Arial" panose="020B0604020202020204" pitchFamily="34" charset="0"/>
              </a:rPr>
              <a:t> Design</a:t>
            </a:r>
            <a:endParaRPr lang="zh-CN" altLang="en-US" sz="1200" b="1" dirty="0">
              <a:latin typeface="Arial" panose="020B0604020202020204" pitchFamily="34" charset="0"/>
              <a:cs typeface="Arial" panose="020B0604020202020204" pitchFamily="34" charset="0"/>
            </a:endParaRPr>
          </a:p>
        </p:txBody>
      </p:sp>
      <p:sp>
        <p:nvSpPr>
          <p:cNvPr id="12" name="圆角矩形 11"/>
          <p:cNvSpPr/>
          <p:nvPr/>
        </p:nvSpPr>
        <p:spPr>
          <a:xfrm>
            <a:off x="2772969" y="343182"/>
            <a:ext cx="1243584" cy="379194"/>
          </a:xfrm>
          <a:prstGeom prst="round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PC Buyers</a:t>
            </a:r>
            <a:endParaRPr lang="zh-CN" altLang="en-US" sz="1200" b="1" dirty="0">
              <a:latin typeface="Arial" panose="020B0604020202020204" pitchFamily="34" charset="0"/>
              <a:cs typeface="Arial" panose="020B0604020202020204" pitchFamily="34" charset="0"/>
            </a:endParaRPr>
          </a:p>
        </p:txBody>
      </p:sp>
      <p:graphicFrame>
        <p:nvGraphicFramePr>
          <p:cNvPr id="13" name="表格 12"/>
          <p:cNvGraphicFramePr>
            <a:graphicFrameLocks noGrp="1"/>
          </p:cNvGraphicFramePr>
          <p:nvPr>
            <p:extLst>
              <p:ext uri="{D42A27DB-BD31-4B8C-83A1-F6EECF244321}">
                <p14:modId xmlns:p14="http://schemas.microsoft.com/office/powerpoint/2010/main" val="2508694467"/>
              </p:ext>
            </p:extLst>
          </p:nvPr>
        </p:nvGraphicFramePr>
        <p:xfrm>
          <a:off x="402755" y="912551"/>
          <a:ext cx="11386489" cy="4867219"/>
        </p:xfrm>
        <a:graphic>
          <a:graphicData uri="http://schemas.openxmlformats.org/drawingml/2006/table">
            <a:tbl>
              <a:tblPr/>
              <a:tblGrid>
                <a:gridCol w="1604965">
                  <a:extLst>
                    <a:ext uri="{9D8B030D-6E8A-4147-A177-3AD203B41FA5}">
                      <a16:colId xmlns:a16="http://schemas.microsoft.com/office/drawing/2014/main" val="1221961250"/>
                    </a:ext>
                  </a:extLst>
                </a:gridCol>
                <a:gridCol w="1486742">
                  <a:extLst>
                    <a:ext uri="{9D8B030D-6E8A-4147-A177-3AD203B41FA5}">
                      <a16:colId xmlns:a16="http://schemas.microsoft.com/office/drawing/2014/main" val="1662006845"/>
                    </a:ext>
                  </a:extLst>
                </a:gridCol>
                <a:gridCol w="1836840">
                  <a:extLst>
                    <a:ext uri="{9D8B030D-6E8A-4147-A177-3AD203B41FA5}">
                      <a16:colId xmlns:a16="http://schemas.microsoft.com/office/drawing/2014/main" val="1659711907"/>
                    </a:ext>
                  </a:extLst>
                </a:gridCol>
                <a:gridCol w="1633928">
                  <a:extLst>
                    <a:ext uri="{9D8B030D-6E8A-4147-A177-3AD203B41FA5}">
                      <a16:colId xmlns:a16="http://schemas.microsoft.com/office/drawing/2014/main" val="1466265830"/>
                    </a:ext>
                  </a:extLst>
                </a:gridCol>
                <a:gridCol w="1799409">
                  <a:extLst>
                    <a:ext uri="{9D8B030D-6E8A-4147-A177-3AD203B41FA5}">
                      <a16:colId xmlns:a16="http://schemas.microsoft.com/office/drawing/2014/main" val="1930257788"/>
                    </a:ext>
                  </a:extLst>
                </a:gridCol>
                <a:gridCol w="1584879">
                  <a:extLst>
                    <a:ext uri="{9D8B030D-6E8A-4147-A177-3AD203B41FA5}">
                      <a16:colId xmlns:a16="http://schemas.microsoft.com/office/drawing/2014/main" val="4035287990"/>
                    </a:ext>
                  </a:extLst>
                </a:gridCol>
                <a:gridCol w="1439726">
                  <a:extLst>
                    <a:ext uri="{9D8B030D-6E8A-4147-A177-3AD203B41FA5}">
                      <a16:colId xmlns:a16="http://schemas.microsoft.com/office/drawing/2014/main" val="1306070853"/>
                    </a:ext>
                  </a:extLst>
                </a:gridCol>
              </a:tblGrid>
              <a:tr h="591129">
                <a:tc>
                  <a:txBody>
                    <a:bodyPr/>
                    <a:lstStyle/>
                    <a:p>
                      <a:pPr algn="l" fontAlgn="ctr"/>
                      <a:endParaRPr lang="zh-CN" altLang="en-US" sz="1600" b="0"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rPr>
                        <a:t>Total</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1800" b="1" i="0" u="none" strike="noStrike" dirty="0">
                        <a:solidFill>
                          <a:schemeClr val="bg1"/>
                        </a:solidFill>
                        <a:effectLst>
                          <a:outerShdw blurRad="38100" dist="38100" dir="2700000" algn="tl">
                            <a:srgbClr val="000000">
                              <a:alpha val="43137"/>
                            </a:srgbClr>
                          </a:outerShdw>
                        </a:effectLst>
                        <a:latin typeface="Calibri" panose="020F0502020204030204" pitchFamily="34" charset="0"/>
                        <a:ea typeface="等线" panose="02010600030101010101" pitchFamily="2" charset="-122"/>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a:stretch>
                    </a:blipFill>
                  </a:tcPr>
                </a:tc>
                <a:tc>
                  <a:txBody>
                    <a:bodyPr/>
                    <a:lstStyle/>
                    <a:p>
                      <a:pPr algn="ctr" fontAlgn="ctr"/>
                      <a:endParaRPr lang="en-US" sz="1800" b="1" i="0" u="none" strike="noStrike" dirty="0">
                        <a:solidFill>
                          <a:schemeClr val="bg1"/>
                        </a:solidFill>
                        <a:effectLst>
                          <a:outerShdw blurRad="38100" dist="38100" dir="2700000" algn="tl">
                            <a:srgbClr val="000000">
                              <a:alpha val="43137"/>
                            </a:srgbClr>
                          </a:outerShdw>
                        </a:effectLst>
                        <a:latin typeface="Calibri" panose="020F0502020204030204" pitchFamily="34" charset="0"/>
                        <a:ea typeface="等线" panose="02010600030101010101" pitchFamily="2" charset="-122"/>
                        <a:cs typeface="Calibri" panose="020F0502020204030204"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a:stretch>
                    </a:blipFill>
                  </a:tcPr>
                </a:tc>
                <a:tc>
                  <a:txBody>
                    <a:bodyPr/>
                    <a:lstStyle/>
                    <a:p>
                      <a:endParaRPr lang="zh-CN" altLang="en-US" dirty="0"/>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a:stretch>
                    </a:blipFill>
                  </a:tcPr>
                </a:tc>
                <a:tc>
                  <a:txBody>
                    <a:bodyPr/>
                    <a:lstStyle/>
                    <a:p>
                      <a:pPr algn="ctr" fontAlgn="ctr"/>
                      <a:endParaRPr lang="en-US" sz="1800" b="1" i="0" u="none" strike="noStrike" dirty="0">
                        <a:solidFill>
                          <a:schemeClr val="bg1"/>
                        </a:solidFill>
                        <a:effectLst>
                          <a:outerShdw blurRad="38100" dist="38100" dir="2700000" algn="tl">
                            <a:srgbClr val="000000">
                              <a:alpha val="43137"/>
                            </a:srgbClr>
                          </a:outerShdw>
                        </a:effectLst>
                        <a:latin typeface="Calibri" panose="020F0502020204030204" pitchFamily="34" charset="0"/>
                        <a:ea typeface="等线" panose="02010600030101010101" pitchFamily="2" charset="-122"/>
                        <a:cs typeface="Calibri" panose="020F0502020204030204"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a:stretch>
                    </a:blipFill>
                  </a:tcPr>
                </a:tc>
                <a:tc>
                  <a:txBody>
                    <a:bodyPr/>
                    <a:lstStyle/>
                    <a:p>
                      <a:endParaRPr lang="zh-CN" altLang="en-US" dirty="0"/>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a:stretch>
                    </a:blipFill>
                  </a:tcPr>
                </a:tc>
                <a:extLst>
                  <a:ext uri="{0D108BD9-81ED-4DB2-BD59-A6C34878D82A}">
                    <a16:rowId xmlns:a16="http://schemas.microsoft.com/office/drawing/2014/main" val="4059589814"/>
                  </a:ext>
                </a:extLst>
              </a:tr>
              <a:tr h="266105">
                <a:tc>
                  <a:txBody>
                    <a:bodyPr/>
                    <a:lstStyle/>
                    <a:p>
                      <a:pPr algn="l" fontAlgn="ctr"/>
                      <a:r>
                        <a:rPr lang="en-US" sz="1200" b="1"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rPr>
                        <a:t>Main consumer</a:t>
                      </a:r>
                    </a:p>
                  </a:txBody>
                  <a:tcPr anchor="ctr">
                    <a:lnL w="12700" cap="flat" cmpd="sng" algn="ctr">
                      <a:solidFill>
                        <a:schemeClr val="tx1"/>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rPr>
                        <a:t>-</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rPr>
                        <a:t>&lt;15 </a:t>
                      </a:r>
                      <a:r>
                        <a:rPr lang="en-US" sz="1200" b="0" i="0" u="none" strike="noStrike" dirty="0" err="1">
                          <a:solidFill>
                            <a:srgbClr val="000000"/>
                          </a:solidFill>
                          <a:effectLst/>
                          <a:latin typeface="Calibri" panose="020F0502020204030204" pitchFamily="34" charset="0"/>
                          <a:ea typeface="等线" panose="02010600030101010101" pitchFamily="2" charset="-122"/>
                          <a:cs typeface="Calibri" panose="020F0502020204030204" pitchFamily="34" charset="0"/>
                        </a:rPr>
                        <a:t>y.o</a:t>
                      </a:r>
                      <a:r>
                        <a:rPr lang="en-US" sz="1200" b="0"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rPr>
                        <a:t>18-24, 35-44 </a:t>
                      </a:r>
                      <a:r>
                        <a:rPr lang="en-US" sz="1200" b="0" i="0" u="none" strike="noStrike" dirty="0" err="1">
                          <a:solidFill>
                            <a:srgbClr val="000000"/>
                          </a:solidFill>
                          <a:effectLst/>
                          <a:latin typeface="Calibri" panose="020F0502020204030204" pitchFamily="34" charset="0"/>
                          <a:ea typeface="等线" panose="02010600030101010101" pitchFamily="2" charset="-122"/>
                          <a:cs typeface="Calibri" panose="020F0502020204030204" pitchFamily="34" charset="0"/>
                        </a:rPr>
                        <a:t>y.o</a:t>
                      </a:r>
                      <a:r>
                        <a:rPr lang="en-US" sz="1200" b="0"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rPr>
                        <a:t>.</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rPr>
                        <a:t>45-64 </a:t>
                      </a:r>
                      <a:r>
                        <a:rPr lang="en-US" sz="1200" b="0" i="0" u="none" strike="noStrike" dirty="0" err="1">
                          <a:solidFill>
                            <a:srgbClr val="000000"/>
                          </a:solidFill>
                          <a:effectLst/>
                          <a:latin typeface="Calibri" panose="020F0502020204030204" pitchFamily="34" charset="0"/>
                          <a:ea typeface="等线" panose="02010600030101010101" pitchFamily="2" charset="-122"/>
                          <a:cs typeface="Calibri" panose="020F0502020204030204" pitchFamily="34" charset="0"/>
                        </a:rPr>
                        <a:t>y.o</a:t>
                      </a:r>
                      <a:r>
                        <a:rPr lang="en-US" sz="1200" b="0"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rPr>
                        <a:t>.</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rPr>
                        <a:t>&lt;18 </a:t>
                      </a:r>
                      <a:r>
                        <a:rPr lang="en-US" sz="1200" b="0" i="0" u="none" strike="noStrike" dirty="0" err="1">
                          <a:solidFill>
                            <a:srgbClr val="000000"/>
                          </a:solidFill>
                          <a:effectLst/>
                          <a:latin typeface="Calibri" panose="020F0502020204030204" pitchFamily="34" charset="0"/>
                          <a:ea typeface="等线" panose="02010600030101010101" pitchFamily="2" charset="-122"/>
                          <a:cs typeface="Calibri" panose="020F0502020204030204" pitchFamily="34" charset="0"/>
                        </a:rPr>
                        <a:t>y.o</a:t>
                      </a:r>
                      <a:r>
                        <a:rPr lang="en-US" sz="1200" b="0"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rPr>
                        <a:t>.</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rPr>
                        <a:t>25-34 </a:t>
                      </a:r>
                      <a:r>
                        <a:rPr lang="en-US" sz="1200" b="0" i="0" u="none" strike="noStrike" dirty="0" err="1">
                          <a:solidFill>
                            <a:srgbClr val="000000"/>
                          </a:solidFill>
                          <a:effectLst/>
                          <a:latin typeface="Calibri" panose="020F0502020204030204" pitchFamily="34" charset="0"/>
                          <a:ea typeface="等线" panose="02010600030101010101" pitchFamily="2" charset="-122"/>
                          <a:cs typeface="Calibri" panose="020F0502020204030204" pitchFamily="34" charset="0"/>
                        </a:rPr>
                        <a:t>y.o</a:t>
                      </a:r>
                      <a:r>
                        <a:rPr lang="en-US" sz="1200" b="0"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rPr>
                        <a:t>.</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1839644686"/>
                  </a:ext>
                </a:extLst>
              </a:tr>
              <a:tr h="798315">
                <a:tc>
                  <a:txBody>
                    <a:bodyPr/>
                    <a:lstStyle/>
                    <a:p>
                      <a:pPr algn="l" fontAlgn="ctr"/>
                      <a:r>
                        <a:rPr lang="en-US" sz="1200" b="1"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rPr>
                        <a:t>Key barriers </a:t>
                      </a:r>
                    </a:p>
                    <a:p>
                      <a:pPr algn="l" fontAlgn="ctr"/>
                      <a:r>
                        <a:rPr lang="en-US" sz="1200" b="0" i="0" u="none" strike="noStrike" dirty="0">
                          <a:solidFill>
                            <a:schemeClr val="tx1">
                              <a:lumMod val="60000"/>
                              <a:lumOff val="40000"/>
                            </a:schemeClr>
                          </a:solidFill>
                          <a:effectLst/>
                          <a:latin typeface="Calibri" panose="020F0502020204030204" pitchFamily="34" charset="0"/>
                          <a:ea typeface="等线" panose="02010600030101010101" pitchFamily="2" charset="-122"/>
                          <a:cs typeface="Calibri" panose="020F0502020204030204" pitchFamily="34" charset="0"/>
                        </a:rPr>
                        <a:t>(by demo only highlight differentiating barrier)</a:t>
                      </a:r>
                    </a:p>
                  </a:txBody>
                  <a:tcPr anchor="ctr">
                    <a:lnL w="12700" cap="flat" cmpd="sng" algn="ctr">
                      <a:solidFill>
                        <a:schemeClr val="tx1"/>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171450" indent="-171450" algn="l" fontAlgn="ctr">
                        <a:buFont typeface="Arial" panose="020B0604020202020204" pitchFamily="34" charset="0"/>
                        <a:buChar char="•"/>
                      </a:pPr>
                      <a:r>
                        <a:rPr lang="en-US" sz="1200" b="1" i="0" u="none" strike="noStrike" dirty="0">
                          <a:solidFill>
                            <a:schemeClr val="tx1"/>
                          </a:solidFill>
                          <a:effectLst/>
                          <a:latin typeface="Calibri" panose="020F0502020204030204" pitchFamily="34" charset="0"/>
                          <a:ea typeface="等线" panose="02010600030101010101" pitchFamily="2" charset="-122"/>
                          <a:cs typeface="Calibri" panose="020F0502020204030204" pitchFamily="34" charset="0"/>
                        </a:rPr>
                        <a:t>Not healt</a:t>
                      </a:r>
                      <a:r>
                        <a:rPr lang="en-US" altLang="zh-CN" sz="1200" b="1" i="0" u="none" strike="noStrike" dirty="0">
                          <a:solidFill>
                            <a:schemeClr val="tx1"/>
                          </a:solidFill>
                          <a:effectLst/>
                          <a:latin typeface="Calibri" panose="020F0502020204030204" pitchFamily="34" charset="0"/>
                          <a:ea typeface="等线" panose="02010600030101010101" pitchFamily="2" charset="-122"/>
                          <a:cs typeface="Calibri" panose="020F0502020204030204" pitchFamily="34" charset="0"/>
                        </a:rPr>
                        <a:t>hy</a:t>
                      </a:r>
                    </a:p>
                    <a:p>
                      <a:pPr marL="171450" indent="-171450" algn="l" fontAlgn="ctr">
                        <a:buFont typeface="Arial" panose="020B0604020202020204" pitchFamily="34" charset="0"/>
                        <a:buChar char="•"/>
                      </a:pPr>
                      <a:r>
                        <a:rPr lang="en-US" sz="1200" b="0" i="0" u="none" strike="noStrike" dirty="0">
                          <a:solidFill>
                            <a:schemeClr val="tx1"/>
                          </a:solidFill>
                          <a:effectLst/>
                          <a:latin typeface="Calibri" panose="020F0502020204030204" pitchFamily="34" charset="0"/>
                          <a:ea typeface="等线" panose="02010600030101010101" pitchFamily="2" charset="-122"/>
                          <a:cs typeface="Calibri" panose="020F0502020204030204" pitchFamily="34" charset="0"/>
                        </a:rPr>
                        <a:t>High Calories</a:t>
                      </a:r>
                    </a:p>
                    <a:p>
                      <a:pPr marL="171450" indent="-171450" algn="l" fontAlgn="ctr">
                        <a:buFont typeface="Arial" panose="020B0604020202020204" pitchFamily="34" charset="0"/>
                        <a:buChar char="•"/>
                      </a:pPr>
                      <a:r>
                        <a:rPr lang="en-US" sz="1200" b="0" i="0" u="none" strike="noStrike" dirty="0">
                          <a:solidFill>
                            <a:schemeClr val="tx1"/>
                          </a:solidFill>
                          <a:effectLst/>
                          <a:latin typeface="Calibri" panose="020F0502020204030204" pitchFamily="34" charset="0"/>
                          <a:ea typeface="等线" panose="02010600030101010101" pitchFamily="2" charset="-122"/>
                          <a:cs typeface="Calibri" panose="020F0502020204030204" pitchFamily="34" charset="0"/>
                        </a:rPr>
                        <a:t>Much additive</a:t>
                      </a:r>
                      <a:r>
                        <a:rPr lang="en-US" altLang="zh-CN" sz="1200" b="0" i="0" u="none" strike="noStrike" dirty="0">
                          <a:solidFill>
                            <a:schemeClr val="tx1"/>
                          </a:solidFill>
                          <a:effectLst/>
                          <a:latin typeface="Calibri" panose="020F0502020204030204" pitchFamily="34" charset="0"/>
                          <a:ea typeface="等线" panose="02010600030101010101" pitchFamily="2" charset="-122"/>
                          <a:cs typeface="Calibri" panose="020F0502020204030204" pitchFamily="34" charset="0"/>
                        </a:rPr>
                        <a:t>s</a:t>
                      </a:r>
                    </a:p>
                    <a:p>
                      <a:pPr marL="171450" indent="-171450" algn="l" fontAlgn="ctr">
                        <a:buFont typeface="Arial" panose="020B0604020202020204" pitchFamily="34" charset="0"/>
                        <a:buChar char="•"/>
                      </a:pPr>
                      <a:r>
                        <a:rPr lang="en-US" sz="1200" b="0" i="0" u="none" strike="noStrike" dirty="0">
                          <a:solidFill>
                            <a:schemeClr val="tx1"/>
                          </a:solidFill>
                          <a:effectLst/>
                          <a:latin typeface="Calibri" panose="020F0502020204030204" pitchFamily="34" charset="0"/>
                          <a:ea typeface="等线" panose="02010600030101010101" pitchFamily="2" charset="-122"/>
                          <a:cs typeface="Calibri" panose="020F0502020204030204" pitchFamily="34" charset="0"/>
                        </a:rPr>
                        <a:t>Fried snack</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171450" indent="-171450" algn="l" fontAlgn="ctr">
                        <a:buFont typeface="Arial" panose="020B0604020202020204" pitchFamily="34" charset="0"/>
                        <a:buChar char="•"/>
                      </a:pPr>
                      <a:r>
                        <a:rPr lang="en-US" sz="1200" b="0" i="0" u="none" strike="noStrike" dirty="0">
                          <a:solidFill>
                            <a:schemeClr val="tx1"/>
                          </a:solidFill>
                          <a:effectLst/>
                          <a:latin typeface="Calibri" panose="020F0502020204030204" pitchFamily="34" charset="0"/>
                          <a:ea typeface="等线" panose="02010600030101010101" pitchFamily="2" charset="-122"/>
                          <a:cs typeface="Calibri" panose="020F0502020204030204" pitchFamily="34" charset="0"/>
                        </a:rPr>
                        <a:t>Less stock up needs after COVID </a:t>
                      </a:r>
                      <a:r>
                        <a:rPr lang="en-US" sz="1100" b="0" i="1" u="none" strike="noStrike" dirty="0">
                          <a:solidFill>
                            <a:schemeClr val="tx1"/>
                          </a:solidFill>
                          <a:effectLst/>
                          <a:latin typeface="Calibri" panose="020F0502020204030204" pitchFamily="34" charset="0"/>
                          <a:ea typeface="等线" panose="02010600030101010101" pitchFamily="2" charset="-122"/>
                          <a:cs typeface="Calibri" panose="020F0502020204030204" pitchFamily="34" charset="0"/>
                        </a:rPr>
                        <a:t>(less family time at home after Covid)</a:t>
                      </a:r>
                    </a:p>
                    <a:p>
                      <a:pPr marL="171450" indent="-171450" algn="l" fontAlgn="ctr">
                        <a:buFont typeface="Arial" panose="020B0604020202020204" pitchFamily="34" charset="0"/>
                        <a:buChar char="•"/>
                      </a:pPr>
                      <a:r>
                        <a:rPr lang="en-US" altLang="zh-CN" sz="1100" b="0" i="0" u="none" strike="noStrike" dirty="0">
                          <a:solidFill>
                            <a:srgbClr val="000000"/>
                          </a:solidFill>
                          <a:effectLst/>
                          <a:latin typeface="Calibri" panose="020F0502020204030204" pitchFamily="34" charset="0"/>
                          <a:ea typeface="+mn-ea"/>
                          <a:cs typeface="Calibri" panose="020F0502020204030204" pitchFamily="34" charset="0"/>
                        </a:rPr>
                        <a:t>Can’t find package size I want (prefer Independent small pack, won't overeat)</a:t>
                      </a:r>
                    </a:p>
                    <a:p>
                      <a:pPr algn="ctr" fontAlgn="ctr"/>
                      <a:endParaRPr lang="en-US" sz="1100" b="0" i="1" u="none" strike="noStrike" dirty="0">
                        <a:solidFill>
                          <a:schemeClr val="tx1"/>
                        </a:solidFill>
                        <a:effectLst/>
                        <a:latin typeface="Calibri" panose="020F0502020204030204" pitchFamily="34" charset="0"/>
                        <a:ea typeface="等线" panose="02010600030101010101" pitchFamily="2" charset="-122"/>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indent="0" algn="ctr" fontAlgn="ctr">
                        <a:buFont typeface="Arial" panose="020B0604020202020204" pitchFamily="34" charset="0"/>
                        <a:buNone/>
                      </a:pPr>
                      <a:r>
                        <a:rPr lang="en-US" altLang="zh-CN" sz="1200" b="0" i="0" u="none" strike="noStrike" dirty="0">
                          <a:solidFill>
                            <a:schemeClr val="accent1"/>
                          </a:solidFill>
                          <a:effectLst/>
                          <a:latin typeface="Calibri" panose="020F0502020204030204" pitchFamily="34" charset="0"/>
                          <a:ea typeface="等线" panose="02010600030101010101" pitchFamily="2" charset="-122"/>
                          <a:cs typeface="Calibri" panose="020F0502020204030204" pitchFamily="34" charset="0"/>
                        </a:rPr>
                        <a:t>(Same</a:t>
                      </a:r>
                      <a:r>
                        <a:rPr lang="en-US" altLang="zh-CN" sz="1200" b="0" i="0" u="none" strike="noStrike" baseline="0" dirty="0">
                          <a:solidFill>
                            <a:schemeClr val="accent1"/>
                          </a:solidFill>
                          <a:effectLst/>
                          <a:latin typeface="Calibri" panose="020F0502020204030204" pitchFamily="34" charset="0"/>
                          <a:ea typeface="等线" panose="02010600030101010101" pitchFamily="2" charset="-122"/>
                          <a:cs typeface="Calibri" panose="020F0502020204030204" pitchFamily="34" charset="0"/>
                        </a:rPr>
                        <a:t> barriers as total)</a:t>
                      </a:r>
                      <a:endParaRPr lang="zh-CN" altLang="en-US" sz="1200" b="0" i="0" u="none" strike="noStrike" dirty="0">
                        <a:solidFill>
                          <a:schemeClr val="accent1"/>
                        </a:solidFill>
                        <a:effectLst/>
                        <a:latin typeface="Calibri" panose="020F0502020204030204" pitchFamily="34" charset="0"/>
                        <a:ea typeface="等线" panose="02010600030101010101" pitchFamily="2" charset="-122"/>
                        <a:cs typeface="Calibri" panose="020F0502020204030204"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171450" indent="-171450" algn="l" fontAlgn="ctr">
                        <a:buFont typeface="Arial" panose="020B0604020202020204" pitchFamily="34" charset="0"/>
                        <a:buChar char="•"/>
                      </a:pPr>
                      <a:r>
                        <a:rPr lang="en-US" sz="1200" b="0" i="0" u="none" strike="noStrike" baseline="0" dirty="0">
                          <a:solidFill>
                            <a:schemeClr val="tx1"/>
                          </a:solidFill>
                          <a:effectLst/>
                          <a:latin typeface="Calibri" panose="020F0502020204030204" pitchFamily="34" charset="0"/>
                          <a:ea typeface="等线" panose="02010600030101010101" pitchFamily="2" charset="-122"/>
                          <a:cs typeface="Calibri" panose="020F0502020204030204" pitchFamily="34" charset="0"/>
                        </a:rPr>
                        <a:t>High health concern</a:t>
                      </a:r>
                    </a:p>
                    <a:p>
                      <a:pPr marL="171450" indent="-171450" algn="l" fontAlgn="ctr">
                        <a:buFont typeface="Arial" panose="020B0604020202020204" pitchFamily="34" charset="0"/>
                        <a:buChar char="•"/>
                      </a:pPr>
                      <a:r>
                        <a:rPr lang="en-US" sz="1200" b="0" i="0" u="none" strike="noStrike" dirty="0">
                          <a:solidFill>
                            <a:schemeClr val="tx1"/>
                          </a:solidFill>
                          <a:effectLst/>
                          <a:latin typeface="Calibri" panose="020F0502020204030204" pitchFamily="34" charset="0"/>
                          <a:ea typeface="等线" panose="02010600030101010101" pitchFamily="2" charset="-122"/>
                          <a:cs typeface="Calibri" panose="020F0502020204030204" pitchFamily="34" charset="0"/>
                        </a:rPr>
                        <a:t>Fried</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171450" indent="-171450" algn="l" fontAlgn="ctr">
                        <a:buFont typeface="Arial" panose="020B0604020202020204" pitchFamily="34" charset="0"/>
                        <a:buChar char="•"/>
                      </a:pPr>
                      <a:r>
                        <a:rPr lang="en-US" sz="1200" b="0" i="0" u="none" strike="noStrike" dirty="0">
                          <a:solidFill>
                            <a:schemeClr val="tx1"/>
                          </a:solidFill>
                          <a:effectLst/>
                          <a:latin typeface="Calibri" panose="020F0502020204030204" pitchFamily="34" charset="0"/>
                          <a:ea typeface="等线" panose="02010600030101010101" pitchFamily="2" charset="-122"/>
                          <a:cs typeface="Calibri" panose="020F0502020204030204" pitchFamily="34" charset="0"/>
                        </a:rPr>
                        <a:t>Negative info online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171450" indent="-171450" algn="l" fontAlgn="ctr">
                        <a:buFont typeface="Arial" panose="020B0604020202020204" pitchFamily="34" charset="0"/>
                        <a:buChar char="•"/>
                      </a:pPr>
                      <a:r>
                        <a:rPr lang="en-US" sz="1200" b="0" i="0" u="none" strike="noStrike" dirty="0">
                          <a:solidFill>
                            <a:schemeClr val="tx1"/>
                          </a:solidFill>
                          <a:effectLst/>
                          <a:latin typeface="Calibri" panose="020F0502020204030204" pitchFamily="34" charset="0"/>
                          <a:ea typeface="等线" panose="02010600030101010101" pitchFamily="2" charset="-122"/>
                          <a:cs typeface="Calibri" panose="020F0502020204030204" pitchFamily="34" charset="0"/>
                        </a:rPr>
                        <a:t>Tired of eating </a:t>
                      </a:r>
                      <a:r>
                        <a:rPr lang="en-US" sz="1100" b="0" i="1" u="none" strike="noStrike" dirty="0">
                          <a:solidFill>
                            <a:schemeClr val="tx1"/>
                          </a:solidFill>
                          <a:effectLst/>
                          <a:latin typeface="Calibri" panose="020F0502020204030204" pitchFamily="34" charset="0"/>
                          <a:ea typeface="等线" panose="02010600030101010101" pitchFamily="2" charset="-122"/>
                          <a:cs typeface="Calibri" panose="020F0502020204030204" pitchFamily="34" charset="0"/>
                        </a:rPr>
                        <a:t>(segment lack of excitement)</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altLang="zh-CN" sz="1100" b="0" i="0" u="none" strike="noStrike" dirty="0">
                          <a:solidFill>
                            <a:srgbClr val="000000"/>
                          </a:solidFill>
                          <a:effectLst/>
                          <a:latin typeface="Calibri" panose="020F0502020204030204" pitchFamily="34" charset="0"/>
                          <a:ea typeface="+mn-ea"/>
                          <a:cs typeface="Calibri" panose="020F0502020204030204" pitchFamily="34" charset="0"/>
                        </a:rPr>
                        <a:t>Can’t find package size I want (prefer Independent small pack, convenient)</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4050363158"/>
                  </a:ext>
                </a:extLst>
              </a:tr>
              <a:tr h="443508">
                <a:tc>
                  <a:txBody>
                    <a:bodyPr/>
                    <a:lstStyle/>
                    <a:p>
                      <a:pPr algn="l" fontAlgn="ctr"/>
                      <a:r>
                        <a:rPr lang="en-US" sz="1200" b="1"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rPr>
                        <a:t>Competing category</a:t>
                      </a:r>
                      <a:br>
                        <a:rPr lang="en-US" sz="1200" b="1"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rPr>
                      </a:br>
                      <a:r>
                        <a:rPr lang="en-US" sz="1200" b="0" i="0" u="none" strike="noStrike" dirty="0">
                          <a:solidFill>
                            <a:schemeClr val="tx1">
                              <a:lumMod val="60000"/>
                              <a:lumOff val="40000"/>
                            </a:schemeClr>
                          </a:solidFill>
                          <a:effectLst/>
                          <a:latin typeface="Calibri" panose="020F0502020204030204" pitchFamily="34" charset="0"/>
                          <a:ea typeface="等线" panose="02010600030101010101" pitchFamily="2" charset="-122"/>
                          <a:cs typeface="Calibri" panose="020F0502020204030204" pitchFamily="34" charset="0"/>
                        </a:rPr>
                        <a:t>(rank by importance)</a:t>
                      </a:r>
                    </a:p>
                  </a:txBody>
                  <a:tcPr anchor="ctr">
                    <a:lnL w="12700" cap="flat" cmpd="sng" algn="ctr">
                      <a:solidFill>
                        <a:schemeClr val="tx1"/>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rPr>
                        <a:t>Nuts, cheese, </a:t>
                      </a:r>
                    </a:p>
                    <a:p>
                      <a:pPr algn="ctr" fontAlgn="ctr"/>
                      <a:r>
                        <a:rPr lang="en-US" sz="1200" b="0"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rPr>
                        <a:t>seafood snack</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rPr>
                        <a:t>Seaweed, </a:t>
                      </a:r>
                      <a:r>
                        <a:rPr lang="en-US" altLang="zh-CN" sz="1200" b="0" i="0" u="none" strike="noStrike" dirty="0">
                          <a:solidFill>
                            <a:srgbClr val="000000"/>
                          </a:solidFill>
                          <a:effectLst/>
                          <a:latin typeface="Calibri" panose="020F0502020204030204" pitchFamily="34" charset="0"/>
                          <a:ea typeface="+mn-ea"/>
                          <a:cs typeface="Calibri" panose="020F0502020204030204" pitchFamily="34" charset="0"/>
                        </a:rPr>
                        <a:t>Glico biscuits Snacking Cheese,</a:t>
                      </a:r>
                      <a:endParaRPr lang="en-US" sz="1200" b="0"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rPr>
                        <a:t>Nuts, bean snack, savory biscuit</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rPr>
                        <a:t>Nuts, Chinese pastry, Dry Vegetable &amp; Fruits</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rPr>
                        <a:t>Nuts, </a:t>
                      </a:r>
                      <a:r>
                        <a:rPr lang="en-US" altLang="zh-CN" sz="1200" b="0" i="0" u="none" strike="noStrike" dirty="0">
                          <a:solidFill>
                            <a:srgbClr val="000000"/>
                          </a:solidFill>
                          <a:effectLst/>
                          <a:latin typeface="Calibri" panose="020F0502020204030204" pitchFamily="34" charset="0"/>
                          <a:ea typeface="+mn-ea"/>
                          <a:cs typeface="Calibri" panose="020F0502020204030204" pitchFamily="34" charset="0"/>
                        </a:rPr>
                        <a:t>cheese, Rice Cracker</a:t>
                      </a:r>
                      <a:endParaRPr lang="en-US" sz="1200" b="0"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rPr>
                        <a:t>Nuts, Glico biscuits, seafood snack</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3738729082"/>
                  </a:ext>
                </a:extLst>
              </a:tr>
              <a:tr h="1073002">
                <a:tc>
                  <a:txBody>
                    <a:bodyPr/>
                    <a:lstStyle/>
                    <a:p>
                      <a:pPr algn="l" fontAlgn="ctr">
                        <a:lnSpc>
                          <a:spcPts val="1300"/>
                        </a:lnSpc>
                      </a:pPr>
                      <a:r>
                        <a:rPr lang="en-US" sz="1200" b="1" i="0" u="none" strike="noStrike" dirty="0">
                          <a:solidFill>
                            <a:schemeClr val="tx2"/>
                          </a:solidFill>
                          <a:effectLst/>
                          <a:latin typeface="Calibri" panose="020F0502020204030204" pitchFamily="34" charset="0"/>
                          <a:ea typeface="等线" panose="02010600030101010101" pitchFamily="2" charset="-122"/>
                          <a:cs typeface="Calibri" panose="020F0502020204030204" pitchFamily="34" charset="0"/>
                        </a:rPr>
                        <a:t>Key Insight</a:t>
                      </a:r>
                    </a:p>
                  </a:txBody>
                  <a:tcPr anchor="ctr">
                    <a:lnL w="12700" cap="flat" cmpd="sng" algn="ctr">
                      <a:solidFill>
                        <a:schemeClr val="tx1"/>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14400" rtl="0" eaLnBrk="1" fontAlgn="auto" latinLnBrk="0" hangingPunct="1">
                        <a:lnSpc>
                          <a:spcPts val="1300"/>
                        </a:lnSpc>
                        <a:spcBef>
                          <a:spcPts val="300"/>
                        </a:spcBef>
                        <a:spcAft>
                          <a:spcPts val="0"/>
                        </a:spcAft>
                        <a:buClrTx/>
                        <a:buSzTx/>
                        <a:buFont typeface="Arial" panose="020B0604020202020204" pitchFamily="34" charset="0"/>
                        <a:buNone/>
                        <a:tabLst/>
                        <a:defRPr/>
                      </a:pPr>
                      <a:r>
                        <a:rPr lang="en-US" altLang="zh-CN" sz="1200" b="0" i="0" dirty="0">
                          <a:solidFill>
                            <a:schemeClr val="tx1"/>
                          </a:solidFill>
                          <a:latin typeface="Calibri" panose="020F0502020204030204" pitchFamily="34" charset="0"/>
                          <a:cs typeface="Calibri" panose="020F0502020204030204" pitchFamily="34" charset="0"/>
                        </a:rPr>
                        <a:t>Need</a:t>
                      </a:r>
                      <a:r>
                        <a:rPr lang="en-US" altLang="zh-CN" sz="1200" b="0" i="0" baseline="0" dirty="0">
                          <a:solidFill>
                            <a:schemeClr val="tx1"/>
                          </a:solidFill>
                          <a:latin typeface="Calibri" panose="020F0502020204030204" pitchFamily="34" charset="0"/>
                          <a:cs typeface="Calibri" panose="020F0502020204030204" pitchFamily="34" charset="0"/>
                        </a:rPr>
                        <a:t> to bridge our brand with </a:t>
                      </a:r>
                      <a:r>
                        <a:rPr lang="en-US" altLang="zh-CN" sz="1200" b="1" i="0" baseline="0" dirty="0">
                          <a:solidFill>
                            <a:schemeClr val="accent4">
                              <a:lumMod val="50000"/>
                            </a:schemeClr>
                          </a:solidFill>
                          <a:latin typeface="Calibri" panose="020F0502020204030204" pitchFamily="34" charset="0"/>
                          <a:cs typeface="Calibri" panose="020F0502020204030204" pitchFamily="34" charset="0"/>
                        </a:rPr>
                        <a:t>healthy image to reduce barriers</a:t>
                      </a:r>
                      <a:endParaRPr lang="zh-CN" altLang="en-US" sz="1200" b="1" i="0" dirty="0">
                        <a:solidFill>
                          <a:schemeClr val="accent4">
                            <a:lumMod val="50000"/>
                          </a:schemeClr>
                        </a:solidFill>
                        <a:latin typeface="Calibri" panose="020F0502020204030204" pitchFamily="34" charset="0"/>
                        <a:cs typeface="Calibri" panose="020F0502020204030204"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95250" indent="-95250">
                        <a:lnSpc>
                          <a:spcPts val="1300"/>
                        </a:lnSpc>
                        <a:spcBef>
                          <a:spcPts val="300"/>
                        </a:spcBef>
                        <a:buFont typeface="Arial" panose="020B0604020202020204" pitchFamily="34" charset="0"/>
                        <a:buChar char="•"/>
                      </a:pPr>
                      <a:r>
                        <a:rPr lang="en-US" altLang="zh-CN" sz="1200" b="0" baseline="0" dirty="0">
                          <a:solidFill>
                            <a:schemeClr val="tx1"/>
                          </a:solidFill>
                          <a:latin typeface="Calibri" panose="020F0502020204030204" pitchFamily="34" charset="0"/>
                          <a:cs typeface="Calibri" panose="020F0502020204030204" pitchFamily="34" charset="0"/>
                        </a:rPr>
                        <a:t>Parents are critical gate keeper to </a:t>
                      </a:r>
                      <a:r>
                        <a:rPr lang="en-US" altLang="zh-CN" sz="1200" b="1" baseline="0" dirty="0">
                          <a:solidFill>
                            <a:schemeClr val="tx1"/>
                          </a:solidFill>
                          <a:latin typeface="Calibri" panose="020F0502020204030204" pitchFamily="34" charset="0"/>
                          <a:cs typeface="Calibri" panose="020F0502020204030204" pitchFamily="34" charset="0"/>
                        </a:rPr>
                        <a:t>avoid overweight</a:t>
                      </a:r>
                    </a:p>
                    <a:p>
                      <a:pPr marL="95250" indent="-95250">
                        <a:lnSpc>
                          <a:spcPts val="1300"/>
                        </a:lnSpc>
                        <a:spcBef>
                          <a:spcPts val="300"/>
                        </a:spcBef>
                        <a:buFont typeface="Arial" panose="020B0604020202020204" pitchFamily="34" charset="0"/>
                        <a:buChar char="•"/>
                      </a:pPr>
                      <a:r>
                        <a:rPr lang="en-US" altLang="zh-CN" sz="1200" b="0" baseline="0" dirty="0">
                          <a:solidFill>
                            <a:schemeClr val="tx1"/>
                          </a:solidFill>
                          <a:latin typeface="Calibri" panose="020F0502020204030204" pitchFamily="34" charset="0"/>
                          <a:cs typeface="Calibri" panose="020F0502020204030204" pitchFamily="34" charset="0"/>
                        </a:rPr>
                        <a:t>Need to communicate </a:t>
                      </a:r>
                      <a:r>
                        <a:rPr lang="en-US" altLang="zh-CN" sz="1200" b="1" baseline="0" dirty="0">
                          <a:solidFill>
                            <a:schemeClr val="tx1"/>
                          </a:solidFill>
                          <a:latin typeface="Calibri" panose="020F0502020204030204" pitchFamily="34" charset="0"/>
                          <a:cs typeface="Calibri" panose="020F0502020204030204" pitchFamily="34" charset="0"/>
                        </a:rPr>
                        <a:t>consumption occasion </a:t>
                      </a:r>
                      <a:r>
                        <a:rPr lang="en-US" altLang="zh-CN" sz="1200" b="0" baseline="0" dirty="0">
                          <a:solidFill>
                            <a:schemeClr val="tx1"/>
                          </a:solidFill>
                          <a:latin typeface="Calibri" panose="020F0502020204030204" pitchFamily="34" charset="0"/>
                          <a:cs typeface="Calibri" panose="020F0502020204030204" pitchFamily="34" charset="0"/>
                        </a:rPr>
                        <a:t>to encourage stock up </a:t>
                      </a:r>
                      <a:endParaRPr lang="zh-CN" altLang="en-US" sz="1200" b="0" dirty="0">
                        <a:solidFill>
                          <a:schemeClr val="tx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171450" marR="0" lvl="0" indent="-171450" algn="l" defTabSz="914400" rtl="0" eaLnBrk="1" fontAlgn="auto" latinLnBrk="0" hangingPunct="1">
                        <a:lnSpc>
                          <a:spcPts val="1300"/>
                        </a:lnSpc>
                        <a:spcBef>
                          <a:spcPts val="300"/>
                        </a:spcBef>
                        <a:spcAft>
                          <a:spcPts val="0"/>
                        </a:spcAft>
                        <a:buClrTx/>
                        <a:buSzTx/>
                        <a:buFont typeface="Arial" panose="020B0604020202020204" pitchFamily="34" charset="0"/>
                        <a:buChar char="•"/>
                        <a:tabLst/>
                        <a:defRPr/>
                      </a:pPr>
                      <a:r>
                        <a:rPr lang="en-US" altLang="zh-CN" sz="1200" b="1" i="0" dirty="0">
                          <a:solidFill>
                            <a:schemeClr val="tx1"/>
                          </a:solidFill>
                          <a:latin typeface="Calibri" panose="020F0502020204030204" pitchFamily="34" charset="0"/>
                          <a:cs typeface="Calibri" panose="020F0502020204030204" pitchFamily="34" charset="0"/>
                        </a:rPr>
                        <a:t>Low calories &amp; natural ingredient</a:t>
                      </a:r>
                      <a:r>
                        <a:rPr lang="en-US" altLang="zh-CN" sz="1200" b="0" i="0" dirty="0">
                          <a:solidFill>
                            <a:schemeClr val="tx1"/>
                          </a:solidFill>
                          <a:latin typeface="Calibri" panose="020F0502020204030204" pitchFamily="34" charset="0"/>
                          <a:cs typeface="Calibri" panose="020F0502020204030204" pitchFamily="34" charset="0"/>
                        </a:rPr>
                        <a:t> products are good to engage them</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95250" indent="-95250" algn="l" defTabSz="914400" rtl="0" eaLnBrk="1" latinLnBrk="0" hangingPunct="1">
                        <a:lnSpc>
                          <a:spcPts val="1300"/>
                        </a:lnSpc>
                        <a:spcBef>
                          <a:spcPts val="300"/>
                        </a:spcBef>
                        <a:buFont typeface="Arial" panose="020B0604020202020204" pitchFamily="34" charset="0"/>
                        <a:buChar char="•"/>
                      </a:pPr>
                      <a:r>
                        <a:rPr lang="en-US" altLang="zh-CN" sz="1200" b="0" kern="1200" baseline="0" dirty="0">
                          <a:solidFill>
                            <a:schemeClr val="tx1"/>
                          </a:solidFill>
                          <a:latin typeface="Calibri" panose="020F0502020204030204" pitchFamily="34" charset="0"/>
                          <a:ea typeface="+mn-ea"/>
                          <a:cs typeface="Calibri" panose="020F0502020204030204" pitchFamily="34" charset="0"/>
                        </a:rPr>
                        <a:t>Difficult for PC to fulfill their </a:t>
                      </a:r>
                      <a:r>
                        <a:rPr lang="en-US" altLang="zh-CN" sz="1200" b="1" kern="1200" baseline="0" dirty="0">
                          <a:solidFill>
                            <a:schemeClr val="tx1"/>
                          </a:solidFill>
                          <a:latin typeface="Calibri" panose="020F0502020204030204" pitchFamily="34" charset="0"/>
                          <a:ea typeface="+mn-ea"/>
                          <a:cs typeface="Calibri" panose="020F0502020204030204" pitchFamily="34" charset="0"/>
                        </a:rPr>
                        <a:t>functional healthy needs</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95250" indent="-95250" algn="l" defTabSz="914400" rtl="0" eaLnBrk="1" latinLnBrk="0" hangingPunct="1">
                        <a:lnSpc>
                          <a:spcPts val="1300"/>
                        </a:lnSpc>
                        <a:spcBef>
                          <a:spcPts val="300"/>
                        </a:spcBef>
                        <a:buFont typeface="Arial" panose="020B0604020202020204" pitchFamily="34" charset="0"/>
                        <a:buChar char="•"/>
                      </a:pPr>
                      <a:r>
                        <a:rPr lang="en-US" altLang="zh-CN" sz="1200" b="0" kern="1200" baseline="0" dirty="0">
                          <a:solidFill>
                            <a:schemeClr val="tx1"/>
                          </a:solidFill>
                          <a:latin typeface="Calibri" panose="020F0502020204030204" pitchFamily="34" charset="0"/>
                          <a:ea typeface="+mn-ea"/>
                          <a:cs typeface="Calibri" panose="020F0502020204030204" pitchFamily="34" charset="0"/>
                        </a:rPr>
                        <a:t>Easily influenced by </a:t>
                      </a:r>
                      <a:r>
                        <a:rPr lang="en-US" altLang="zh-CN" sz="1200" b="1" kern="1200" baseline="0" dirty="0">
                          <a:solidFill>
                            <a:schemeClr val="tx1"/>
                          </a:solidFill>
                          <a:latin typeface="Calibri" panose="020F0502020204030204" pitchFamily="34" charset="0"/>
                          <a:ea typeface="+mn-ea"/>
                          <a:cs typeface="Calibri" panose="020F0502020204030204" pitchFamily="34" charset="0"/>
                        </a:rPr>
                        <a:t>online negative information</a:t>
                      </a:r>
                      <a:endParaRPr lang="zh-CN" altLang="en-US" sz="1200" b="1" kern="1200" baseline="0" dirty="0">
                        <a:solidFill>
                          <a:schemeClr val="tx1"/>
                        </a:solidFill>
                        <a:latin typeface="Calibri" panose="020F0502020204030204" pitchFamily="34" charset="0"/>
                        <a:ea typeface="+mn-ea"/>
                        <a:cs typeface="Calibri" panose="020F0502020204030204"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95250" marR="0" indent="-95250" algn="l" defTabSz="914400" rtl="0" eaLnBrk="1" fontAlgn="ctr" latinLnBrk="0" hangingPunct="1">
                        <a:lnSpc>
                          <a:spcPts val="1300"/>
                        </a:lnSpc>
                        <a:spcBef>
                          <a:spcPts val="300"/>
                        </a:spcBef>
                        <a:spcAft>
                          <a:spcPts val="0"/>
                        </a:spcAft>
                        <a:buClrTx/>
                        <a:buSzTx/>
                        <a:buFont typeface="Arial" panose="020B0604020202020204" pitchFamily="34" charset="0"/>
                        <a:buChar char="•"/>
                        <a:tabLst/>
                        <a:defRPr/>
                      </a:pPr>
                      <a:r>
                        <a:rPr lang="en-US" altLang="zh-CN" sz="1200" b="0" kern="1200" baseline="0" dirty="0">
                          <a:solidFill>
                            <a:schemeClr val="tx1"/>
                          </a:solidFill>
                          <a:latin typeface="Calibri" panose="020F0502020204030204" pitchFamily="34" charset="0"/>
                          <a:ea typeface="+mn-ea"/>
                          <a:cs typeface="Calibri" panose="020F0502020204030204" pitchFamily="34" charset="0"/>
                        </a:rPr>
                        <a:t>Like to seek </a:t>
                      </a:r>
                      <a:r>
                        <a:rPr lang="en-US" altLang="zh-CN" sz="1200" b="1" kern="1200" baseline="0" dirty="0">
                          <a:solidFill>
                            <a:schemeClr val="tx1"/>
                          </a:solidFill>
                          <a:latin typeface="Calibri" panose="020F0502020204030204" pitchFamily="34" charset="0"/>
                          <a:ea typeface="+mn-ea"/>
                          <a:cs typeface="Calibri" panose="020F0502020204030204" pitchFamily="34" charset="0"/>
                        </a:rPr>
                        <a:t>taste enjoyment and excitement</a:t>
                      </a:r>
                    </a:p>
                    <a:p>
                      <a:pPr marL="95250" marR="0" indent="-95250" algn="l" defTabSz="914400" rtl="0" eaLnBrk="1" fontAlgn="ctr" latinLnBrk="0" hangingPunct="1">
                        <a:lnSpc>
                          <a:spcPts val="1300"/>
                        </a:lnSpc>
                        <a:spcBef>
                          <a:spcPts val="300"/>
                        </a:spcBef>
                        <a:spcAft>
                          <a:spcPts val="0"/>
                        </a:spcAft>
                        <a:buClrTx/>
                        <a:buSzTx/>
                        <a:buFont typeface="Arial" panose="020B0604020202020204" pitchFamily="34" charset="0"/>
                        <a:buChar char="•"/>
                        <a:tabLst/>
                        <a:defRPr/>
                      </a:pPr>
                      <a:r>
                        <a:rPr lang="en-US" altLang="zh-CN" sz="1200" b="1" kern="1200" baseline="0" dirty="0">
                          <a:solidFill>
                            <a:schemeClr val="tx1"/>
                          </a:solidFill>
                          <a:latin typeface="Calibri" panose="020F0502020204030204" pitchFamily="34" charset="0"/>
                          <a:ea typeface="+mn-ea"/>
                          <a:cs typeface="Calibri" panose="020F0502020204030204" pitchFamily="34" charset="0"/>
                        </a:rPr>
                        <a:t>Convenient package </a:t>
                      </a:r>
                      <a:r>
                        <a:rPr lang="en-US" altLang="zh-CN" sz="1200" b="0" kern="1200" baseline="0" dirty="0">
                          <a:solidFill>
                            <a:schemeClr val="tx1"/>
                          </a:solidFill>
                          <a:latin typeface="Calibri" panose="020F0502020204030204" pitchFamily="34" charset="0"/>
                          <a:ea typeface="+mn-ea"/>
                          <a:cs typeface="Calibri" panose="020F0502020204030204" pitchFamily="34" charset="0"/>
                        </a:rPr>
                        <a:t>solution is value added</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215445336"/>
                  </a:ext>
                </a:extLst>
              </a:tr>
              <a:tr h="1100567">
                <a:tc>
                  <a:txBody>
                    <a:bodyPr/>
                    <a:lstStyle/>
                    <a:p>
                      <a:pPr marL="0" marR="0" lvl="0" indent="0" algn="l" defTabSz="914400" rtl="0" eaLnBrk="1" fontAlgn="ctr" latinLnBrk="0" hangingPunct="1">
                        <a:lnSpc>
                          <a:spcPts val="1300"/>
                        </a:lnSpc>
                        <a:spcBef>
                          <a:spcPts val="0"/>
                        </a:spcBef>
                        <a:spcAft>
                          <a:spcPts val="0"/>
                        </a:spcAft>
                        <a:buClrTx/>
                        <a:buSzTx/>
                        <a:buFontTx/>
                        <a:buNone/>
                        <a:tabLst/>
                        <a:defRPr/>
                      </a:pPr>
                      <a:r>
                        <a:rPr lang="en-US" altLang="zh-CN" sz="1200" b="1" i="0" u="none" strike="noStrike" dirty="0">
                          <a:solidFill>
                            <a:schemeClr val="tx2"/>
                          </a:solidFill>
                          <a:effectLst/>
                          <a:latin typeface="Calibri" panose="020F0502020204030204" pitchFamily="34" charset="0"/>
                          <a:ea typeface="等线" panose="02010600030101010101" pitchFamily="2" charset="-122"/>
                          <a:cs typeface="Calibri" panose="020F0502020204030204" pitchFamily="34" charset="0"/>
                        </a:rPr>
                        <a:t>Action</a:t>
                      </a:r>
                      <a:r>
                        <a:rPr lang="en-US" altLang="zh-CN" sz="1200" b="1" i="0" u="none" strike="noStrike" baseline="0" dirty="0">
                          <a:solidFill>
                            <a:schemeClr val="tx2"/>
                          </a:solidFill>
                          <a:effectLst/>
                          <a:latin typeface="Calibri" panose="020F0502020204030204" pitchFamily="34" charset="0"/>
                          <a:ea typeface="等线" panose="02010600030101010101" pitchFamily="2" charset="-122"/>
                          <a:cs typeface="Calibri" panose="020F0502020204030204" pitchFamily="34" charset="0"/>
                        </a:rPr>
                        <a:t> for Lays</a:t>
                      </a:r>
                      <a:endParaRPr lang="en-US" altLang="zh-CN" sz="1200" b="1" i="0" u="none" strike="noStrike" dirty="0">
                        <a:solidFill>
                          <a:schemeClr val="tx2"/>
                        </a:solidFill>
                        <a:effectLst/>
                        <a:latin typeface="Calibri" panose="020F0502020204030204" pitchFamily="34" charset="0"/>
                        <a:ea typeface="等线" panose="02010600030101010101" pitchFamily="2" charset="-122"/>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95250" marR="0" indent="-95250" algn="l" defTabSz="914400" rtl="0" eaLnBrk="1" fontAlgn="ctr" latinLnBrk="0" hangingPunct="1">
                        <a:lnSpc>
                          <a:spcPts val="1200"/>
                        </a:lnSpc>
                        <a:spcBef>
                          <a:spcPts val="300"/>
                        </a:spcBef>
                        <a:spcAft>
                          <a:spcPts val="0"/>
                        </a:spcAft>
                        <a:buClrTx/>
                        <a:buSzTx/>
                        <a:buFont typeface="Arial" panose="020B0604020202020204" pitchFamily="34" charset="0"/>
                        <a:buChar char="•"/>
                        <a:tabLst/>
                        <a:defRPr/>
                      </a:pPr>
                      <a:r>
                        <a:rPr lang="en-US" altLang="zh-CN" sz="1200" b="0" i="0" dirty="0">
                          <a:solidFill>
                            <a:schemeClr val="tx1"/>
                          </a:solidFill>
                          <a:latin typeface="Calibri" panose="020F0502020204030204" pitchFamily="34" charset="0"/>
                          <a:cs typeface="Calibri" panose="020F0502020204030204" pitchFamily="34" charset="0"/>
                        </a:rPr>
                        <a:t>More resources</a:t>
                      </a:r>
                      <a:r>
                        <a:rPr lang="en-US" altLang="zh-CN" sz="1200" b="0" i="0" baseline="0" dirty="0">
                          <a:solidFill>
                            <a:schemeClr val="tx1"/>
                          </a:solidFill>
                          <a:latin typeface="Calibri" panose="020F0502020204030204" pitchFamily="34" charset="0"/>
                          <a:cs typeface="Calibri" panose="020F0502020204030204" pitchFamily="34" charset="0"/>
                        </a:rPr>
                        <a:t> on existing healthy </a:t>
                      </a:r>
                      <a:r>
                        <a:rPr lang="en-US" altLang="zh-CN" sz="1200" b="0" i="0" dirty="0">
                          <a:solidFill>
                            <a:schemeClr val="tx1"/>
                          </a:solidFill>
                          <a:latin typeface="Calibri" panose="020F0502020204030204" pitchFamily="34" charset="0"/>
                          <a:cs typeface="Calibri" panose="020F0502020204030204" pitchFamily="34" charset="0"/>
                        </a:rPr>
                        <a:t>concept product:</a:t>
                      </a:r>
                      <a:r>
                        <a:rPr lang="en-US" altLang="zh-CN" sz="1200" b="0" i="0" baseline="0" dirty="0">
                          <a:solidFill>
                            <a:schemeClr val="tx1"/>
                          </a:solidFill>
                          <a:latin typeface="Calibri" panose="020F0502020204030204" pitchFamily="34" charset="0"/>
                          <a:cs typeface="Calibri" panose="020F0502020204030204" pitchFamily="34" charset="0"/>
                        </a:rPr>
                        <a:t> </a:t>
                      </a:r>
                      <a:r>
                        <a:rPr lang="en-US" altLang="zh-CN" sz="1200" b="1" i="0" baseline="0" dirty="0">
                          <a:solidFill>
                            <a:schemeClr val="tx2"/>
                          </a:solidFill>
                          <a:latin typeface="Calibri" panose="020F0502020204030204" pitchFamily="34" charset="0"/>
                          <a:cs typeface="Calibri" panose="020F0502020204030204" pitchFamily="34" charset="0"/>
                        </a:rPr>
                        <a:t>Simply/TARO/Yam</a:t>
                      </a:r>
                    </a:p>
                    <a:p>
                      <a:pPr marL="95250" marR="0" lvl="0" indent="-95250" algn="l" defTabSz="914400" rtl="0" eaLnBrk="1" fontAlgn="ctr" latinLnBrk="0" hangingPunct="1">
                        <a:lnSpc>
                          <a:spcPts val="1200"/>
                        </a:lnSpc>
                        <a:spcBef>
                          <a:spcPts val="300"/>
                        </a:spcBef>
                        <a:spcAft>
                          <a:spcPts val="0"/>
                        </a:spcAft>
                        <a:buClrTx/>
                        <a:buSzTx/>
                        <a:buFont typeface="Arial" panose="020B0604020202020204" pitchFamily="34" charset="0"/>
                        <a:buChar char="•"/>
                        <a:tabLst/>
                        <a:defRPr/>
                      </a:pPr>
                      <a:r>
                        <a:rPr lang="en-US" altLang="zh-CN" sz="1200" b="0" i="0" baseline="0" dirty="0">
                          <a:solidFill>
                            <a:schemeClr val="tx1"/>
                          </a:solidFill>
                          <a:latin typeface="Calibri" panose="020F0502020204030204" pitchFamily="34" charset="0"/>
                          <a:cs typeface="Calibri" panose="020F0502020204030204" pitchFamily="34" charset="0"/>
                        </a:rPr>
                        <a:t>Innovation on l</a:t>
                      </a:r>
                      <a:r>
                        <a:rPr lang="en-US" altLang="zh-CN" sz="1200" b="0" i="0" dirty="0">
                          <a:solidFill>
                            <a:schemeClr val="tx1"/>
                          </a:solidFill>
                          <a:latin typeface="Calibri" panose="020F0502020204030204" pitchFamily="34" charset="0"/>
                          <a:cs typeface="Calibri" panose="020F0502020204030204" pitchFamily="34" charset="0"/>
                        </a:rPr>
                        <a:t>ow calories</a:t>
                      </a:r>
                      <a:r>
                        <a:rPr lang="en-US" altLang="zh-CN" sz="1200" b="0" i="0" baseline="0" dirty="0">
                          <a:solidFill>
                            <a:schemeClr val="tx1"/>
                          </a:solidFill>
                          <a:latin typeface="Calibri" panose="020F0502020204030204" pitchFamily="34" charset="0"/>
                          <a:cs typeface="Calibri" panose="020F0502020204030204" pitchFamily="34" charset="0"/>
                        </a:rPr>
                        <a:t> snacks</a:t>
                      </a:r>
                      <a:endParaRPr lang="zh-CN" altLang="en-US" sz="1200" b="0" i="0" dirty="0">
                        <a:solidFill>
                          <a:schemeClr val="tx1"/>
                        </a:solidFill>
                        <a:latin typeface="Calibri" panose="020F0502020204030204" pitchFamily="34" charset="0"/>
                        <a:cs typeface="Calibri" panose="020F0502020204030204"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87313" marR="0" indent="-87313" algn="l" defTabSz="914400" rtl="0" eaLnBrk="1" fontAlgn="ctr" latinLnBrk="0" hangingPunct="1">
                        <a:lnSpc>
                          <a:spcPts val="1300"/>
                        </a:lnSpc>
                        <a:spcBef>
                          <a:spcPts val="300"/>
                        </a:spcBef>
                        <a:spcAft>
                          <a:spcPts val="0"/>
                        </a:spcAft>
                        <a:buClrTx/>
                        <a:buSzTx/>
                        <a:buFont typeface="Arial" panose="020B0604020202020204" pitchFamily="34" charset="0"/>
                        <a:buChar char="•"/>
                        <a:tabLst/>
                        <a:defRPr/>
                      </a:pPr>
                      <a:r>
                        <a:rPr lang="en-US" altLang="zh-CN" sz="1200" b="0" i="0" dirty="0">
                          <a:solidFill>
                            <a:schemeClr val="tx1"/>
                          </a:solidFill>
                          <a:latin typeface="Calibri" panose="020F0502020204030204" pitchFamily="34" charset="0"/>
                          <a:cs typeface="Calibri" panose="020F0502020204030204" pitchFamily="34" charset="0"/>
                        </a:rPr>
                        <a:t>Communicate different </a:t>
                      </a:r>
                      <a:r>
                        <a:rPr lang="en-US" altLang="zh-CN" sz="1200" b="1" i="0" dirty="0">
                          <a:solidFill>
                            <a:schemeClr val="tx1"/>
                          </a:solidFill>
                          <a:latin typeface="Calibri" panose="020F0502020204030204" pitchFamily="34" charset="0"/>
                          <a:cs typeface="Calibri" panose="020F0502020204030204" pitchFamily="34" charset="0"/>
                        </a:rPr>
                        <a:t>consumption occasion</a:t>
                      </a:r>
                      <a:endParaRPr lang="en-US" altLang="zh-CN" sz="1200" b="0" i="0" dirty="0">
                        <a:solidFill>
                          <a:schemeClr val="tx1"/>
                        </a:solidFill>
                        <a:latin typeface="Calibri" panose="020F0502020204030204" pitchFamily="34" charset="0"/>
                        <a:cs typeface="Calibri" panose="020F0502020204030204" pitchFamily="34" charset="0"/>
                      </a:endParaRPr>
                    </a:p>
                    <a:p>
                      <a:pPr marL="95250" marR="0" indent="-95250" algn="l" defTabSz="914400" rtl="0" eaLnBrk="1" fontAlgn="ctr" latinLnBrk="0" hangingPunct="1">
                        <a:lnSpc>
                          <a:spcPts val="1300"/>
                        </a:lnSpc>
                        <a:spcBef>
                          <a:spcPts val="300"/>
                        </a:spcBef>
                        <a:spcAft>
                          <a:spcPts val="0"/>
                        </a:spcAft>
                        <a:buClrTx/>
                        <a:buSzTx/>
                        <a:buFont typeface="Arial" panose="020B0604020202020204" pitchFamily="34" charset="0"/>
                        <a:buChar char="•"/>
                        <a:tabLst/>
                        <a:defRPr/>
                      </a:pPr>
                      <a:r>
                        <a:rPr lang="en-US" altLang="zh-CN" sz="1200" b="1" i="0" kern="1200" dirty="0">
                          <a:solidFill>
                            <a:schemeClr val="tx1"/>
                          </a:solidFill>
                          <a:latin typeface="Calibri" panose="020F0502020204030204" pitchFamily="34" charset="0"/>
                          <a:ea typeface="+mn-ea"/>
                          <a:cs typeface="Calibri" panose="020F0502020204030204" pitchFamily="34" charset="0"/>
                        </a:rPr>
                        <a:t>Provide Convenient packag</a:t>
                      </a:r>
                      <a:r>
                        <a:rPr lang="en-US" altLang="zh-CN" sz="1200" b="1" i="0" u="none" strike="noStrike" baseline="0" dirty="0">
                          <a:solidFill>
                            <a:schemeClr val="tx1"/>
                          </a:solidFill>
                          <a:effectLst/>
                          <a:latin typeface="Calibri" panose="020F0502020204030204" pitchFamily="34" charset="0"/>
                          <a:ea typeface="+mn-ea"/>
                          <a:cs typeface="Calibri" panose="020F0502020204030204" pitchFamily="34" charset="0"/>
                        </a:rPr>
                        <a:t>e</a:t>
                      </a:r>
                      <a:endParaRPr lang="en-US" altLang="zh-CN" sz="1200" b="0" i="0" u="none" strike="noStrike" baseline="0" dirty="0">
                        <a:solidFill>
                          <a:schemeClr val="tx1"/>
                        </a:solidFill>
                        <a:effectLst/>
                        <a:latin typeface="Calibri" panose="020F0502020204030204" pitchFamily="34" charset="0"/>
                        <a:ea typeface="+mn-ea"/>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95250" marR="0" indent="-95250" algn="l" defTabSz="914400" rtl="0" eaLnBrk="1" fontAlgn="ctr" latinLnBrk="0" hangingPunct="1">
                        <a:lnSpc>
                          <a:spcPts val="1300"/>
                        </a:lnSpc>
                        <a:spcBef>
                          <a:spcPts val="300"/>
                        </a:spcBef>
                        <a:spcAft>
                          <a:spcPts val="0"/>
                        </a:spcAft>
                        <a:buClrTx/>
                        <a:buSzTx/>
                        <a:buFont typeface="Arial" panose="020B0604020202020204" pitchFamily="34" charset="0"/>
                        <a:buChar char="•"/>
                        <a:tabLst/>
                        <a:defRPr/>
                      </a:pPr>
                      <a:r>
                        <a:rPr lang="en-US" altLang="zh-CN" sz="1200" b="0" i="0" dirty="0">
                          <a:solidFill>
                            <a:schemeClr val="tx1"/>
                          </a:solidFill>
                          <a:latin typeface="Calibri" panose="020F0502020204030204" pitchFamily="34" charset="0"/>
                          <a:cs typeface="Calibri" panose="020F0502020204030204" pitchFamily="34" charset="0"/>
                        </a:rPr>
                        <a:t>Expand penetration among </a:t>
                      </a:r>
                      <a:r>
                        <a:rPr lang="en-US" altLang="zh-CN" sz="1200" b="1" i="0" baseline="0" dirty="0">
                          <a:solidFill>
                            <a:schemeClr val="tx1"/>
                          </a:solidFill>
                          <a:latin typeface="Calibri" panose="020F0502020204030204" pitchFamily="34" charset="0"/>
                          <a:cs typeface="Calibri" panose="020F0502020204030204" pitchFamily="34" charset="0"/>
                        </a:rPr>
                        <a:t>Simply/TARO</a:t>
                      </a:r>
                    </a:p>
                  </a:txBody>
                  <a:tcPr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87313" marR="0" lvl="0" indent="-87313" algn="l" defTabSz="914400" rtl="0" eaLnBrk="1" fontAlgn="ctr" latinLnBrk="0" hangingPunct="1">
                        <a:lnSpc>
                          <a:spcPts val="1300"/>
                        </a:lnSpc>
                        <a:spcBef>
                          <a:spcPts val="300"/>
                        </a:spcBef>
                        <a:spcAft>
                          <a:spcPts val="0"/>
                        </a:spcAft>
                        <a:buClrTx/>
                        <a:buSzTx/>
                        <a:buFont typeface="Arial" panose="020B0604020202020204" pitchFamily="34" charset="0"/>
                        <a:buChar char="•"/>
                        <a:tabLst/>
                        <a:defRPr/>
                      </a:pPr>
                      <a:r>
                        <a:rPr lang="en-US" altLang="zh-CN" sz="1200" b="0" i="0" baseline="0" dirty="0">
                          <a:solidFill>
                            <a:schemeClr val="tx1"/>
                          </a:solidFill>
                          <a:latin typeface="Calibri" panose="020F0502020204030204" pitchFamily="34" charset="0"/>
                          <a:cs typeface="Calibri" panose="020F0502020204030204" pitchFamily="34" charset="0"/>
                        </a:rPr>
                        <a:t>Some </a:t>
                      </a:r>
                      <a:r>
                        <a:rPr lang="en-US" altLang="zh-CN" sz="1200" b="1" i="0" baseline="0" dirty="0">
                          <a:solidFill>
                            <a:schemeClr val="tx1"/>
                          </a:solidFill>
                          <a:latin typeface="Calibri" panose="020F0502020204030204" pitchFamily="34" charset="0"/>
                          <a:cs typeface="Calibri" panose="020F0502020204030204" pitchFamily="34" charset="0"/>
                        </a:rPr>
                        <a:t>occasion penetration </a:t>
                      </a:r>
                      <a:r>
                        <a:rPr lang="en-US" altLang="zh-CN" sz="1200" b="0" i="0" baseline="0" dirty="0">
                          <a:solidFill>
                            <a:schemeClr val="tx1"/>
                          </a:solidFill>
                          <a:latin typeface="Calibri" panose="020F0502020204030204" pitchFamily="34" charset="0"/>
                          <a:cs typeface="Calibri" panose="020F0502020204030204" pitchFamily="34" charset="0"/>
                        </a:rPr>
                        <a:t>like CNY to promote the family reunion</a:t>
                      </a:r>
                    </a:p>
                  </a:txBody>
                  <a:tcPr anchor="ctr">
                    <a:lnL w="12700" cmpd="sng">
                      <a:noFill/>
                      <a:prstDash val="soli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87313" marR="0" lvl="0" indent="-87313" algn="l" defTabSz="914400" rtl="0" eaLnBrk="1" fontAlgn="ctr" latinLnBrk="0" hangingPunct="1">
                        <a:lnSpc>
                          <a:spcPts val="1300"/>
                        </a:lnSpc>
                        <a:spcBef>
                          <a:spcPts val="300"/>
                        </a:spcBef>
                        <a:spcAft>
                          <a:spcPts val="0"/>
                        </a:spcAft>
                        <a:buClrTx/>
                        <a:buSzTx/>
                        <a:buFont typeface="Arial" panose="020B0604020202020204" pitchFamily="34" charset="0"/>
                        <a:buChar char="•"/>
                        <a:tabLst/>
                        <a:defRPr/>
                      </a:pPr>
                      <a:r>
                        <a:rPr lang="en-US" altLang="zh-CN" sz="1200" b="0" i="0" dirty="0">
                          <a:solidFill>
                            <a:schemeClr val="tx1"/>
                          </a:solidFill>
                          <a:latin typeface="Calibri" panose="020F0502020204030204" pitchFamily="34" charset="0"/>
                          <a:cs typeface="Calibri" panose="020F0502020204030204" pitchFamily="34" charset="0"/>
                        </a:rPr>
                        <a:t>Positive Word-of-Mouth </a:t>
                      </a:r>
                    </a:p>
                    <a:p>
                      <a:pPr marL="87313" marR="0" lvl="0" indent="-87313" algn="l" defTabSz="914400" rtl="0" eaLnBrk="1" fontAlgn="ctr" latinLnBrk="0" hangingPunct="1">
                        <a:lnSpc>
                          <a:spcPts val="1300"/>
                        </a:lnSpc>
                        <a:spcBef>
                          <a:spcPts val="300"/>
                        </a:spcBef>
                        <a:spcAft>
                          <a:spcPts val="0"/>
                        </a:spcAft>
                        <a:buClrTx/>
                        <a:buSzTx/>
                        <a:buFont typeface="Arial" panose="020B0604020202020204" pitchFamily="34" charset="0"/>
                        <a:buChar char="•"/>
                        <a:tabLst/>
                        <a:defRPr/>
                      </a:pPr>
                      <a:r>
                        <a:rPr lang="en-US" altLang="zh-CN" sz="1200" b="1" i="0" u="none" strike="noStrike" dirty="0">
                          <a:solidFill>
                            <a:schemeClr val="tx1"/>
                          </a:solidFill>
                          <a:effectLst/>
                          <a:latin typeface="Calibri" panose="020F0502020204030204" pitchFamily="34" charset="0"/>
                          <a:ea typeface="等线" panose="02010600030101010101" pitchFamily="2" charset="-122"/>
                          <a:cs typeface="Calibri" panose="020F0502020204030204" pitchFamily="34" charset="0"/>
                        </a:rPr>
                        <a:t>Digital engagement </a:t>
                      </a:r>
                      <a:r>
                        <a:rPr lang="en-US" altLang="zh-CN" sz="1200" b="0" i="0" u="none" strike="noStrike" dirty="0">
                          <a:solidFill>
                            <a:schemeClr val="tx1"/>
                          </a:solidFill>
                          <a:effectLst/>
                          <a:latin typeface="Calibri" panose="020F0502020204030204" pitchFamily="34" charset="0"/>
                          <a:ea typeface="等线" panose="02010600030101010101" pitchFamily="2" charset="-122"/>
                          <a:cs typeface="Calibri" panose="020F0502020204030204" pitchFamily="34" charset="0"/>
                        </a:rPr>
                        <a:t>to remove the concern</a:t>
                      </a:r>
                      <a:endParaRPr lang="zh-CN" altLang="en-US" sz="1200" b="0" i="0" u="none" strike="noStrike" dirty="0">
                        <a:solidFill>
                          <a:schemeClr val="tx1"/>
                        </a:solidFill>
                        <a:effectLst/>
                        <a:latin typeface="Calibri" panose="020F0502020204030204" pitchFamily="34" charset="0"/>
                        <a:ea typeface="等线" panose="02010600030101010101" pitchFamily="2" charset="-122"/>
                        <a:cs typeface="Calibri" panose="020F0502020204030204"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95250" marR="0" indent="-95250" algn="l" defTabSz="914400" rtl="0" eaLnBrk="1" fontAlgn="ctr" latinLnBrk="0" hangingPunct="1">
                        <a:lnSpc>
                          <a:spcPts val="1300"/>
                        </a:lnSpc>
                        <a:spcBef>
                          <a:spcPts val="300"/>
                        </a:spcBef>
                        <a:spcAft>
                          <a:spcPts val="0"/>
                        </a:spcAft>
                        <a:buClrTx/>
                        <a:buSzTx/>
                        <a:buFont typeface="Arial" panose="020B0604020202020204" pitchFamily="34" charset="0"/>
                        <a:buChar char="•"/>
                        <a:tabLst/>
                        <a:defRPr/>
                      </a:pPr>
                      <a:r>
                        <a:rPr lang="en-US" altLang="zh-CN" sz="1200" b="0" i="0" kern="1200" dirty="0">
                          <a:solidFill>
                            <a:schemeClr val="tx1"/>
                          </a:solidFill>
                          <a:latin typeface="Calibri" panose="020F0502020204030204" pitchFamily="34" charset="0"/>
                          <a:ea typeface="+mn-ea"/>
                          <a:cs typeface="Calibri" panose="020F0502020204030204" pitchFamily="34" charset="0"/>
                        </a:rPr>
                        <a:t>Keep bring </a:t>
                      </a:r>
                      <a:r>
                        <a:rPr lang="en-US" altLang="zh-CN" sz="1200" b="1" i="0" kern="1200" dirty="0">
                          <a:solidFill>
                            <a:schemeClr val="tx1"/>
                          </a:solidFill>
                          <a:latin typeface="Calibri" panose="020F0502020204030204" pitchFamily="34" charset="0"/>
                          <a:ea typeface="+mn-ea"/>
                          <a:cs typeface="Calibri" panose="020F0502020204030204" pitchFamily="34" charset="0"/>
                        </a:rPr>
                        <a:t>PC new news</a:t>
                      </a:r>
                      <a:r>
                        <a:rPr lang="en-US" altLang="zh-CN" sz="1200" b="0" i="0" kern="1200" dirty="0">
                          <a:solidFill>
                            <a:schemeClr val="tx1"/>
                          </a:solidFill>
                          <a:latin typeface="Calibri" panose="020F0502020204030204" pitchFamily="34" charset="0"/>
                          <a:ea typeface="+mn-ea"/>
                          <a:cs typeface="Calibri" panose="020F0502020204030204" pitchFamily="34" charset="0"/>
                        </a:rPr>
                        <a:t> to them</a:t>
                      </a:r>
                    </a:p>
                    <a:p>
                      <a:pPr marL="95250" marR="0" indent="-95250" algn="l" defTabSz="914400" rtl="0" eaLnBrk="1" fontAlgn="ctr" latinLnBrk="0" hangingPunct="1">
                        <a:lnSpc>
                          <a:spcPts val="1300"/>
                        </a:lnSpc>
                        <a:spcBef>
                          <a:spcPts val="300"/>
                        </a:spcBef>
                        <a:spcAft>
                          <a:spcPts val="0"/>
                        </a:spcAft>
                        <a:buClrTx/>
                        <a:buSzTx/>
                        <a:buFont typeface="Arial" panose="020B0604020202020204" pitchFamily="34" charset="0"/>
                        <a:buChar char="•"/>
                        <a:tabLst/>
                        <a:defRPr/>
                      </a:pPr>
                      <a:r>
                        <a:rPr lang="en-US" altLang="zh-CN" sz="1200" b="1" i="0" kern="1200" dirty="0">
                          <a:solidFill>
                            <a:schemeClr val="tx1"/>
                          </a:solidFill>
                          <a:latin typeface="Calibri" panose="020F0502020204030204" pitchFamily="34" charset="0"/>
                          <a:ea typeface="+mn-ea"/>
                          <a:cs typeface="Calibri" panose="020F0502020204030204" pitchFamily="34" charset="0"/>
                        </a:rPr>
                        <a:t>Provide Convenient packag</a:t>
                      </a:r>
                      <a:r>
                        <a:rPr lang="en-US" altLang="zh-CN" sz="1200" b="1" i="0" u="none" strike="noStrike" baseline="0" dirty="0">
                          <a:solidFill>
                            <a:schemeClr val="tx1"/>
                          </a:solidFill>
                          <a:effectLst/>
                          <a:latin typeface="Calibri" panose="020F0502020204030204" pitchFamily="34" charset="0"/>
                          <a:ea typeface="等线" panose="02010600030101010101" pitchFamily="2" charset="-122"/>
                          <a:cs typeface="Calibri" panose="020F0502020204030204" pitchFamily="34" charset="0"/>
                        </a:rPr>
                        <a:t>e</a:t>
                      </a:r>
                      <a:endParaRPr lang="en-US" altLang="zh-CN" sz="1200" b="0" i="0" u="none" strike="noStrike" baseline="0" dirty="0">
                        <a:solidFill>
                          <a:schemeClr val="tx1"/>
                        </a:solidFill>
                        <a:effectLst/>
                        <a:latin typeface="Calibri" panose="020F0502020204030204" pitchFamily="34" charset="0"/>
                        <a:ea typeface="等线" panose="02010600030101010101" pitchFamily="2" charset="-122"/>
                        <a:cs typeface="Calibri" panose="020F0502020204030204"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7939137"/>
                  </a:ext>
                </a:extLst>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3993588481"/>
              </p:ext>
            </p:extLst>
          </p:nvPr>
        </p:nvGraphicFramePr>
        <p:xfrm>
          <a:off x="3485322" y="902984"/>
          <a:ext cx="8303924" cy="611007"/>
        </p:xfrm>
        <a:graphic>
          <a:graphicData uri="http://schemas.openxmlformats.org/drawingml/2006/table">
            <a:tbl>
              <a:tblPr firstRow="1" bandRow="1">
                <a:tableStyleId>{5C22544A-7EE6-4342-B048-85BDC9FD1C3A}</a:tableStyleId>
              </a:tblPr>
              <a:tblGrid>
                <a:gridCol w="1732192">
                  <a:extLst>
                    <a:ext uri="{9D8B030D-6E8A-4147-A177-3AD203B41FA5}">
                      <a16:colId xmlns:a16="http://schemas.microsoft.com/office/drawing/2014/main" val="1443997824"/>
                    </a:ext>
                  </a:extLst>
                </a:gridCol>
                <a:gridCol w="1612412">
                  <a:extLst>
                    <a:ext uri="{9D8B030D-6E8A-4147-A177-3AD203B41FA5}">
                      <a16:colId xmlns:a16="http://schemas.microsoft.com/office/drawing/2014/main" val="2994822464"/>
                    </a:ext>
                  </a:extLst>
                </a:gridCol>
                <a:gridCol w="1778261">
                  <a:extLst>
                    <a:ext uri="{9D8B030D-6E8A-4147-A177-3AD203B41FA5}">
                      <a16:colId xmlns:a16="http://schemas.microsoft.com/office/drawing/2014/main" val="341527829"/>
                    </a:ext>
                  </a:extLst>
                </a:gridCol>
                <a:gridCol w="1593983">
                  <a:extLst>
                    <a:ext uri="{9D8B030D-6E8A-4147-A177-3AD203B41FA5}">
                      <a16:colId xmlns:a16="http://schemas.microsoft.com/office/drawing/2014/main" val="2436336028"/>
                    </a:ext>
                  </a:extLst>
                </a:gridCol>
                <a:gridCol w="1587076">
                  <a:extLst>
                    <a:ext uri="{9D8B030D-6E8A-4147-A177-3AD203B41FA5}">
                      <a16:colId xmlns:a16="http://schemas.microsoft.com/office/drawing/2014/main" val="3022639150"/>
                    </a:ext>
                  </a:extLst>
                </a:gridCol>
              </a:tblGrid>
              <a:tr h="611007">
                <a:tc>
                  <a:txBody>
                    <a:bodyPr/>
                    <a:lstStyle/>
                    <a:p>
                      <a:pPr algn="ctr"/>
                      <a:r>
                        <a:rPr lang="en-US" altLang="zh-CN"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Y&amp;M</a:t>
                      </a:r>
                      <a:endParaRPr lang="zh-CN" altLang="en-US"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alpha val="50196"/>
                      </a:schemeClr>
                    </a:solidFill>
                  </a:tcPr>
                </a:tc>
                <a:tc>
                  <a:txBody>
                    <a:bodyPr/>
                    <a:lstStyle/>
                    <a:p>
                      <a:pPr algn="ctr"/>
                      <a:r>
                        <a:rPr lang="en-US" altLang="zh-CN"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Adult</a:t>
                      </a:r>
                      <a:endParaRPr lang="zh-CN" altLang="en-US"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alpha val="50196"/>
                      </a:schemeClr>
                    </a:solidFill>
                  </a:tcPr>
                </a:tc>
                <a:tc>
                  <a:txBody>
                    <a:bodyPr/>
                    <a:lstStyle/>
                    <a:p>
                      <a:pPr algn="ctr"/>
                      <a:r>
                        <a:rPr lang="en-US" altLang="zh-CN"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 Nest</a:t>
                      </a:r>
                      <a:endParaRPr lang="zh-CN" altLang="en-US"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alpha val="50196"/>
                      </a:schemeClr>
                    </a:solidFill>
                  </a:tcPr>
                </a:tc>
                <a:tc>
                  <a:txBody>
                    <a:bodyPr/>
                    <a:lstStyle/>
                    <a:p>
                      <a:pPr algn="ctr"/>
                      <a:r>
                        <a:rPr lang="en-US" altLang="zh-CN"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Teen</a:t>
                      </a:r>
                      <a:endParaRPr lang="zh-CN" altLang="en-US"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alpha val="50196"/>
                      </a:schemeClr>
                    </a:solidFill>
                  </a:tcPr>
                </a:tc>
                <a:tc>
                  <a:txBody>
                    <a:bodyPr/>
                    <a:lstStyle/>
                    <a:p>
                      <a:pPr algn="ctr"/>
                      <a:r>
                        <a:rPr lang="en-US" altLang="zh-CN"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Y S&amp;C</a:t>
                      </a:r>
                      <a:endParaRPr lang="zh-CN" altLang="en-US"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alpha val="50196"/>
                      </a:schemeClr>
                    </a:solidFill>
                  </a:tcPr>
                </a:tc>
                <a:extLst>
                  <a:ext uri="{0D108BD9-81ED-4DB2-BD59-A6C34878D82A}">
                    <a16:rowId xmlns:a16="http://schemas.microsoft.com/office/drawing/2014/main" val="1363249998"/>
                  </a:ext>
                </a:extLst>
              </a:tr>
            </a:tbl>
          </a:graphicData>
        </a:graphic>
      </p:graphicFrame>
      <p:sp>
        <p:nvSpPr>
          <p:cNvPr id="2" name="圆角矩形 11">
            <a:extLst>
              <a:ext uri="{FF2B5EF4-FFF2-40B4-BE49-F238E27FC236}">
                <a16:creationId xmlns:a16="http://schemas.microsoft.com/office/drawing/2014/main" id="{A2DE3E1A-1ACC-0006-4FAE-20018A83DA70}"/>
              </a:ext>
            </a:extLst>
          </p:cNvPr>
          <p:cNvSpPr/>
          <p:nvPr/>
        </p:nvSpPr>
        <p:spPr>
          <a:xfrm>
            <a:off x="4073753" y="352749"/>
            <a:ext cx="1517794" cy="379194"/>
          </a:xfrm>
          <a:prstGeom prst="round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Summary &amp;</a:t>
            </a:r>
          </a:p>
          <a:p>
            <a:pPr algn="ctr"/>
            <a:r>
              <a:rPr lang="en-US" altLang="zh-CN" sz="1200" b="1" dirty="0">
                <a:latin typeface="Arial" panose="020B0604020202020204" pitchFamily="34" charset="0"/>
                <a:cs typeface="Arial" panose="020B0604020202020204" pitchFamily="34" charset="0"/>
              </a:rPr>
              <a:t>Recommendation</a:t>
            </a:r>
            <a:endParaRPr lang="zh-CN" altLang="en-US" sz="1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16783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95" imgH="394" progId="TCLayout.ActiveDocument.1">
                  <p:embed/>
                </p:oleObj>
              </mc:Choice>
              <mc:Fallback>
                <p:oleObj name="think-cell 幻灯片" r:id="rId3" imgW="395" imgH="394" progId="TCLayout.ActiveDocument.1">
                  <p:embed/>
                  <p:pic>
                    <p:nvPicPr>
                      <p:cNvPr id="7" name="think-cell data - do not delete"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DDAB59E-332C-4060-B0C9-643DCBD9587F}" type="slidenum">
              <a:rPr lang="zh-CN" altLang="en-US" smtClean="0"/>
              <a:t>27</a:t>
            </a:fld>
            <a:endParaRPr lang="zh-CN" altLang="en-US"/>
          </a:p>
        </p:txBody>
      </p:sp>
      <p:sp>
        <p:nvSpPr>
          <p:cNvPr id="8" name="矩形 7"/>
          <p:cNvSpPr/>
          <p:nvPr/>
        </p:nvSpPr>
        <p:spPr>
          <a:xfrm>
            <a:off x="1414985" y="2656201"/>
            <a:ext cx="8825996" cy="523220"/>
          </a:xfrm>
          <a:prstGeom prst="rect">
            <a:avLst/>
          </a:prstGeom>
        </p:spPr>
        <p:txBody>
          <a:bodyPr wrap="square">
            <a:spAutoFit/>
          </a:bodyPr>
          <a:lstStyle/>
          <a:p>
            <a:pPr>
              <a:spcAft>
                <a:spcPts val="0"/>
              </a:spcAft>
            </a:pPr>
            <a:r>
              <a:rPr lang="en-US" altLang="zh-CN" sz="2800" b="1" kern="100" dirty="0">
                <a:solidFill>
                  <a:srgbClr val="0070C0"/>
                </a:solidFill>
                <a:latin typeface="Arial" panose="020B0604020202020204" pitchFamily="34" charset="0"/>
                <a:cs typeface="Arial" panose="020B0604020202020204" pitchFamily="34" charset="0"/>
              </a:rPr>
              <a:t>What are the Barriers of Lays Lost Buyers?</a:t>
            </a:r>
            <a:endParaRPr lang="zh-CN" altLang="zh-CN" sz="2800" b="1" kern="100" dirty="0">
              <a:solidFill>
                <a:srgbClr val="0070C0"/>
              </a:solidFill>
              <a:latin typeface="Arial" panose="020B0604020202020204" pitchFamily="34" charset="0"/>
              <a:cs typeface="Arial" panose="020B0604020202020204" pitchFamily="34" charset="0"/>
            </a:endParaRPr>
          </a:p>
        </p:txBody>
      </p:sp>
      <p:sp>
        <p:nvSpPr>
          <p:cNvPr id="9" name="矩形 8"/>
          <p:cNvSpPr/>
          <p:nvPr/>
        </p:nvSpPr>
        <p:spPr>
          <a:xfrm>
            <a:off x="85344" y="26261"/>
            <a:ext cx="6096000" cy="307777"/>
          </a:xfrm>
          <a:prstGeom prst="rect">
            <a:avLst/>
          </a:prstGeom>
        </p:spPr>
        <p:txBody>
          <a:bodyPr>
            <a:spAutoFit/>
          </a:bodyPr>
          <a:lstStyle/>
          <a:p>
            <a:pPr fontAlgn="t"/>
            <a:r>
              <a:rPr lang="en-US" altLang="zh-CN" sz="1400" b="1" dirty="0">
                <a:solidFill>
                  <a:srgbClr val="005B00"/>
                </a:solidFill>
                <a:latin typeface="微软雅黑" panose="020B0503020204020204" pitchFamily="34" charset="-122"/>
                <a:ea typeface="微软雅黑" panose="020B0503020204020204" pitchFamily="34" charset="-122"/>
              </a:rPr>
              <a:t>Objective 3. New Product Launch Suggestions</a:t>
            </a:r>
            <a:endParaRPr lang="zh-CN" altLang="zh-CN" sz="1400" b="1" dirty="0">
              <a:solidFill>
                <a:srgbClr val="005B00"/>
              </a:solidFill>
              <a:latin typeface="微软雅黑" panose="020B0503020204020204" pitchFamily="34" charset="-122"/>
              <a:ea typeface="微软雅黑" panose="020B0503020204020204" pitchFamily="34" charset="-122"/>
            </a:endParaRPr>
          </a:p>
        </p:txBody>
      </p:sp>
      <p:sp>
        <p:nvSpPr>
          <p:cNvPr id="10" name="圆角矩形 9"/>
          <p:cNvSpPr/>
          <p:nvPr/>
        </p:nvSpPr>
        <p:spPr>
          <a:xfrm>
            <a:off x="1472185" y="343182"/>
            <a:ext cx="1243584" cy="379194"/>
          </a:xfrm>
          <a:prstGeom prst="round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Non-PC Buyers</a:t>
            </a:r>
            <a:endParaRPr lang="zh-CN" altLang="en-US" sz="1200" b="1" dirty="0">
              <a:latin typeface="Arial" panose="020B0604020202020204" pitchFamily="34" charset="0"/>
              <a:cs typeface="Arial" panose="020B0604020202020204" pitchFamily="34" charset="0"/>
            </a:endParaRPr>
          </a:p>
        </p:txBody>
      </p:sp>
      <p:sp>
        <p:nvSpPr>
          <p:cNvPr id="11" name="圆角矩形 10"/>
          <p:cNvSpPr/>
          <p:nvPr/>
        </p:nvSpPr>
        <p:spPr>
          <a:xfrm>
            <a:off x="171401" y="352749"/>
            <a:ext cx="1243584" cy="379194"/>
          </a:xfrm>
          <a:prstGeom prst="round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latin typeface="Arial" panose="020B0604020202020204" pitchFamily="34" charset="0"/>
                <a:cs typeface="Arial" panose="020B0604020202020204" pitchFamily="34" charset="0"/>
              </a:rPr>
              <a:t>Questionnaire</a:t>
            </a:r>
            <a:r>
              <a:rPr lang="en-US" altLang="zh-CN" sz="1200" b="1" dirty="0">
                <a:latin typeface="Arial" panose="020B0604020202020204" pitchFamily="34" charset="0"/>
                <a:cs typeface="Arial" panose="020B0604020202020204" pitchFamily="34" charset="0"/>
              </a:rPr>
              <a:t> Design</a:t>
            </a:r>
            <a:endParaRPr lang="zh-CN" altLang="en-US" sz="1200" b="1" dirty="0">
              <a:latin typeface="Arial" panose="020B0604020202020204" pitchFamily="34" charset="0"/>
              <a:cs typeface="Arial" panose="020B0604020202020204" pitchFamily="34" charset="0"/>
            </a:endParaRPr>
          </a:p>
        </p:txBody>
      </p:sp>
      <p:sp>
        <p:nvSpPr>
          <p:cNvPr id="12" name="圆角矩形 11"/>
          <p:cNvSpPr/>
          <p:nvPr/>
        </p:nvSpPr>
        <p:spPr>
          <a:xfrm>
            <a:off x="2772969" y="343182"/>
            <a:ext cx="1243584" cy="379194"/>
          </a:xfrm>
          <a:prstGeom prst="roundRect">
            <a:avLst/>
          </a:prstGeom>
          <a:solidFill>
            <a:srgbClr val="00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PC Buyers</a:t>
            </a:r>
            <a:endParaRPr lang="zh-CN" altLang="en-US" sz="1200" b="1" dirty="0">
              <a:latin typeface="Arial" panose="020B0604020202020204" pitchFamily="34" charset="0"/>
              <a:cs typeface="Arial" panose="020B0604020202020204" pitchFamily="34" charset="0"/>
            </a:endParaRPr>
          </a:p>
        </p:txBody>
      </p:sp>
      <p:sp>
        <p:nvSpPr>
          <p:cNvPr id="2" name="圆角矩形 11">
            <a:extLst>
              <a:ext uri="{FF2B5EF4-FFF2-40B4-BE49-F238E27FC236}">
                <a16:creationId xmlns:a16="http://schemas.microsoft.com/office/drawing/2014/main" id="{8CC04D63-4068-99E4-B575-F54A0D37CF4A}"/>
              </a:ext>
            </a:extLst>
          </p:cNvPr>
          <p:cNvSpPr/>
          <p:nvPr/>
        </p:nvSpPr>
        <p:spPr>
          <a:xfrm>
            <a:off x="4073753" y="352749"/>
            <a:ext cx="1517794" cy="379194"/>
          </a:xfrm>
          <a:prstGeom prst="round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Summary &amp;</a:t>
            </a:r>
          </a:p>
          <a:p>
            <a:pPr algn="ctr"/>
            <a:r>
              <a:rPr lang="en-US" altLang="zh-CN" sz="1200" b="1" dirty="0">
                <a:latin typeface="Arial" panose="020B0604020202020204" pitchFamily="34" charset="0"/>
                <a:cs typeface="Arial" panose="020B0604020202020204" pitchFamily="34" charset="0"/>
              </a:rPr>
              <a:t>Recommendation</a:t>
            </a:r>
            <a:endParaRPr lang="zh-CN" altLang="en-US" sz="1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72015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p:cNvGraphicFramePr>
            <a:graphicFrameLocks noChangeAspect="1"/>
          </p:cNvGraphicFramePr>
          <p:nvPr>
            <p:custDataLst>
              <p:tags r:id="rId1"/>
            </p:custDataLst>
            <p:extLst>
              <p:ext uri="{D42A27DB-BD31-4B8C-83A1-F6EECF244321}">
                <p14:modId xmlns:p14="http://schemas.microsoft.com/office/powerpoint/2010/main" val="14436757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95" imgH="394" progId="TCLayout.ActiveDocument.1">
                  <p:embed/>
                </p:oleObj>
              </mc:Choice>
              <mc:Fallback>
                <p:oleObj name="think-cell 幻灯片" r:id="rId3" imgW="395" imgH="394"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页脚占位符 3"/>
          <p:cNvSpPr>
            <a:spLocks noGrp="1"/>
          </p:cNvSpPr>
          <p:nvPr>
            <p:ph type="ftr" sz="quarter" idx="11"/>
          </p:nvPr>
        </p:nvSpPr>
        <p:spPr/>
        <p:txBody>
          <a:bodyPr/>
          <a:lstStyle/>
          <a:p>
            <a:r>
              <a:rPr lang="en-US" altLang="zh-CN" sz="1600" i="1" dirty="0">
                <a:latin typeface="Arial" panose="020B0604020202020204" pitchFamily="34" charset="0"/>
                <a:cs typeface="Arial" panose="020B0604020202020204" pitchFamily="34" charset="0"/>
              </a:rPr>
              <a:t>Data: Questionnaire Data</a:t>
            </a:r>
            <a:endParaRPr lang="zh-CN" altLang="en-US" i="1" dirty="0">
              <a:latin typeface="Arial" panose="020B0604020202020204" pitchFamily="34" charset="0"/>
              <a:cs typeface="Arial" panose="020B0604020202020204" pitchFamily="34" charset="0"/>
            </a:endParaRPr>
          </a:p>
          <a:p>
            <a:endParaRPr lang="zh-CN" altLang="en-US" sz="1600" dirty="0"/>
          </a:p>
        </p:txBody>
      </p:sp>
      <p:sp>
        <p:nvSpPr>
          <p:cNvPr id="5" name="灯片编号占位符 4"/>
          <p:cNvSpPr>
            <a:spLocks noGrp="1"/>
          </p:cNvSpPr>
          <p:nvPr>
            <p:ph type="sldNum" sz="quarter" idx="12"/>
          </p:nvPr>
        </p:nvSpPr>
        <p:spPr/>
        <p:txBody>
          <a:bodyPr/>
          <a:lstStyle/>
          <a:p>
            <a:fld id="{1DDAB59E-332C-4060-B0C9-643DCBD9587F}" type="slidenum">
              <a:rPr lang="zh-CN" altLang="en-US" smtClean="0"/>
              <a:t>28</a:t>
            </a:fld>
            <a:endParaRPr lang="zh-CN" altLang="en-US"/>
          </a:p>
        </p:txBody>
      </p:sp>
      <p:graphicFrame>
        <p:nvGraphicFramePr>
          <p:cNvPr id="6" name="图表 5"/>
          <p:cNvGraphicFramePr/>
          <p:nvPr>
            <p:extLst>
              <p:ext uri="{D42A27DB-BD31-4B8C-83A1-F6EECF244321}">
                <p14:modId xmlns:p14="http://schemas.microsoft.com/office/powerpoint/2010/main" val="3223705492"/>
              </p:ext>
            </p:extLst>
          </p:nvPr>
        </p:nvGraphicFramePr>
        <p:xfrm>
          <a:off x="6080966" y="1472208"/>
          <a:ext cx="5577624" cy="4424013"/>
        </p:xfrm>
        <a:graphic>
          <a:graphicData uri="http://schemas.openxmlformats.org/drawingml/2006/chart">
            <c:chart xmlns:c="http://schemas.openxmlformats.org/drawingml/2006/chart" xmlns:r="http://schemas.openxmlformats.org/officeDocument/2006/relationships" r:id="rId5"/>
          </a:graphicData>
        </a:graphic>
      </p:graphicFrame>
      <p:sp>
        <p:nvSpPr>
          <p:cNvPr id="9" name="矩形 8"/>
          <p:cNvSpPr/>
          <p:nvPr/>
        </p:nvSpPr>
        <p:spPr>
          <a:xfrm>
            <a:off x="85344" y="26261"/>
            <a:ext cx="6096000" cy="307777"/>
          </a:xfrm>
          <a:prstGeom prst="rect">
            <a:avLst/>
          </a:prstGeom>
        </p:spPr>
        <p:txBody>
          <a:bodyPr>
            <a:spAutoFit/>
          </a:bodyPr>
          <a:lstStyle/>
          <a:p>
            <a:pPr fontAlgn="t"/>
            <a:r>
              <a:rPr lang="en-US" altLang="zh-CN" sz="1400" b="1" dirty="0">
                <a:solidFill>
                  <a:srgbClr val="005B00"/>
                </a:solidFill>
                <a:latin typeface="微软雅黑" panose="020B0503020204020204" pitchFamily="34" charset="-122"/>
                <a:ea typeface="微软雅黑" panose="020B0503020204020204" pitchFamily="34" charset="-122"/>
              </a:rPr>
              <a:t>Objective 3. New Product Launch Suggestions</a:t>
            </a:r>
            <a:endParaRPr lang="zh-CN" altLang="zh-CN" sz="1400" b="1" dirty="0">
              <a:solidFill>
                <a:srgbClr val="005B00"/>
              </a:solidFill>
              <a:latin typeface="微软雅黑" panose="020B0503020204020204" pitchFamily="34" charset="-122"/>
              <a:ea typeface="微软雅黑" panose="020B0503020204020204" pitchFamily="34" charset="-122"/>
            </a:endParaRPr>
          </a:p>
        </p:txBody>
      </p:sp>
      <p:sp>
        <p:nvSpPr>
          <p:cNvPr id="10" name="圆角矩形 9"/>
          <p:cNvSpPr/>
          <p:nvPr/>
        </p:nvSpPr>
        <p:spPr>
          <a:xfrm>
            <a:off x="1472185" y="343182"/>
            <a:ext cx="1243584" cy="379194"/>
          </a:xfrm>
          <a:prstGeom prst="round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Non-PC Buyers</a:t>
            </a:r>
            <a:endParaRPr lang="zh-CN" altLang="en-US" sz="1200" b="1" dirty="0">
              <a:latin typeface="Arial" panose="020B0604020202020204" pitchFamily="34" charset="0"/>
              <a:cs typeface="Arial" panose="020B0604020202020204" pitchFamily="34" charset="0"/>
            </a:endParaRPr>
          </a:p>
        </p:txBody>
      </p:sp>
      <p:sp>
        <p:nvSpPr>
          <p:cNvPr id="11" name="圆角矩形 10"/>
          <p:cNvSpPr/>
          <p:nvPr/>
        </p:nvSpPr>
        <p:spPr>
          <a:xfrm>
            <a:off x="171401" y="352749"/>
            <a:ext cx="1243584" cy="379194"/>
          </a:xfrm>
          <a:prstGeom prst="round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latin typeface="Arial" panose="020B0604020202020204" pitchFamily="34" charset="0"/>
                <a:cs typeface="Arial" panose="020B0604020202020204" pitchFamily="34" charset="0"/>
              </a:rPr>
              <a:t>Questionnaire</a:t>
            </a:r>
            <a:r>
              <a:rPr lang="en-US" altLang="zh-CN" sz="1200" b="1" dirty="0">
                <a:latin typeface="Arial" panose="020B0604020202020204" pitchFamily="34" charset="0"/>
                <a:cs typeface="Arial" panose="020B0604020202020204" pitchFamily="34" charset="0"/>
              </a:rPr>
              <a:t> Design</a:t>
            </a:r>
            <a:endParaRPr lang="zh-CN" altLang="en-US" sz="1200" b="1" dirty="0">
              <a:latin typeface="Arial" panose="020B0604020202020204" pitchFamily="34" charset="0"/>
              <a:cs typeface="Arial" panose="020B0604020202020204" pitchFamily="34" charset="0"/>
            </a:endParaRPr>
          </a:p>
        </p:txBody>
      </p:sp>
      <p:sp>
        <p:nvSpPr>
          <p:cNvPr id="12" name="圆角矩形 11"/>
          <p:cNvSpPr/>
          <p:nvPr/>
        </p:nvSpPr>
        <p:spPr>
          <a:xfrm>
            <a:off x="2772969" y="343182"/>
            <a:ext cx="1243584" cy="379194"/>
          </a:xfrm>
          <a:prstGeom prst="roundRect">
            <a:avLst/>
          </a:prstGeom>
          <a:solidFill>
            <a:srgbClr val="00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PC Buyers</a:t>
            </a:r>
            <a:endParaRPr lang="zh-CN" altLang="en-US" sz="1200" b="1" dirty="0">
              <a:latin typeface="Arial" panose="020B0604020202020204" pitchFamily="34" charset="0"/>
              <a:cs typeface="Arial" panose="020B0604020202020204" pitchFamily="34" charset="0"/>
            </a:endParaRPr>
          </a:p>
        </p:txBody>
      </p:sp>
      <p:sp>
        <p:nvSpPr>
          <p:cNvPr id="15" name="矩形 8">
            <a:extLst>
              <a:ext uri="{FF2B5EF4-FFF2-40B4-BE49-F238E27FC236}">
                <a16:creationId xmlns:a16="http://schemas.microsoft.com/office/drawing/2014/main" id="{6F839C6A-579A-E778-FFE1-4AF544CFAE5F}"/>
              </a:ext>
            </a:extLst>
          </p:cNvPr>
          <p:cNvSpPr/>
          <p:nvPr/>
        </p:nvSpPr>
        <p:spPr>
          <a:xfrm>
            <a:off x="-854972" y="2802067"/>
            <a:ext cx="701964" cy="258618"/>
          </a:xfrm>
          <a:prstGeom prst="rect">
            <a:avLst/>
          </a:prstGeom>
          <a:solidFill>
            <a:srgbClr val="F8D3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9">
            <a:extLst>
              <a:ext uri="{FF2B5EF4-FFF2-40B4-BE49-F238E27FC236}">
                <a16:creationId xmlns:a16="http://schemas.microsoft.com/office/drawing/2014/main" id="{3FD87834-7EF3-9952-87EA-8B4398CFA11F}"/>
              </a:ext>
            </a:extLst>
          </p:cNvPr>
          <p:cNvSpPr/>
          <p:nvPr/>
        </p:nvSpPr>
        <p:spPr>
          <a:xfrm>
            <a:off x="-853506" y="3150956"/>
            <a:ext cx="701964" cy="258618"/>
          </a:xfrm>
          <a:prstGeom prst="rect">
            <a:avLst/>
          </a:prstGeom>
          <a:solidFill>
            <a:srgbClr val="94B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0">
            <a:extLst>
              <a:ext uri="{FF2B5EF4-FFF2-40B4-BE49-F238E27FC236}">
                <a16:creationId xmlns:a16="http://schemas.microsoft.com/office/drawing/2014/main" id="{E9B3FF11-86F1-F0E9-18BF-B1301B9A7CCC}"/>
              </a:ext>
            </a:extLst>
          </p:cNvPr>
          <p:cNvSpPr/>
          <p:nvPr/>
        </p:nvSpPr>
        <p:spPr>
          <a:xfrm>
            <a:off x="-848779" y="4572682"/>
            <a:ext cx="701964" cy="25861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1">
            <a:extLst>
              <a:ext uri="{FF2B5EF4-FFF2-40B4-BE49-F238E27FC236}">
                <a16:creationId xmlns:a16="http://schemas.microsoft.com/office/drawing/2014/main" id="{F39050EE-32BD-A420-C0E7-757C5C496C99}"/>
              </a:ext>
            </a:extLst>
          </p:cNvPr>
          <p:cNvSpPr/>
          <p:nvPr/>
        </p:nvSpPr>
        <p:spPr>
          <a:xfrm>
            <a:off x="-848779" y="3508861"/>
            <a:ext cx="701964" cy="2678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2">
            <a:extLst>
              <a:ext uri="{FF2B5EF4-FFF2-40B4-BE49-F238E27FC236}">
                <a16:creationId xmlns:a16="http://schemas.microsoft.com/office/drawing/2014/main" id="{9906B115-D0F9-5FAB-3E53-E9E81AF58C99}"/>
              </a:ext>
            </a:extLst>
          </p:cNvPr>
          <p:cNvSpPr/>
          <p:nvPr/>
        </p:nvSpPr>
        <p:spPr>
          <a:xfrm>
            <a:off x="-848779" y="4220065"/>
            <a:ext cx="701964" cy="267860"/>
          </a:xfrm>
          <a:prstGeom prst="rect">
            <a:avLst/>
          </a:prstGeom>
          <a:solidFill>
            <a:srgbClr val="00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3">
            <a:extLst>
              <a:ext uri="{FF2B5EF4-FFF2-40B4-BE49-F238E27FC236}">
                <a16:creationId xmlns:a16="http://schemas.microsoft.com/office/drawing/2014/main" id="{30E7F3C6-6648-DF15-3828-3C95927F11BD}"/>
              </a:ext>
            </a:extLst>
          </p:cNvPr>
          <p:cNvSpPr/>
          <p:nvPr/>
        </p:nvSpPr>
        <p:spPr>
          <a:xfrm>
            <a:off x="-853506" y="3864463"/>
            <a:ext cx="701964" cy="26786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14">
            <a:extLst>
              <a:ext uri="{FF2B5EF4-FFF2-40B4-BE49-F238E27FC236}">
                <a16:creationId xmlns:a16="http://schemas.microsoft.com/office/drawing/2014/main" id="{FBB542B8-252D-0BE5-24CD-42E18F80A642}"/>
              </a:ext>
            </a:extLst>
          </p:cNvPr>
          <p:cNvSpPr/>
          <p:nvPr/>
        </p:nvSpPr>
        <p:spPr>
          <a:xfrm>
            <a:off x="-848408" y="2435095"/>
            <a:ext cx="701964" cy="258618"/>
          </a:xfrm>
          <a:prstGeom prst="rect">
            <a:avLst/>
          </a:prstGeom>
          <a:solidFill>
            <a:srgbClr val="FAEB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Rectangle 21">
            <a:extLst>
              <a:ext uri="{FF2B5EF4-FFF2-40B4-BE49-F238E27FC236}">
                <a16:creationId xmlns:a16="http://schemas.microsoft.com/office/drawing/2014/main" id="{FF9B303A-960B-BF3C-A6D5-33D99BD985C5}"/>
              </a:ext>
            </a:extLst>
          </p:cNvPr>
          <p:cNvSpPr/>
          <p:nvPr/>
        </p:nvSpPr>
        <p:spPr>
          <a:xfrm>
            <a:off x="6080966" y="3268853"/>
            <a:ext cx="5469302" cy="35561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3" name="图表 5">
            <a:extLst>
              <a:ext uri="{FF2B5EF4-FFF2-40B4-BE49-F238E27FC236}">
                <a16:creationId xmlns:a16="http://schemas.microsoft.com/office/drawing/2014/main" id="{ABF46371-31E1-2047-8C6C-49563FD15F82}"/>
              </a:ext>
            </a:extLst>
          </p:cNvPr>
          <p:cNvGraphicFramePr/>
          <p:nvPr>
            <p:extLst>
              <p:ext uri="{D42A27DB-BD31-4B8C-83A1-F6EECF244321}">
                <p14:modId xmlns:p14="http://schemas.microsoft.com/office/powerpoint/2010/main" val="2571706002"/>
              </p:ext>
            </p:extLst>
          </p:nvPr>
        </p:nvGraphicFramePr>
        <p:xfrm>
          <a:off x="357352" y="1336139"/>
          <a:ext cx="5245136" cy="4628478"/>
        </p:xfrm>
        <a:graphic>
          <a:graphicData uri="http://schemas.openxmlformats.org/drawingml/2006/chart">
            <c:chart xmlns:c="http://schemas.openxmlformats.org/drawingml/2006/chart" xmlns:r="http://schemas.openxmlformats.org/officeDocument/2006/relationships" r:id="rId6"/>
          </a:graphicData>
        </a:graphic>
      </p:graphicFrame>
      <p:sp>
        <p:nvSpPr>
          <p:cNvPr id="24" name="Rectangle 23">
            <a:extLst>
              <a:ext uri="{FF2B5EF4-FFF2-40B4-BE49-F238E27FC236}">
                <a16:creationId xmlns:a16="http://schemas.microsoft.com/office/drawing/2014/main" id="{DA6715B9-E48A-F5E2-B34F-DDA0179B3006}"/>
              </a:ext>
            </a:extLst>
          </p:cNvPr>
          <p:cNvSpPr/>
          <p:nvPr/>
        </p:nvSpPr>
        <p:spPr>
          <a:xfrm>
            <a:off x="363916" y="1472208"/>
            <a:ext cx="5479835" cy="1704086"/>
          </a:xfrm>
          <a:prstGeom prst="rect">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Speech Bubble: Rectangle 24">
            <a:extLst>
              <a:ext uri="{FF2B5EF4-FFF2-40B4-BE49-F238E27FC236}">
                <a16:creationId xmlns:a16="http://schemas.microsoft.com/office/drawing/2014/main" id="{3C1A7F5F-69A7-AD5F-65E1-D3FE08F0D0E5}"/>
              </a:ext>
            </a:extLst>
          </p:cNvPr>
          <p:cNvSpPr/>
          <p:nvPr/>
        </p:nvSpPr>
        <p:spPr>
          <a:xfrm rot="10800000">
            <a:off x="3986406" y="3312359"/>
            <a:ext cx="1673987" cy="527088"/>
          </a:xfrm>
          <a:prstGeom prst="wedgeRectCallout">
            <a:avLst>
              <a:gd name="adj1" fmla="val 39238"/>
              <a:gd name="adj2" fmla="val 84062"/>
            </a:avLst>
          </a:prstGeom>
          <a:solidFill>
            <a:schemeClr val="bg1"/>
          </a:solid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solidFill>
                <a:schemeClr val="tx1">
                  <a:lumMod val="85000"/>
                  <a:lumOff val="15000"/>
                </a:schemeClr>
              </a:solidFill>
            </a:endParaRPr>
          </a:p>
        </p:txBody>
      </p:sp>
      <p:sp>
        <p:nvSpPr>
          <p:cNvPr id="26" name="TextBox 25">
            <a:extLst>
              <a:ext uri="{FF2B5EF4-FFF2-40B4-BE49-F238E27FC236}">
                <a16:creationId xmlns:a16="http://schemas.microsoft.com/office/drawing/2014/main" id="{42CFD606-ED4B-29D2-BBFE-DD542FE2F3E4}"/>
              </a:ext>
            </a:extLst>
          </p:cNvPr>
          <p:cNvSpPr txBox="1"/>
          <p:nvPr/>
        </p:nvSpPr>
        <p:spPr>
          <a:xfrm>
            <a:off x="4049055" y="3320255"/>
            <a:ext cx="1611339" cy="523220"/>
          </a:xfrm>
          <a:prstGeom prst="rect">
            <a:avLst/>
          </a:prstGeom>
          <a:noFill/>
        </p:spPr>
        <p:txBody>
          <a:bodyPr wrap="none" rtlCol="0">
            <a:spAutoFit/>
          </a:bodyPr>
          <a:lstStyle/>
          <a:p>
            <a:r>
              <a:rPr lang="en-US" altLang="zh-CN" sz="1400" b="1" dirty="0"/>
              <a:t>All about Product</a:t>
            </a:r>
          </a:p>
          <a:p>
            <a:r>
              <a:rPr lang="en-US" altLang="zh-CN" sz="1400" b="1" dirty="0"/>
              <a:t>(health concern)</a:t>
            </a:r>
            <a:endParaRPr lang="zh-CN" altLang="en-US" sz="1400" b="1" dirty="0"/>
          </a:p>
        </p:txBody>
      </p:sp>
      <p:sp>
        <p:nvSpPr>
          <p:cNvPr id="27" name="TextBox 26">
            <a:extLst>
              <a:ext uri="{FF2B5EF4-FFF2-40B4-BE49-F238E27FC236}">
                <a16:creationId xmlns:a16="http://schemas.microsoft.com/office/drawing/2014/main" id="{648818F8-013A-C47B-956E-61AA15BC29E9}"/>
              </a:ext>
            </a:extLst>
          </p:cNvPr>
          <p:cNvSpPr txBox="1"/>
          <p:nvPr/>
        </p:nvSpPr>
        <p:spPr>
          <a:xfrm>
            <a:off x="6181344" y="5768592"/>
            <a:ext cx="2608406" cy="276999"/>
          </a:xfrm>
          <a:prstGeom prst="rect">
            <a:avLst/>
          </a:prstGeom>
          <a:noFill/>
        </p:spPr>
        <p:txBody>
          <a:bodyPr wrap="none" rtlCol="0">
            <a:spAutoFit/>
          </a:bodyPr>
          <a:lstStyle/>
          <a:p>
            <a:r>
              <a:rPr lang="en-US" altLang="zh-CN" sz="1200" dirty="0">
                <a:solidFill>
                  <a:schemeClr val="bg2">
                    <a:lumMod val="75000"/>
                  </a:schemeClr>
                </a:solidFill>
                <a:latin typeface="Arial" panose="020B0604020202020204" pitchFamily="34" charset="0"/>
                <a:cs typeface="Arial" panose="020B0604020202020204" pitchFamily="34" charset="0"/>
              </a:rPr>
              <a:t>Sample Size: Lays PC Lost</a:t>
            </a:r>
            <a:r>
              <a:rPr lang="zh-CN" altLang="en-US" sz="1200" dirty="0">
                <a:solidFill>
                  <a:schemeClr val="bg2">
                    <a:lumMod val="75000"/>
                  </a:schemeClr>
                </a:solidFill>
                <a:latin typeface="Arial" panose="020B0604020202020204" pitchFamily="34" charset="0"/>
                <a:cs typeface="Arial" panose="020B0604020202020204" pitchFamily="34" charset="0"/>
              </a:rPr>
              <a:t>（</a:t>
            </a:r>
            <a:r>
              <a:rPr lang="en-US" altLang="zh-CN" sz="1200" dirty="0">
                <a:solidFill>
                  <a:schemeClr val="bg2">
                    <a:lumMod val="75000"/>
                  </a:schemeClr>
                </a:solidFill>
                <a:latin typeface="Arial" panose="020B0604020202020204" pitchFamily="34" charset="0"/>
                <a:cs typeface="Arial" panose="020B0604020202020204" pitchFamily="34" charset="0"/>
              </a:rPr>
              <a:t>129</a:t>
            </a:r>
            <a:r>
              <a:rPr lang="zh-CN" altLang="en-US" sz="1200" dirty="0">
                <a:solidFill>
                  <a:schemeClr val="bg2">
                    <a:lumMod val="75000"/>
                  </a:schemeClr>
                </a:solidFill>
                <a:latin typeface="Arial" panose="020B0604020202020204" pitchFamily="34" charset="0"/>
                <a:cs typeface="Arial" panose="020B0604020202020204" pitchFamily="34" charset="0"/>
              </a:rPr>
              <a:t>）</a:t>
            </a:r>
          </a:p>
        </p:txBody>
      </p:sp>
      <p:sp>
        <p:nvSpPr>
          <p:cNvPr id="28" name="TextBox 27">
            <a:extLst>
              <a:ext uri="{FF2B5EF4-FFF2-40B4-BE49-F238E27FC236}">
                <a16:creationId xmlns:a16="http://schemas.microsoft.com/office/drawing/2014/main" id="{37BADF5B-96AA-56E1-3009-5B9B5BE9B927}"/>
              </a:ext>
            </a:extLst>
          </p:cNvPr>
          <p:cNvSpPr txBox="1"/>
          <p:nvPr/>
        </p:nvSpPr>
        <p:spPr>
          <a:xfrm>
            <a:off x="357352" y="5753081"/>
            <a:ext cx="2743059" cy="276999"/>
          </a:xfrm>
          <a:prstGeom prst="rect">
            <a:avLst/>
          </a:prstGeom>
          <a:noFill/>
        </p:spPr>
        <p:txBody>
          <a:bodyPr wrap="none" rtlCol="0">
            <a:spAutoFit/>
          </a:bodyPr>
          <a:lstStyle/>
          <a:p>
            <a:r>
              <a:rPr lang="en-US" altLang="zh-CN" sz="1200" dirty="0">
                <a:solidFill>
                  <a:schemeClr val="bg2">
                    <a:lumMod val="75000"/>
                  </a:schemeClr>
                </a:solidFill>
                <a:latin typeface="Arial" panose="020B0604020202020204" pitchFamily="34" charset="0"/>
                <a:cs typeface="Arial" panose="020B0604020202020204" pitchFamily="34" charset="0"/>
              </a:rPr>
              <a:t>Sample Size: Non-PC buyers</a:t>
            </a:r>
            <a:r>
              <a:rPr lang="zh-CN" altLang="en-US" sz="1200" dirty="0">
                <a:solidFill>
                  <a:schemeClr val="bg2">
                    <a:lumMod val="75000"/>
                  </a:schemeClr>
                </a:solidFill>
                <a:latin typeface="Arial" panose="020B0604020202020204" pitchFamily="34" charset="0"/>
                <a:cs typeface="Arial" panose="020B0604020202020204" pitchFamily="34" charset="0"/>
              </a:rPr>
              <a:t>（</a:t>
            </a:r>
            <a:r>
              <a:rPr lang="en-US" altLang="zh-CN" sz="1200" dirty="0">
                <a:solidFill>
                  <a:schemeClr val="bg2">
                    <a:lumMod val="75000"/>
                  </a:schemeClr>
                </a:solidFill>
                <a:latin typeface="Arial" panose="020B0604020202020204" pitchFamily="34" charset="0"/>
                <a:cs typeface="Arial" panose="020B0604020202020204" pitchFamily="34" charset="0"/>
              </a:rPr>
              <a:t>157</a:t>
            </a:r>
            <a:r>
              <a:rPr lang="zh-CN" altLang="en-US" sz="1200" dirty="0">
                <a:solidFill>
                  <a:schemeClr val="bg2">
                    <a:lumMod val="75000"/>
                  </a:schemeClr>
                </a:solidFill>
                <a:latin typeface="Arial" panose="020B0604020202020204" pitchFamily="34" charset="0"/>
                <a:cs typeface="Arial" panose="020B0604020202020204" pitchFamily="34" charset="0"/>
              </a:rPr>
              <a:t>）</a:t>
            </a:r>
          </a:p>
        </p:txBody>
      </p:sp>
      <p:sp>
        <p:nvSpPr>
          <p:cNvPr id="29" name="Rectangle 28">
            <a:extLst>
              <a:ext uri="{FF2B5EF4-FFF2-40B4-BE49-F238E27FC236}">
                <a16:creationId xmlns:a16="http://schemas.microsoft.com/office/drawing/2014/main" id="{3B474A3A-F267-1DA6-938F-1888DBD18858}"/>
              </a:ext>
            </a:extLst>
          </p:cNvPr>
          <p:cNvSpPr/>
          <p:nvPr/>
        </p:nvSpPr>
        <p:spPr>
          <a:xfrm>
            <a:off x="1021385" y="866337"/>
            <a:ext cx="4327314" cy="52322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Arial" panose="020B0604020202020204" pitchFamily="34" charset="0"/>
                <a:cs typeface="Arial" panose="020B0604020202020204" pitchFamily="34" charset="0"/>
              </a:rPr>
              <a:t>Top 10 Potato Chips Category Claimed Barriers among Non-PC Buyers</a:t>
            </a:r>
            <a:endParaRPr lang="zh-CN" altLang="en-US" sz="1600" b="1"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28D50E27-D0D8-8CE9-63DC-E5F574365247}"/>
              </a:ext>
            </a:extLst>
          </p:cNvPr>
          <p:cNvSpPr/>
          <p:nvPr/>
        </p:nvSpPr>
        <p:spPr>
          <a:xfrm>
            <a:off x="6843302" y="863122"/>
            <a:ext cx="4052951" cy="5232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0"/>
              </a:spcAft>
            </a:pPr>
            <a:r>
              <a:rPr lang="en-US" altLang="zh-CN" sz="1600" b="1" kern="100" dirty="0">
                <a:solidFill>
                  <a:schemeClr val="bg1"/>
                </a:solidFill>
                <a:latin typeface="Arial" panose="020B0604020202020204" pitchFamily="34" charset="0"/>
                <a:cs typeface="Arial" panose="020B0604020202020204" pitchFamily="34" charset="0"/>
              </a:rPr>
              <a:t>Top 10 Claimed Barriers among Brand Lost Buyers</a:t>
            </a:r>
            <a:endParaRPr lang="zh-CN" altLang="zh-CN" sz="1600" b="1" kern="100" dirty="0">
              <a:solidFill>
                <a:schemeClr val="bg1"/>
              </a:solidFill>
              <a:latin typeface="Arial" panose="020B0604020202020204" pitchFamily="34" charset="0"/>
              <a:cs typeface="Arial" panose="020B0604020202020204" pitchFamily="34" charset="0"/>
            </a:endParaRPr>
          </a:p>
        </p:txBody>
      </p:sp>
      <p:sp>
        <p:nvSpPr>
          <p:cNvPr id="31" name="圆角矩形 11">
            <a:extLst>
              <a:ext uri="{FF2B5EF4-FFF2-40B4-BE49-F238E27FC236}">
                <a16:creationId xmlns:a16="http://schemas.microsoft.com/office/drawing/2014/main" id="{A34461F0-129E-3B07-5A3E-D510B38A8234}"/>
              </a:ext>
            </a:extLst>
          </p:cNvPr>
          <p:cNvSpPr/>
          <p:nvPr/>
        </p:nvSpPr>
        <p:spPr>
          <a:xfrm>
            <a:off x="4073753" y="352749"/>
            <a:ext cx="1517794" cy="379194"/>
          </a:xfrm>
          <a:prstGeom prst="round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Summary &amp;</a:t>
            </a:r>
          </a:p>
          <a:p>
            <a:pPr algn="ctr"/>
            <a:r>
              <a:rPr lang="en-US" altLang="zh-CN" sz="1200" b="1" dirty="0">
                <a:latin typeface="Arial" panose="020B0604020202020204" pitchFamily="34" charset="0"/>
                <a:cs typeface="Arial" panose="020B0604020202020204" pitchFamily="34" charset="0"/>
              </a:rPr>
              <a:t>Recommendation</a:t>
            </a:r>
            <a:endParaRPr lang="zh-CN" altLang="en-US" sz="1200" b="1"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74E0C5A-A738-799A-E430-30511D0C2650}"/>
              </a:ext>
            </a:extLst>
          </p:cNvPr>
          <p:cNvSpPr/>
          <p:nvPr/>
        </p:nvSpPr>
        <p:spPr>
          <a:xfrm>
            <a:off x="6080966" y="4042255"/>
            <a:ext cx="5469302" cy="72038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835870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95" imgH="394" progId="TCLayout.ActiveDocument.1">
                  <p:embed/>
                </p:oleObj>
              </mc:Choice>
              <mc:Fallback>
                <p:oleObj name="think-cell 幻灯片" r:id="rId3" imgW="395" imgH="394" progId="TCLayout.ActiveDocument.1">
                  <p:embed/>
                  <p:pic>
                    <p:nvPicPr>
                      <p:cNvPr id="7" name="think-cell data - do not delete"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DDAB59E-332C-4060-B0C9-643DCBD9587F}" type="slidenum">
              <a:rPr lang="zh-CN" altLang="en-US" smtClean="0"/>
              <a:t>29</a:t>
            </a:fld>
            <a:endParaRPr lang="zh-CN" altLang="en-US"/>
          </a:p>
        </p:txBody>
      </p:sp>
      <p:sp>
        <p:nvSpPr>
          <p:cNvPr id="8" name="矩形 7"/>
          <p:cNvSpPr/>
          <p:nvPr/>
        </p:nvSpPr>
        <p:spPr>
          <a:xfrm>
            <a:off x="1414985" y="2656201"/>
            <a:ext cx="8196375" cy="523220"/>
          </a:xfrm>
          <a:prstGeom prst="rect">
            <a:avLst/>
          </a:prstGeom>
        </p:spPr>
        <p:txBody>
          <a:bodyPr wrap="square">
            <a:spAutoFit/>
          </a:bodyPr>
          <a:lstStyle/>
          <a:p>
            <a:pPr algn="ctr">
              <a:spcAft>
                <a:spcPts val="0"/>
              </a:spcAft>
            </a:pPr>
            <a:r>
              <a:rPr lang="en-US" altLang="zh-CN" sz="2800" b="1" kern="100" dirty="0">
                <a:solidFill>
                  <a:srgbClr val="0070C0"/>
                </a:solidFill>
                <a:latin typeface="Arial" panose="020B0604020202020204" pitchFamily="34" charset="0"/>
                <a:cs typeface="Arial" panose="020B0604020202020204" pitchFamily="34" charset="0"/>
              </a:rPr>
              <a:t>What are the triggers to buy Lays Potato Chips?</a:t>
            </a:r>
            <a:endParaRPr lang="zh-CN" altLang="zh-CN" sz="2800" b="1" kern="100" dirty="0">
              <a:solidFill>
                <a:srgbClr val="0070C0"/>
              </a:solidFill>
              <a:latin typeface="Arial" panose="020B0604020202020204" pitchFamily="34" charset="0"/>
              <a:cs typeface="Arial" panose="020B0604020202020204" pitchFamily="34" charset="0"/>
            </a:endParaRPr>
          </a:p>
        </p:txBody>
      </p:sp>
      <p:sp>
        <p:nvSpPr>
          <p:cNvPr id="9" name="矩形 8"/>
          <p:cNvSpPr/>
          <p:nvPr/>
        </p:nvSpPr>
        <p:spPr>
          <a:xfrm>
            <a:off x="85344" y="26261"/>
            <a:ext cx="6096000" cy="307777"/>
          </a:xfrm>
          <a:prstGeom prst="rect">
            <a:avLst/>
          </a:prstGeom>
        </p:spPr>
        <p:txBody>
          <a:bodyPr>
            <a:spAutoFit/>
          </a:bodyPr>
          <a:lstStyle/>
          <a:p>
            <a:pPr fontAlgn="t"/>
            <a:r>
              <a:rPr lang="en-US" altLang="zh-CN" sz="1400" b="1" dirty="0">
                <a:solidFill>
                  <a:srgbClr val="005B00"/>
                </a:solidFill>
                <a:latin typeface="微软雅黑" panose="020B0503020204020204" pitchFamily="34" charset="-122"/>
                <a:ea typeface="微软雅黑" panose="020B0503020204020204" pitchFamily="34" charset="-122"/>
              </a:rPr>
              <a:t>Objective 3. New Product Launch Suggestions</a:t>
            </a:r>
            <a:endParaRPr lang="zh-CN" altLang="zh-CN" sz="1400" b="1" dirty="0">
              <a:solidFill>
                <a:srgbClr val="005B00"/>
              </a:solidFill>
              <a:latin typeface="微软雅黑" panose="020B0503020204020204" pitchFamily="34" charset="-122"/>
              <a:ea typeface="微软雅黑" panose="020B0503020204020204" pitchFamily="34" charset="-122"/>
            </a:endParaRPr>
          </a:p>
        </p:txBody>
      </p:sp>
      <p:sp>
        <p:nvSpPr>
          <p:cNvPr id="10" name="圆角矩形 9"/>
          <p:cNvSpPr/>
          <p:nvPr/>
        </p:nvSpPr>
        <p:spPr>
          <a:xfrm>
            <a:off x="1472185" y="343182"/>
            <a:ext cx="1243584" cy="379194"/>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Non-PC Buyers</a:t>
            </a:r>
            <a:endParaRPr lang="zh-CN" altLang="en-US" sz="1200" b="1" dirty="0">
              <a:latin typeface="Arial" panose="020B0604020202020204" pitchFamily="34" charset="0"/>
              <a:cs typeface="Arial" panose="020B0604020202020204" pitchFamily="34" charset="0"/>
            </a:endParaRPr>
          </a:p>
        </p:txBody>
      </p:sp>
      <p:sp>
        <p:nvSpPr>
          <p:cNvPr id="11" name="圆角矩形 10"/>
          <p:cNvSpPr/>
          <p:nvPr/>
        </p:nvSpPr>
        <p:spPr>
          <a:xfrm>
            <a:off x="171401" y="352749"/>
            <a:ext cx="1243584" cy="379194"/>
          </a:xfrm>
          <a:prstGeom prst="round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latin typeface="Arial" panose="020B0604020202020204" pitchFamily="34" charset="0"/>
                <a:cs typeface="Arial" panose="020B0604020202020204" pitchFamily="34" charset="0"/>
              </a:rPr>
              <a:t>Questionnaire</a:t>
            </a:r>
            <a:r>
              <a:rPr lang="en-US" altLang="zh-CN" sz="1200" b="1" dirty="0">
                <a:latin typeface="Arial" panose="020B0604020202020204" pitchFamily="34" charset="0"/>
                <a:cs typeface="Arial" panose="020B0604020202020204" pitchFamily="34" charset="0"/>
              </a:rPr>
              <a:t> Design</a:t>
            </a:r>
            <a:endParaRPr lang="zh-CN" altLang="en-US" sz="1200" b="1" dirty="0">
              <a:latin typeface="Arial" panose="020B0604020202020204" pitchFamily="34" charset="0"/>
              <a:cs typeface="Arial" panose="020B0604020202020204" pitchFamily="34" charset="0"/>
            </a:endParaRPr>
          </a:p>
        </p:txBody>
      </p:sp>
      <p:sp>
        <p:nvSpPr>
          <p:cNvPr id="12" name="圆角矩形 11"/>
          <p:cNvSpPr/>
          <p:nvPr/>
        </p:nvSpPr>
        <p:spPr>
          <a:xfrm>
            <a:off x="2772969" y="343182"/>
            <a:ext cx="1243584" cy="379194"/>
          </a:xfrm>
          <a:prstGeom prst="roundRect">
            <a:avLst/>
          </a:prstGeom>
          <a:solidFill>
            <a:srgbClr val="00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PC Buyers</a:t>
            </a:r>
            <a:endParaRPr lang="zh-CN" altLang="en-US" sz="1200" b="1" dirty="0">
              <a:latin typeface="Arial" panose="020B0604020202020204" pitchFamily="34" charset="0"/>
              <a:cs typeface="Arial" panose="020B0604020202020204" pitchFamily="34" charset="0"/>
            </a:endParaRPr>
          </a:p>
        </p:txBody>
      </p:sp>
      <p:sp>
        <p:nvSpPr>
          <p:cNvPr id="2" name="圆角矩形 11">
            <a:extLst>
              <a:ext uri="{FF2B5EF4-FFF2-40B4-BE49-F238E27FC236}">
                <a16:creationId xmlns:a16="http://schemas.microsoft.com/office/drawing/2014/main" id="{70B52205-1EE9-6D27-CDB0-FBFAE3783E0E}"/>
              </a:ext>
            </a:extLst>
          </p:cNvPr>
          <p:cNvSpPr/>
          <p:nvPr/>
        </p:nvSpPr>
        <p:spPr>
          <a:xfrm>
            <a:off x="4073753" y="352749"/>
            <a:ext cx="1517794" cy="379194"/>
          </a:xfrm>
          <a:prstGeom prst="round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Summary &amp;</a:t>
            </a:r>
          </a:p>
          <a:p>
            <a:pPr algn="ctr"/>
            <a:r>
              <a:rPr lang="en-US" altLang="zh-CN" sz="1200" b="1" dirty="0">
                <a:latin typeface="Arial" panose="020B0604020202020204" pitchFamily="34" charset="0"/>
                <a:cs typeface="Arial" panose="020B0604020202020204" pitchFamily="34" charset="0"/>
              </a:rPr>
              <a:t>Recommendation</a:t>
            </a:r>
            <a:endParaRPr lang="zh-CN" altLang="en-US" sz="1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73263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p:cNvGraphicFramePr>
            <a:graphicFrameLocks noChangeAspect="1"/>
          </p:cNvGraphicFramePr>
          <p:nvPr>
            <p:custDataLst>
              <p:tags r:id="rId1"/>
            </p:custDataLst>
            <p:extLst>
              <p:ext uri="{D42A27DB-BD31-4B8C-83A1-F6EECF244321}">
                <p14:modId xmlns:p14="http://schemas.microsoft.com/office/powerpoint/2010/main" val="27740634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95" imgH="394" progId="TCLayout.ActiveDocument.1">
                  <p:embed/>
                </p:oleObj>
              </mc:Choice>
              <mc:Fallback>
                <p:oleObj name="think-cell 幻灯片" r:id="rId4" imgW="395" imgH="394"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DDAB59E-332C-4060-B0C9-643DCBD9587F}" type="slidenum">
              <a:rPr lang="zh-CN" altLang="en-US" smtClean="0"/>
              <a:t>3</a:t>
            </a:fld>
            <a:endParaRPr lang="zh-CN" altLang="en-US"/>
          </a:p>
        </p:txBody>
      </p:sp>
      <p:grpSp>
        <p:nvGrpSpPr>
          <p:cNvPr id="10" name="Google Shape;1603;p250">
            <a:extLst>
              <a:ext uri="{FF2B5EF4-FFF2-40B4-BE49-F238E27FC236}">
                <a16:creationId xmlns:a16="http://schemas.microsoft.com/office/drawing/2014/main" id="{99D1EF5F-1611-4AD3-AF5B-18B59C73B86B}"/>
              </a:ext>
            </a:extLst>
          </p:cNvPr>
          <p:cNvGrpSpPr/>
          <p:nvPr/>
        </p:nvGrpSpPr>
        <p:grpSpPr>
          <a:xfrm>
            <a:off x="497241" y="2364535"/>
            <a:ext cx="3541360" cy="3510358"/>
            <a:chOff x="806984" y="1863966"/>
            <a:chExt cx="1869045" cy="1425782"/>
          </a:xfrm>
        </p:grpSpPr>
        <p:sp>
          <p:nvSpPr>
            <p:cNvPr id="11" name="Google Shape;1604;p250">
              <a:extLst>
                <a:ext uri="{FF2B5EF4-FFF2-40B4-BE49-F238E27FC236}">
                  <a16:creationId xmlns:a16="http://schemas.microsoft.com/office/drawing/2014/main" id="{F08D9CBC-4343-48C2-B7A5-75A7638CF54A}"/>
                </a:ext>
              </a:extLst>
            </p:cNvPr>
            <p:cNvSpPr/>
            <p:nvPr/>
          </p:nvSpPr>
          <p:spPr>
            <a:xfrm>
              <a:off x="807000" y="1867448"/>
              <a:ext cx="1869029" cy="1422300"/>
            </a:xfrm>
            <a:prstGeom prst="roundRect">
              <a:avLst>
                <a:gd name="adj" fmla="val 784"/>
              </a:avLst>
            </a:prstGeom>
            <a:solidFill>
              <a:srgbClr val="FFFFFF"/>
            </a:solidFill>
            <a:ln>
              <a:noFill/>
            </a:ln>
            <a:effectLst>
              <a:outerShdw blurRad="609600" dist="367143" dir="4335944" rotWithShape="0">
                <a:srgbClr val="000000">
                  <a:alpha val="7060"/>
                </a:srgbClr>
              </a:outerShdw>
            </a:effectLst>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1200"/>
                <a:buFont typeface="Helvetica Neue"/>
                <a:buNone/>
                <a:tabLst/>
                <a:defRPr/>
              </a:pPr>
              <a:endParaRPr kumimoji="0" sz="1200" b="0" i="0" u="none" strike="noStrike" kern="0" cap="none" spc="0" normalizeH="0" baseline="0" noProof="0" dirty="0">
                <a:ln>
                  <a:noFill/>
                </a:ln>
                <a:solidFill>
                  <a:srgbClr val="FFFFFF"/>
                </a:solidFill>
                <a:effectLst/>
                <a:uLnTx/>
                <a:uFillTx/>
                <a:ea typeface="Helvetica Neue"/>
                <a:cs typeface="Helvetica Neue"/>
                <a:sym typeface="Helvetica Neue"/>
              </a:endParaRPr>
            </a:p>
          </p:txBody>
        </p:sp>
        <p:sp>
          <p:nvSpPr>
            <p:cNvPr id="12" name="Google Shape;1605;p250">
              <a:extLst>
                <a:ext uri="{FF2B5EF4-FFF2-40B4-BE49-F238E27FC236}">
                  <a16:creationId xmlns:a16="http://schemas.microsoft.com/office/drawing/2014/main" id="{F3B6DB4B-484C-4862-A847-279EED06A31F}"/>
                </a:ext>
              </a:extLst>
            </p:cNvPr>
            <p:cNvSpPr/>
            <p:nvPr/>
          </p:nvSpPr>
          <p:spPr>
            <a:xfrm>
              <a:off x="806984" y="1863966"/>
              <a:ext cx="1869029" cy="27900"/>
            </a:xfrm>
            <a:prstGeom prst="roundRect">
              <a:avLst>
                <a:gd name="adj" fmla="val 0"/>
              </a:avLst>
            </a:prstGeom>
            <a:solidFill>
              <a:srgbClr val="92D050"/>
            </a:solidFill>
            <a:ln>
              <a:noFill/>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1200"/>
                <a:buFont typeface="Helvetica Neue"/>
                <a:buNone/>
                <a:tabLst/>
                <a:defRPr/>
              </a:pPr>
              <a:endParaRPr kumimoji="0" sz="1200" b="0" i="0" u="none" strike="noStrike" kern="0" cap="none" spc="0" normalizeH="0" baseline="0" noProof="0" dirty="0">
                <a:ln>
                  <a:noFill/>
                </a:ln>
                <a:solidFill>
                  <a:srgbClr val="FFFFFF"/>
                </a:solidFill>
                <a:effectLst/>
                <a:uLnTx/>
                <a:uFillTx/>
                <a:ea typeface="Helvetica Neue"/>
                <a:cs typeface="Helvetica Neue"/>
                <a:sym typeface="Helvetica Neue"/>
              </a:endParaRPr>
            </a:p>
          </p:txBody>
        </p:sp>
      </p:grpSp>
      <p:sp>
        <p:nvSpPr>
          <p:cNvPr id="13" name="标题 1"/>
          <p:cNvSpPr>
            <a:spLocks noGrp="1"/>
          </p:cNvSpPr>
          <p:nvPr>
            <p:ph type="title"/>
          </p:nvPr>
        </p:nvSpPr>
        <p:spPr>
          <a:xfrm>
            <a:off x="497240" y="355347"/>
            <a:ext cx="10338399" cy="1318947"/>
          </a:xfrm>
        </p:spPr>
        <p:txBody>
          <a:bodyPr vert="horz">
            <a:normAutofit fontScale="90000"/>
          </a:bodyPr>
          <a:lstStyle/>
          <a:p>
            <a:r>
              <a:rPr lang="en-US" altLang="zh-CN" sz="2700" b="1" i="1" dirty="0">
                <a:solidFill>
                  <a:schemeClr val="accent4">
                    <a:lumMod val="75000"/>
                  </a:schemeClr>
                </a:solidFill>
              </a:rPr>
              <a:t>Project background</a:t>
            </a:r>
            <a:br>
              <a:rPr lang="en-US" altLang="zh-CN" i="1" dirty="0"/>
            </a:br>
            <a:r>
              <a:rPr lang="en-US" altLang="zh-CN" sz="1800" i="1" dirty="0"/>
              <a:t>Potato Chips account for the major sales of LAYS, however, the market showed significant decline in Q1 after the promising growth. </a:t>
            </a:r>
            <a:br>
              <a:rPr lang="en-US" altLang="zh-CN" sz="1800" i="1" dirty="0"/>
            </a:br>
            <a:br>
              <a:rPr lang="en-US" altLang="zh-CN" sz="1800" i="1" dirty="0"/>
            </a:br>
            <a:r>
              <a:rPr lang="en-US" altLang="zh-CN" sz="1800" i="1" dirty="0"/>
              <a:t>Therefore, LAYS wanted to understand the reasons for the decline in the market</a:t>
            </a:r>
            <a:r>
              <a:rPr lang="zh-CN" altLang="en-US" sz="1800" i="1" dirty="0"/>
              <a:t>，</a:t>
            </a:r>
            <a:r>
              <a:rPr lang="en-US" altLang="zh-CN" sz="1800" i="1" dirty="0"/>
              <a:t>design and launch new products according to consumer needs</a:t>
            </a:r>
            <a:endParaRPr lang="zh-CN" altLang="en-US" sz="1800" i="1" dirty="0"/>
          </a:p>
        </p:txBody>
      </p:sp>
      <p:graphicFrame>
        <p:nvGraphicFramePr>
          <p:cNvPr id="14" name="Chart 9"/>
          <p:cNvGraphicFramePr/>
          <p:nvPr>
            <p:extLst>
              <p:ext uri="{D42A27DB-BD31-4B8C-83A1-F6EECF244321}">
                <p14:modId xmlns:p14="http://schemas.microsoft.com/office/powerpoint/2010/main" val="3001736017"/>
              </p:ext>
            </p:extLst>
          </p:nvPr>
        </p:nvGraphicFramePr>
        <p:xfrm>
          <a:off x="617766" y="2761625"/>
          <a:ext cx="3332442" cy="3185691"/>
        </p:xfrm>
        <a:graphic>
          <a:graphicData uri="http://schemas.openxmlformats.org/drawingml/2006/chart">
            <c:chart xmlns:c="http://schemas.openxmlformats.org/drawingml/2006/chart" xmlns:r="http://schemas.openxmlformats.org/officeDocument/2006/relationships" r:id="rId6"/>
          </a:graphicData>
        </a:graphic>
      </p:graphicFrame>
      <p:sp>
        <p:nvSpPr>
          <p:cNvPr id="15" name="文本框 14"/>
          <p:cNvSpPr txBox="1"/>
          <p:nvPr/>
        </p:nvSpPr>
        <p:spPr>
          <a:xfrm>
            <a:off x="2053597" y="4525148"/>
            <a:ext cx="288541" cy="215444"/>
          </a:xfrm>
          <a:prstGeom prst="rect">
            <a:avLst/>
          </a:prstGeom>
          <a:noFill/>
        </p:spPr>
        <p:txBody>
          <a:bodyPr wrap="none" lIns="0" tIns="0" rIns="0" bIns="0" rtlCol="0">
            <a:spAutoFit/>
          </a:bodyPr>
          <a:lstStyle/>
          <a:p>
            <a:pPr algn="ctr"/>
            <a:r>
              <a:rPr lang="en-US" altLang="zh-CN" sz="1400" b="1" i="1" dirty="0">
                <a:solidFill>
                  <a:schemeClr val="bg1"/>
                </a:solidFill>
              </a:rPr>
              <a:t>59%</a:t>
            </a:r>
            <a:endParaRPr lang="zh-CN" altLang="en-US" sz="1400" b="1" i="1" dirty="0" err="1">
              <a:solidFill>
                <a:schemeClr val="bg1"/>
              </a:solidFill>
            </a:endParaRPr>
          </a:p>
        </p:txBody>
      </p:sp>
      <p:sp>
        <p:nvSpPr>
          <p:cNvPr id="16" name="文本框 15"/>
          <p:cNvSpPr txBox="1"/>
          <p:nvPr/>
        </p:nvSpPr>
        <p:spPr>
          <a:xfrm>
            <a:off x="2723426" y="5534284"/>
            <a:ext cx="702116" cy="184666"/>
          </a:xfrm>
          <a:prstGeom prst="rect">
            <a:avLst/>
          </a:prstGeom>
          <a:noFill/>
        </p:spPr>
        <p:txBody>
          <a:bodyPr wrap="none" lIns="0" tIns="0" rIns="0" bIns="0" rtlCol="0">
            <a:spAutoFit/>
          </a:bodyPr>
          <a:lstStyle/>
          <a:p>
            <a:pPr algn="ctr"/>
            <a:r>
              <a:rPr lang="en-US" altLang="zh-CN" sz="1200" b="1" dirty="0"/>
              <a:t>MAT23Q1</a:t>
            </a:r>
            <a:endParaRPr lang="zh-CN" altLang="en-US" sz="1200" b="1" dirty="0" err="1"/>
          </a:p>
        </p:txBody>
      </p:sp>
      <p:sp>
        <p:nvSpPr>
          <p:cNvPr id="17" name="文本框 16"/>
          <p:cNvSpPr txBox="1"/>
          <p:nvPr/>
        </p:nvSpPr>
        <p:spPr>
          <a:xfrm>
            <a:off x="1134415" y="1978531"/>
            <a:ext cx="2467022" cy="246221"/>
          </a:xfrm>
          <a:prstGeom prst="rect">
            <a:avLst/>
          </a:prstGeom>
          <a:noFill/>
        </p:spPr>
        <p:txBody>
          <a:bodyPr wrap="none" lIns="0" tIns="0" rIns="0" bIns="0" rtlCol="0">
            <a:spAutoFit/>
          </a:bodyPr>
          <a:lstStyle/>
          <a:p>
            <a:pPr algn="ctr"/>
            <a:r>
              <a:rPr lang="en-US" altLang="zh-CN" sz="1600" b="1" dirty="0"/>
              <a:t>Sales contribution% in Lays</a:t>
            </a:r>
            <a:endParaRPr lang="zh-CN" altLang="en-US" sz="1600" b="1" dirty="0" err="1"/>
          </a:p>
        </p:txBody>
      </p:sp>
      <p:sp>
        <p:nvSpPr>
          <p:cNvPr id="18" name="文本框 17"/>
          <p:cNvSpPr txBox="1"/>
          <p:nvPr/>
        </p:nvSpPr>
        <p:spPr>
          <a:xfrm>
            <a:off x="1833335" y="5534284"/>
            <a:ext cx="702116" cy="184666"/>
          </a:xfrm>
          <a:prstGeom prst="rect">
            <a:avLst/>
          </a:prstGeom>
          <a:noFill/>
        </p:spPr>
        <p:txBody>
          <a:bodyPr wrap="none" lIns="0" tIns="0" rIns="0" bIns="0" rtlCol="0">
            <a:spAutoFit/>
          </a:bodyPr>
          <a:lstStyle/>
          <a:p>
            <a:pPr algn="ctr"/>
            <a:r>
              <a:rPr lang="en-US" altLang="zh-CN" sz="1200" b="1" dirty="0"/>
              <a:t>MAT22Q1</a:t>
            </a:r>
            <a:endParaRPr lang="zh-CN" altLang="en-US" sz="1200" b="1" dirty="0" err="1"/>
          </a:p>
        </p:txBody>
      </p:sp>
      <p:sp>
        <p:nvSpPr>
          <p:cNvPr id="19" name="文本框 18"/>
          <p:cNvSpPr txBox="1"/>
          <p:nvPr/>
        </p:nvSpPr>
        <p:spPr>
          <a:xfrm>
            <a:off x="2930445" y="4529148"/>
            <a:ext cx="288541" cy="215444"/>
          </a:xfrm>
          <a:prstGeom prst="rect">
            <a:avLst/>
          </a:prstGeom>
          <a:noFill/>
        </p:spPr>
        <p:txBody>
          <a:bodyPr wrap="none" lIns="0" tIns="0" rIns="0" bIns="0" rtlCol="0">
            <a:spAutoFit/>
          </a:bodyPr>
          <a:lstStyle/>
          <a:p>
            <a:pPr algn="ctr"/>
            <a:r>
              <a:rPr lang="en-US" altLang="zh-CN" sz="1400" b="1" i="1" dirty="0">
                <a:solidFill>
                  <a:schemeClr val="bg1"/>
                </a:solidFill>
              </a:rPr>
              <a:t>57%</a:t>
            </a:r>
            <a:endParaRPr lang="zh-CN" altLang="en-US" sz="1400" b="1" i="1" dirty="0" err="1">
              <a:solidFill>
                <a:schemeClr val="bg1"/>
              </a:solidFill>
            </a:endParaRPr>
          </a:p>
        </p:txBody>
      </p:sp>
      <p:grpSp>
        <p:nvGrpSpPr>
          <p:cNvPr id="20" name="Google Shape;1603;p250">
            <a:extLst>
              <a:ext uri="{FF2B5EF4-FFF2-40B4-BE49-F238E27FC236}">
                <a16:creationId xmlns:a16="http://schemas.microsoft.com/office/drawing/2014/main" id="{99D1EF5F-1611-4AD3-AF5B-18B59C73B86B}"/>
              </a:ext>
            </a:extLst>
          </p:cNvPr>
          <p:cNvGrpSpPr/>
          <p:nvPr/>
        </p:nvGrpSpPr>
        <p:grpSpPr>
          <a:xfrm>
            <a:off x="4145694" y="2355416"/>
            <a:ext cx="3189693" cy="3510358"/>
            <a:chOff x="1020816" y="1863966"/>
            <a:chExt cx="1700803" cy="1425782"/>
          </a:xfrm>
        </p:grpSpPr>
        <p:sp>
          <p:nvSpPr>
            <p:cNvPr id="21" name="Google Shape;1604;p250">
              <a:extLst>
                <a:ext uri="{FF2B5EF4-FFF2-40B4-BE49-F238E27FC236}">
                  <a16:creationId xmlns:a16="http://schemas.microsoft.com/office/drawing/2014/main" id="{F08D9CBC-4343-48C2-B7A5-75A7638CF54A}"/>
                </a:ext>
              </a:extLst>
            </p:cNvPr>
            <p:cNvSpPr/>
            <p:nvPr/>
          </p:nvSpPr>
          <p:spPr>
            <a:xfrm>
              <a:off x="1020831" y="1867448"/>
              <a:ext cx="1700788" cy="1422300"/>
            </a:xfrm>
            <a:prstGeom prst="roundRect">
              <a:avLst>
                <a:gd name="adj" fmla="val 784"/>
              </a:avLst>
            </a:prstGeom>
            <a:solidFill>
              <a:srgbClr val="FFFFFF"/>
            </a:solidFill>
            <a:ln>
              <a:noFill/>
            </a:ln>
            <a:effectLst>
              <a:outerShdw blurRad="609600" dist="367143" dir="4335944" rotWithShape="0">
                <a:srgbClr val="000000">
                  <a:alpha val="7060"/>
                </a:srgbClr>
              </a:outerShdw>
            </a:effectLst>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1200"/>
                <a:buFont typeface="Helvetica Neue"/>
                <a:buNone/>
                <a:tabLst/>
                <a:defRPr/>
              </a:pPr>
              <a:endParaRPr kumimoji="0" sz="1200" b="0" i="0" u="none" strike="noStrike" kern="0" cap="none" spc="0" normalizeH="0" baseline="0" noProof="0" dirty="0">
                <a:ln>
                  <a:noFill/>
                </a:ln>
                <a:solidFill>
                  <a:srgbClr val="FFFFFF"/>
                </a:solidFill>
                <a:effectLst/>
                <a:uLnTx/>
                <a:uFillTx/>
                <a:ea typeface="Helvetica Neue"/>
                <a:cs typeface="Helvetica Neue"/>
                <a:sym typeface="Helvetica Neue"/>
              </a:endParaRPr>
            </a:p>
          </p:txBody>
        </p:sp>
        <p:sp>
          <p:nvSpPr>
            <p:cNvPr id="22" name="Google Shape;1605;p250">
              <a:extLst>
                <a:ext uri="{FF2B5EF4-FFF2-40B4-BE49-F238E27FC236}">
                  <a16:creationId xmlns:a16="http://schemas.microsoft.com/office/drawing/2014/main" id="{F3B6DB4B-484C-4862-A847-279EED06A31F}"/>
                </a:ext>
              </a:extLst>
            </p:cNvPr>
            <p:cNvSpPr/>
            <p:nvPr/>
          </p:nvSpPr>
          <p:spPr>
            <a:xfrm>
              <a:off x="1020816" y="1863966"/>
              <a:ext cx="1700803" cy="31604"/>
            </a:xfrm>
            <a:prstGeom prst="roundRect">
              <a:avLst>
                <a:gd name="adj" fmla="val 0"/>
              </a:avLst>
            </a:prstGeom>
            <a:solidFill>
              <a:srgbClr val="92D050"/>
            </a:solidFill>
            <a:ln>
              <a:noFill/>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1200"/>
                <a:buFont typeface="Helvetica Neue"/>
                <a:buNone/>
                <a:tabLst/>
                <a:defRPr/>
              </a:pPr>
              <a:endParaRPr kumimoji="0" sz="1200" b="0" i="0" u="none" strike="noStrike" kern="0" cap="none" spc="0" normalizeH="0" baseline="0" noProof="0" dirty="0">
                <a:ln>
                  <a:noFill/>
                </a:ln>
                <a:solidFill>
                  <a:srgbClr val="FFFFFF"/>
                </a:solidFill>
                <a:effectLst/>
                <a:uLnTx/>
                <a:uFillTx/>
                <a:ea typeface="Helvetica Neue"/>
                <a:cs typeface="Helvetica Neue"/>
                <a:sym typeface="Helvetica Neue"/>
              </a:endParaRPr>
            </a:p>
          </p:txBody>
        </p:sp>
      </p:grpSp>
      <p:graphicFrame>
        <p:nvGraphicFramePr>
          <p:cNvPr id="23" name="Chart 14">
            <a:extLst>
              <a:ext uri="{FF2B5EF4-FFF2-40B4-BE49-F238E27FC236}">
                <a16:creationId xmlns:a16="http://schemas.microsoft.com/office/drawing/2014/main" id="{6509F0FE-70AA-4049-8C20-E00B192D9196}"/>
              </a:ext>
            </a:extLst>
          </p:cNvPr>
          <p:cNvGraphicFramePr>
            <a:graphicFrameLocks/>
          </p:cNvGraphicFramePr>
          <p:nvPr>
            <p:custDataLst>
              <p:tags r:id="rId2"/>
            </p:custDataLst>
            <p:extLst>
              <p:ext uri="{D42A27DB-BD31-4B8C-83A1-F6EECF244321}">
                <p14:modId xmlns:p14="http://schemas.microsoft.com/office/powerpoint/2010/main" val="74581876"/>
              </p:ext>
            </p:extLst>
          </p:nvPr>
        </p:nvGraphicFramePr>
        <p:xfrm>
          <a:off x="4100250" y="2835739"/>
          <a:ext cx="2885925" cy="3350503"/>
        </p:xfrm>
        <a:graphic>
          <a:graphicData uri="http://schemas.openxmlformats.org/drawingml/2006/chart">
            <c:chart xmlns:c="http://schemas.openxmlformats.org/drawingml/2006/chart" xmlns:r="http://schemas.openxmlformats.org/officeDocument/2006/relationships" r:id="rId7"/>
          </a:graphicData>
        </a:graphic>
      </p:graphicFrame>
      <p:sp>
        <p:nvSpPr>
          <p:cNvPr id="24" name="文本框 23"/>
          <p:cNvSpPr txBox="1"/>
          <p:nvPr/>
        </p:nvSpPr>
        <p:spPr>
          <a:xfrm>
            <a:off x="4085616" y="2777681"/>
            <a:ext cx="1036672" cy="184666"/>
          </a:xfrm>
          <a:prstGeom prst="rect">
            <a:avLst/>
          </a:prstGeom>
          <a:noFill/>
        </p:spPr>
        <p:txBody>
          <a:bodyPr wrap="square" lIns="0" tIns="0" rIns="0" bIns="0" rtlCol="0">
            <a:spAutoFit/>
          </a:bodyPr>
          <a:lstStyle/>
          <a:p>
            <a:pPr algn="ctr"/>
            <a:r>
              <a:rPr lang="en-US" altLang="zh-CN" sz="1200" b="1" dirty="0"/>
              <a:t>(M. RMB)</a:t>
            </a:r>
            <a:endParaRPr lang="zh-CN" altLang="en-US" sz="1200" b="1" dirty="0" err="1"/>
          </a:p>
        </p:txBody>
      </p:sp>
      <p:sp>
        <p:nvSpPr>
          <p:cNvPr id="25" name="文本框 24"/>
          <p:cNvSpPr txBox="1"/>
          <p:nvPr/>
        </p:nvSpPr>
        <p:spPr>
          <a:xfrm>
            <a:off x="4206459" y="1967863"/>
            <a:ext cx="2888612" cy="246221"/>
          </a:xfrm>
          <a:prstGeom prst="rect">
            <a:avLst/>
          </a:prstGeom>
          <a:noFill/>
        </p:spPr>
        <p:txBody>
          <a:bodyPr wrap="none" lIns="0" tIns="0" rIns="0" bIns="0" rtlCol="0">
            <a:spAutoFit/>
          </a:bodyPr>
          <a:lstStyle/>
          <a:p>
            <a:pPr algn="ctr"/>
            <a:r>
              <a:rPr lang="en-US" altLang="zh-CN" sz="1600" b="1" dirty="0"/>
              <a:t>Potato Chips Sales Value Trend</a:t>
            </a:r>
          </a:p>
        </p:txBody>
      </p:sp>
      <p:graphicFrame>
        <p:nvGraphicFramePr>
          <p:cNvPr id="28" name="表格 27"/>
          <p:cNvGraphicFramePr>
            <a:graphicFrameLocks noGrp="1"/>
          </p:cNvGraphicFramePr>
          <p:nvPr>
            <p:extLst>
              <p:ext uri="{D42A27DB-BD31-4B8C-83A1-F6EECF244321}">
                <p14:modId xmlns:p14="http://schemas.microsoft.com/office/powerpoint/2010/main" val="3298752771"/>
              </p:ext>
            </p:extLst>
          </p:nvPr>
        </p:nvGraphicFramePr>
        <p:xfrm>
          <a:off x="6316079" y="2624555"/>
          <a:ext cx="956294" cy="594360"/>
        </p:xfrm>
        <a:graphic>
          <a:graphicData uri="http://schemas.openxmlformats.org/drawingml/2006/table">
            <a:tbl>
              <a:tblPr bandRow="1">
                <a:effectLst>
                  <a:outerShdw blurRad="50800" dist="38100" dir="5400000" algn="t" rotWithShape="0">
                    <a:prstClr val="black">
                      <a:alpha val="40000"/>
                    </a:prstClr>
                  </a:outerShdw>
                </a:effectLst>
                <a:tableStyleId>{5C22544A-7EE6-4342-B048-85BDC9FD1C3A}</a:tableStyleId>
              </a:tblPr>
              <a:tblGrid>
                <a:gridCol w="956294">
                  <a:extLst>
                    <a:ext uri="{9D8B030D-6E8A-4147-A177-3AD203B41FA5}">
                      <a16:colId xmlns:a16="http://schemas.microsoft.com/office/drawing/2014/main" val="1657360612"/>
                    </a:ext>
                  </a:extLst>
                </a:gridCol>
              </a:tblGrid>
              <a:tr h="2364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dirty="0"/>
                        <a:t>23Q1 </a:t>
                      </a:r>
                      <a:r>
                        <a:rPr lang="en-US" altLang="zh-CN" sz="1100" b="1" baseline="0" dirty="0"/>
                        <a:t>GR%</a:t>
                      </a:r>
                      <a:endParaRPr lang="zh-CN" altLang="en-US" sz="1100" b="1" dirty="0"/>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37683867"/>
                  </a:ext>
                </a:extLst>
              </a:tr>
              <a:tr h="2647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dirty="0">
                          <a:solidFill>
                            <a:srgbClr val="FF0000"/>
                          </a:solidFill>
                        </a:rPr>
                        <a:t>-3.1%</a:t>
                      </a:r>
                      <a:endParaRPr lang="zh-CN" altLang="en-US" sz="1600" b="1" dirty="0">
                        <a:solidFill>
                          <a:srgbClr val="FF0000"/>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40609544"/>
                  </a:ext>
                </a:extLst>
              </a:tr>
            </a:tbl>
          </a:graphicData>
        </a:graphic>
      </p:graphicFrame>
      <p:sp>
        <p:nvSpPr>
          <p:cNvPr id="31" name="下箭头 30"/>
          <p:cNvSpPr/>
          <p:nvPr/>
        </p:nvSpPr>
        <p:spPr bwMode="ltGray">
          <a:xfrm>
            <a:off x="6727625" y="3502289"/>
            <a:ext cx="308241" cy="197533"/>
          </a:xfrm>
          <a:prstGeom prst="downArrow">
            <a:avLst/>
          </a:prstGeom>
          <a:solidFill>
            <a:srgbClr val="E1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l"/>
            <a:endParaRPr lang="zh-CN" altLang="en-US" sz="1100" b="0" dirty="0"/>
          </a:p>
        </p:txBody>
      </p:sp>
      <p:sp>
        <p:nvSpPr>
          <p:cNvPr id="32" name="等腰三角形 31"/>
          <p:cNvSpPr/>
          <p:nvPr/>
        </p:nvSpPr>
        <p:spPr bwMode="ltGray">
          <a:xfrm rot="5400000">
            <a:off x="5728584" y="3757734"/>
            <a:ext cx="3880884" cy="468509"/>
          </a:xfrm>
          <a:prstGeom prst="triangle">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l"/>
            <a:endParaRPr lang="zh-CN" altLang="en-US" sz="1100" b="0" dirty="0"/>
          </a:p>
        </p:txBody>
      </p:sp>
      <p:sp>
        <p:nvSpPr>
          <p:cNvPr id="33" name="标题 1"/>
          <p:cNvSpPr txBox="1">
            <a:spLocks/>
          </p:cNvSpPr>
          <p:nvPr/>
        </p:nvSpPr>
        <p:spPr>
          <a:xfrm>
            <a:off x="8002664" y="1990715"/>
            <a:ext cx="3764371" cy="3983494"/>
          </a:xfrm>
          <a:prstGeom prst="rect">
            <a:avLst/>
          </a:prstGeom>
        </p:spPr>
        <p:txBody>
          <a:bodyPr vert="horz" lIns="0" tIns="0" rIns="0" bIns="0" rtlCol="0" anchor="t">
            <a:noAutofit/>
          </a:bodyPr>
          <a:lstStyle>
            <a:lvl1pPr algn="l" defTabSz="914400" rtl="0" eaLnBrk="1" latinLnBrk="0" hangingPunct="1">
              <a:lnSpc>
                <a:spcPct val="100000"/>
              </a:lnSpc>
              <a:spcBef>
                <a:spcPts val="600"/>
              </a:spcBef>
              <a:buNone/>
              <a:defRPr sz="2000" b="1" kern="1200">
                <a:solidFill>
                  <a:schemeClr val="tx1"/>
                </a:solidFill>
                <a:latin typeface="+mj-lt"/>
                <a:ea typeface="+mj-ea"/>
                <a:cs typeface="+mj-cs"/>
              </a:defRPr>
            </a:lvl1pPr>
          </a:lstStyle>
          <a:p>
            <a:r>
              <a:rPr lang="en-US" altLang="zh-CN" sz="2400" i="1" dirty="0">
                <a:solidFill>
                  <a:schemeClr val="accent4">
                    <a:lumMod val="75000"/>
                  </a:schemeClr>
                </a:solidFill>
              </a:rPr>
              <a:t>Key business question</a:t>
            </a:r>
            <a:br>
              <a:rPr lang="en-US" altLang="zh-CN" i="1" dirty="0"/>
            </a:br>
            <a:endParaRPr lang="en-US" altLang="zh-CN" i="1" dirty="0"/>
          </a:p>
          <a:p>
            <a:pPr marL="342900" indent="-342900">
              <a:buFont typeface="+mj-lt"/>
              <a:buAutoNum type="arabicPeriod"/>
            </a:pPr>
            <a:r>
              <a:rPr lang="en-US" altLang="zh-CN" sz="1600" i="1" dirty="0"/>
              <a:t>Identify Potato Chips Market Landscape</a:t>
            </a:r>
          </a:p>
          <a:p>
            <a:pPr marL="800100" lvl="1" indent="-342900">
              <a:buFont typeface="Arial" panose="020B0604020202020204" pitchFamily="34" charset="0"/>
              <a:buChar char="•"/>
              <a:defRPr/>
            </a:pPr>
            <a:r>
              <a:rPr lang="en-US" altLang="zh-CN" sz="1400" b="1" i="1" dirty="0">
                <a:latin typeface="+mj-lt"/>
                <a:ea typeface="+mj-ea"/>
                <a:cs typeface="+mj-cs"/>
              </a:rPr>
              <a:t>Any potential trend?</a:t>
            </a:r>
          </a:p>
          <a:p>
            <a:pPr marL="800100" lvl="1" indent="-342900">
              <a:buFont typeface="Arial" panose="020B0604020202020204" pitchFamily="34" charset="0"/>
              <a:buChar char="•"/>
              <a:defRPr/>
            </a:pPr>
            <a:r>
              <a:rPr lang="en-US" altLang="zh-CN" sz="1400" b="1" i="1" dirty="0">
                <a:latin typeface="+mj-lt"/>
                <a:ea typeface="+mj-ea"/>
                <a:cs typeface="+mj-cs"/>
              </a:rPr>
              <a:t>Competition landscape</a:t>
            </a:r>
          </a:p>
          <a:p>
            <a:pPr marL="342900" indent="-342900">
              <a:buFont typeface="+mj-lt"/>
              <a:buAutoNum type="arabicPeriod"/>
            </a:pPr>
            <a:endParaRPr lang="en-US" altLang="zh-CN" sz="1600" i="1" dirty="0"/>
          </a:p>
          <a:p>
            <a:pPr marL="342900" indent="-342900">
              <a:buFont typeface="+mj-lt"/>
              <a:buAutoNum type="arabicPeriod"/>
            </a:pPr>
            <a:r>
              <a:rPr lang="en-US" altLang="zh-CN" sz="1600" i="1" dirty="0"/>
              <a:t>Identify key behaviors of Lays</a:t>
            </a:r>
          </a:p>
          <a:p>
            <a:pPr marL="800100" lvl="1" indent="-342900">
              <a:buFont typeface="Arial" panose="020B0604020202020204" pitchFamily="34" charset="0"/>
              <a:buChar char="•"/>
              <a:defRPr/>
            </a:pPr>
            <a:r>
              <a:rPr lang="en-US" altLang="zh-CN" sz="1400" b="1" i="1" dirty="0">
                <a:latin typeface="+mj-lt"/>
                <a:ea typeface="+mj-ea"/>
                <a:cs typeface="+mj-cs"/>
              </a:rPr>
              <a:t>Driving factors of sales drop</a:t>
            </a:r>
          </a:p>
          <a:p>
            <a:pPr marL="800100" lvl="1" indent="-342900">
              <a:buFont typeface="Arial" panose="020B0604020202020204" pitchFamily="34" charset="0"/>
              <a:buChar char="•"/>
              <a:defRPr/>
            </a:pPr>
            <a:r>
              <a:rPr lang="en-US" altLang="zh-CN" sz="1400" b="1" i="1" dirty="0">
                <a:latin typeface="+mj-lt"/>
                <a:ea typeface="+mj-ea"/>
                <a:cs typeface="+mj-cs"/>
              </a:rPr>
              <a:t>Any potential opportunities/risks?</a:t>
            </a:r>
          </a:p>
          <a:p>
            <a:pPr marL="800100" lvl="1" indent="-342900">
              <a:buFont typeface="Arial" panose="020B0604020202020204" pitchFamily="34" charset="0"/>
              <a:buChar char="•"/>
              <a:defRPr/>
            </a:pPr>
            <a:endParaRPr lang="en-US" altLang="zh-CN" sz="1400" b="1" i="1" dirty="0">
              <a:latin typeface="+mj-lt"/>
              <a:ea typeface="+mj-ea"/>
              <a:cs typeface="+mj-cs"/>
            </a:endParaRPr>
          </a:p>
          <a:p>
            <a:pPr marL="342900" indent="-342900">
              <a:buFont typeface="+mj-lt"/>
              <a:buAutoNum type="arabicPeriod"/>
            </a:pPr>
            <a:r>
              <a:rPr lang="en-US" altLang="zh-CN" sz="1600" i="1" dirty="0"/>
              <a:t>New product launch suggestions</a:t>
            </a:r>
          </a:p>
          <a:p>
            <a:pPr marL="800100" lvl="1" indent="-342900">
              <a:buFont typeface="Arial" panose="020B0604020202020204" pitchFamily="34" charset="0"/>
              <a:buChar char="•"/>
              <a:defRPr/>
            </a:pPr>
            <a:r>
              <a:rPr lang="en-US" altLang="zh-CN" sz="1400" b="1" i="1" dirty="0">
                <a:latin typeface="+mj-lt"/>
                <a:ea typeface="+mj-ea"/>
                <a:cs typeface="+mj-cs"/>
              </a:rPr>
              <a:t>Which consumers should Lays focus on? </a:t>
            </a:r>
          </a:p>
          <a:p>
            <a:pPr marL="800100" lvl="1" indent="-342900">
              <a:buFont typeface="Arial" panose="020B0604020202020204" pitchFamily="34" charset="0"/>
              <a:buChar char="•"/>
              <a:defRPr/>
            </a:pPr>
            <a:r>
              <a:rPr lang="en-US" altLang="zh-CN" sz="1400" b="1" i="1" dirty="0">
                <a:latin typeface="+mj-lt"/>
                <a:ea typeface="+mj-ea"/>
                <a:cs typeface="+mj-cs"/>
              </a:rPr>
              <a:t>Customer Preference towards potato chips</a:t>
            </a:r>
          </a:p>
          <a:p>
            <a:pPr marL="800100" lvl="1" indent="-342900">
              <a:buFont typeface="Arial" panose="020B0604020202020204" pitchFamily="34" charset="0"/>
              <a:buChar char="•"/>
            </a:pPr>
            <a:endParaRPr lang="en-US" altLang="zh-CN" sz="1400" b="1" i="1" dirty="0"/>
          </a:p>
        </p:txBody>
      </p:sp>
      <p:sp>
        <p:nvSpPr>
          <p:cNvPr id="43" name="矩形 42"/>
          <p:cNvSpPr/>
          <p:nvPr/>
        </p:nvSpPr>
        <p:spPr>
          <a:xfrm>
            <a:off x="-854972" y="2802067"/>
            <a:ext cx="701964" cy="258618"/>
          </a:xfrm>
          <a:prstGeom prst="rect">
            <a:avLst/>
          </a:prstGeom>
          <a:solidFill>
            <a:srgbClr val="F8D3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853506" y="3150956"/>
            <a:ext cx="701964" cy="258618"/>
          </a:xfrm>
          <a:prstGeom prst="rect">
            <a:avLst/>
          </a:prstGeom>
          <a:solidFill>
            <a:srgbClr val="94B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848779" y="4572682"/>
            <a:ext cx="701964" cy="25861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848779" y="3508861"/>
            <a:ext cx="701964" cy="2678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848779" y="4220065"/>
            <a:ext cx="701964" cy="267860"/>
          </a:xfrm>
          <a:prstGeom prst="rect">
            <a:avLst/>
          </a:prstGeom>
          <a:solidFill>
            <a:srgbClr val="00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853506" y="3864463"/>
            <a:ext cx="701964" cy="26786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848408" y="2435095"/>
            <a:ext cx="701964" cy="258618"/>
          </a:xfrm>
          <a:prstGeom prst="rect">
            <a:avLst/>
          </a:prstGeom>
          <a:solidFill>
            <a:srgbClr val="FAEB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右箭头 67"/>
          <p:cNvSpPr/>
          <p:nvPr/>
        </p:nvSpPr>
        <p:spPr>
          <a:xfrm>
            <a:off x="3875562" y="4803462"/>
            <a:ext cx="434886" cy="536634"/>
          </a:xfrm>
          <a:prstGeom prst="rightArrow">
            <a:avLst>
              <a:gd name="adj1" fmla="val 67039"/>
              <a:gd name="adj2" fmla="val 4579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647882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95" imgH="394" progId="TCLayout.ActiveDocument.1">
                  <p:embed/>
                </p:oleObj>
              </mc:Choice>
              <mc:Fallback>
                <p:oleObj name="think-cell 幻灯片" r:id="rId3" imgW="395" imgH="394" progId="TCLayout.ActiveDocument.1">
                  <p:embed/>
                  <p:pic>
                    <p:nvPicPr>
                      <p:cNvPr id="7" name="think-cell data - do not delete"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页脚占位符 3"/>
          <p:cNvSpPr>
            <a:spLocks noGrp="1"/>
          </p:cNvSpPr>
          <p:nvPr>
            <p:ph type="ftr" sz="quarter" idx="11"/>
          </p:nvPr>
        </p:nvSpPr>
        <p:spPr/>
        <p:txBody>
          <a:bodyPr/>
          <a:lstStyle/>
          <a:p>
            <a:r>
              <a:rPr lang="en-US" altLang="zh-CN" sz="1600" i="1" dirty="0">
                <a:latin typeface="Arial" panose="020B0604020202020204" pitchFamily="34" charset="0"/>
                <a:cs typeface="Arial" panose="020B0604020202020204" pitchFamily="34" charset="0"/>
              </a:rPr>
              <a:t>Data: Questionnaire Data</a:t>
            </a:r>
            <a:endParaRPr lang="zh-CN" altLang="en-US" i="1" dirty="0">
              <a:latin typeface="Arial" panose="020B0604020202020204" pitchFamily="34" charset="0"/>
              <a:cs typeface="Arial" panose="020B0604020202020204" pitchFamily="34" charset="0"/>
            </a:endParaRPr>
          </a:p>
          <a:p>
            <a:endParaRPr lang="zh-CN" altLang="en-US" sz="1600" dirty="0"/>
          </a:p>
        </p:txBody>
      </p:sp>
      <p:sp>
        <p:nvSpPr>
          <p:cNvPr id="5" name="灯片编号占位符 4"/>
          <p:cNvSpPr>
            <a:spLocks noGrp="1"/>
          </p:cNvSpPr>
          <p:nvPr>
            <p:ph type="sldNum" sz="quarter" idx="12"/>
          </p:nvPr>
        </p:nvSpPr>
        <p:spPr/>
        <p:txBody>
          <a:bodyPr/>
          <a:lstStyle/>
          <a:p>
            <a:fld id="{1DDAB59E-332C-4060-B0C9-643DCBD9587F}" type="slidenum">
              <a:rPr lang="zh-CN" altLang="en-US" smtClean="0"/>
              <a:t>30</a:t>
            </a:fld>
            <a:endParaRPr lang="zh-CN" altLang="en-US"/>
          </a:p>
        </p:txBody>
      </p:sp>
      <p:sp>
        <p:nvSpPr>
          <p:cNvPr id="9" name="矩形 8"/>
          <p:cNvSpPr/>
          <p:nvPr/>
        </p:nvSpPr>
        <p:spPr>
          <a:xfrm>
            <a:off x="85344" y="26261"/>
            <a:ext cx="6096000" cy="307777"/>
          </a:xfrm>
          <a:prstGeom prst="rect">
            <a:avLst/>
          </a:prstGeom>
        </p:spPr>
        <p:txBody>
          <a:bodyPr>
            <a:spAutoFit/>
          </a:bodyPr>
          <a:lstStyle/>
          <a:p>
            <a:pPr fontAlgn="t"/>
            <a:r>
              <a:rPr lang="en-US" altLang="zh-CN" sz="1400" b="1" dirty="0">
                <a:solidFill>
                  <a:srgbClr val="005B00"/>
                </a:solidFill>
                <a:latin typeface="微软雅黑" panose="020B0503020204020204" pitchFamily="34" charset="-122"/>
                <a:ea typeface="微软雅黑" panose="020B0503020204020204" pitchFamily="34" charset="-122"/>
              </a:rPr>
              <a:t>Objective 3. New Product Launch Suggestions</a:t>
            </a:r>
            <a:endParaRPr lang="zh-CN" altLang="zh-CN" sz="1400" b="1" dirty="0">
              <a:solidFill>
                <a:srgbClr val="005B00"/>
              </a:solidFill>
              <a:latin typeface="微软雅黑" panose="020B0503020204020204" pitchFamily="34" charset="-122"/>
              <a:ea typeface="微软雅黑" panose="020B0503020204020204" pitchFamily="34" charset="-122"/>
            </a:endParaRPr>
          </a:p>
        </p:txBody>
      </p:sp>
      <p:sp>
        <p:nvSpPr>
          <p:cNvPr id="10" name="圆角矩形 9"/>
          <p:cNvSpPr/>
          <p:nvPr/>
        </p:nvSpPr>
        <p:spPr>
          <a:xfrm>
            <a:off x="1472185" y="343182"/>
            <a:ext cx="1243584" cy="379194"/>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Non-PC Buyers</a:t>
            </a:r>
            <a:endParaRPr lang="zh-CN" altLang="en-US" sz="1200" b="1" dirty="0">
              <a:latin typeface="Arial" panose="020B0604020202020204" pitchFamily="34" charset="0"/>
              <a:cs typeface="Arial" panose="020B0604020202020204" pitchFamily="34" charset="0"/>
            </a:endParaRPr>
          </a:p>
        </p:txBody>
      </p:sp>
      <p:sp>
        <p:nvSpPr>
          <p:cNvPr id="11" name="圆角矩形 10"/>
          <p:cNvSpPr/>
          <p:nvPr/>
        </p:nvSpPr>
        <p:spPr>
          <a:xfrm>
            <a:off x="171401" y="352749"/>
            <a:ext cx="1243584" cy="379194"/>
          </a:xfrm>
          <a:prstGeom prst="round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latin typeface="Arial" panose="020B0604020202020204" pitchFamily="34" charset="0"/>
                <a:cs typeface="Arial" panose="020B0604020202020204" pitchFamily="34" charset="0"/>
              </a:rPr>
              <a:t>Questionnaire</a:t>
            </a:r>
            <a:r>
              <a:rPr lang="en-US" altLang="zh-CN" sz="1200" b="1" dirty="0">
                <a:latin typeface="Arial" panose="020B0604020202020204" pitchFamily="34" charset="0"/>
                <a:cs typeface="Arial" panose="020B0604020202020204" pitchFamily="34" charset="0"/>
              </a:rPr>
              <a:t> Design</a:t>
            </a:r>
            <a:endParaRPr lang="zh-CN" altLang="en-US" sz="1200" b="1" dirty="0">
              <a:latin typeface="Arial" panose="020B0604020202020204" pitchFamily="34" charset="0"/>
              <a:cs typeface="Arial" panose="020B0604020202020204" pitchFamily="34" charset="0"/>
            </a:endParaRPr>
          </a:p>
        </p:txBody>
      </p:sp>
      <p:sp>
        <p:nvSpPr>
          <p:cNvPr id="12" name="圆角矩形 11"/>
          <p:cNvSpPr/>
          <p:nvPr/>
        </p:nvSpPr>
        <p:spPr>
          <a:xfrm>
            <a:off x="2772969" y="343182"/>
            <a:ext cx="1243584" cy="379194"/>
          </a:xfrm>
          <a:prstGeom prst="roundRect">
            <a:avLst/>
          </a:prstGeom>
          <a:solidFill>
            <a:srgbClr val="00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PC Buyers</a:t>
            </a:r>
            <a:endParaRPr lang="zh-CN" altLang="en-US" sz="1200" b="1" dirty="0">
              <a:latin typeface="Arial" panose="020B0604020202020204" pitchFamily="34" charset="0"/>
              <a:cs typeface="Arial" panose="020B0604020202020204" pitchFamily="34" charset="0"/>
            </a:endParaRPr>
          </a:p>
        </p:txBody>
      </p:sp>
      <p:sp>
        <p:nvSpPr>
          <p:cNvPr id="2" name="圆角矩形 11">
            <a:extLst>
              <a:ext uri="{FF2B5EF4-FFF2-40B4-BE49-F238E27FC236}">
                <a16:creationId xmlns:a16="http://schemas.microsoft.com/office/drawing/2014/main" id="{ADDE3549-25E1-89CF-0EBC-0B4FC06E1290}"/>
              </a:ext>
            </a:extLst>
          </p:cNvPr>
          <p:cNvSpPr/>
          <p:nvPr/>
        </p:nvSpPr>
        <p:spPr>
          <a:xfrm>
            <a:off x="4073753" y="352749"/>
            <a:ext cx="1517794" cy="379194"/>
          </a:xfrm>
          <a:prstGeom prst="round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Summary &amp;</a:t>
            </a:r>
          </a:p>
          <a:p>
            <a:pPr algn="ctr"/>
            <a:r>
              <a:rPr lang="en-US" altLang="zh-CN" sz="1200" b="1" dirty="0">
                <a:latin typeface="Arial" panose="020B0604020202020204" pitchFamily="34" charset="0"/>
                <a:cs typeface="Arial" panose="020B0604020202020204" pitchFamily="34" charset="0"/>
              </a:rPr>
              <a:t>Recommendation</a:t>
            </a:r>
            <a:endParaRPr lang="zh-CN" altLang="en-US" sz="1200"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092FB6A8-D4D8-42E5-EBDB-1722D2D4C3DA}"/>
              </a:ext>
            </a:extLst>
          </p:cNvPr>
          <p:cNvSpPr txBox="1"/>
          <p:nvPr/>
        </p:nvSpPr>
        <p:spPr>
          <a:xfrm>
            <a:off x="402243" y="1967147"/>
            <a:ext cx="4933177" cy="2031325"/>
          </a:xfrm>
          <a:prstGeom prst="rect">
            <a:avLst/>
          </a:prstGeom>
          <a:noFill/>
        </p:spPr>
        <p:txBody>
          <a:bodyPr wrap="square">
            <a:spAutoFit/>
          </a:bodyPr>
          <a:lstStyle/>
          <a:p>
            <a:pPr marL="285750" indent="-285750">
              <a:buFont typeface="Wingdings" panose="05000000000000000000" pitchFamily="2" charset="2"/>
              <a:buChar char="Ø"/>
            </a:pP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A number of Potato Chips brands </a:t>
            </a:r>
            <a:r>
              <a:rPr lang="en-US" altLang="zh-CN" sz="1800" kern="100" dirty="0">
                <a:solidFill>
                  <a:srgbClr val="FFC000"/>
                </a:solidFill>
                <a:effectLst/>
                <a:latin typeface="Arial" panose="020B0604020202020204" pitchFamily="34" charset="0"/>
                <a:ea typeface="等线" panose="02010600030101010101" pitchFamily="2" charset="-122"/>
                <a:cs typeface="Times New Roman" panose="02020603050405020304" pitchFamily="18" charset="0"/>
              </a:rPr>
              <a:t>(</a:t>
            </a:r>
            <a:r>
              <a:rPr lang="en-US" altLang="zh-CN" sz="1800" b="1" kern="100" dirty="0">
                <a:solidFill>
                  <a:srgbClr val="FFC000"/>
                </a:solidFill>
                <a:effectLst/>
                <a:latin typeface="Arial" panose="020B0604020202020204" pitchFamily="34" charset="0"/>
                <a:ea typeface="等线" panose="02010600030101010101" pitchFamily="2" charset="-122"/>
                <a:cs typeface="Times New Roman" panose="02020603050405020304" pitchFamily="18" charset="0"/>
              </a:rPr>
              <a:t>observations</a:t>
            </a:r>
            <a:r>
              <a:rPr lang="en-US" altLang="zh-CN" sz="1800" kern="100" dirty="0">
                <a:solidFill>
                  <a:srgbClr val="FFC000"/>
                </a:solidFill>
                <a:effectLst/>
                <a:latin typeface="Arial" panose="020B0604020202020204" pitchFamily="34" charset="0"/>
                <a:ea typeface="等线" panose="02010600030101010101" pitchFamily="2" charset="-122"/>
                <a:cs typeface="Times New Roman" panose="02020603050405020304" pitchFamily="18" charset="0"/>
              </a:rPr>
              <a:t>)  </a:t>
            </a:r>
          </a:p>
          <a:p>
            <a:endParaRPr lang="en-US" altLang="zh-CN" sz="1800" kern="100" dirty="0">
              <a:effectLst/>
              <a:latin typeface="Arial" panose="020B0604020202020204" pitchFamily="34" charset="0"/>
              <a:ea typeface="等线" panose="02010600030101010101" pitchFamily="2" charset="-122"/>
              <a:cs typeface="Times New Roman" panose="02020603050405020304" pitchFamily="18" charset="0"/>
            </a:endParaRPr>
          </a:p>
          <a:p>
            <a:pPr marL="285750" indent="-285750">
              <a:buFont typeface="Wingdings" panose="05000000000000000000" pitchFamily="2" charset="2"/>
              <a:buChar char="Ø"/>
            </a:pPr>
            <a:r>
              <a:rPr lang="en-US" altLang="zh-CN" kern="100" dirty="0">
                <a:latin typeface="Arial" panose="020B0604020202020204" pitchFamily="34" charset="0"/>
                <a:ea typeface="等线" panose="02010600030101010101" pitchFamily="2" charset="-122"/>
                <a:cs typeface="Times New Roman" panose="02020603050405020304" pitchFamily="18" charset="0"/>
              </a:rPr>
              <a:t>R</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ated brands on attributes/comments such as “refresh myself”, “not expensive”, “attracting advertisement”, etc. </a:t>
            </a:r>
            <a:r>
              <a:rPr lang="en-US" altLang="zh-CN" sz="1800" kern="100" dirty="0">
                <a:solidFill>
                  <a:srgbClr val="FFC000"/>
                </a:solidFill>
                <a:effectLst/>
                <a:latin typeface="Arial" panose="020B0604020202020204" pitchFamily="34" charset="0"/>
                <a:ea typeface="等线" panose="02010600030101010101" pitchFamily="2" charset="-122"/>
                <a:cs typeface="Times New Roman" panose="02020603050405020304" pitchFamily="18" charset="0"/>
              </a:rPr>
              <a:t>(</a:t>
            </a:r>
            <a:r>
              <a:rPr lang="en-US" altLang="zh-CN" sz="1800" b="1" kern="100" dirty="0">
                <a:solidFill>
                  <a:srgbClr val="FFC000"/>
                </a:solidFill>
                <a:effectLst/>
                <a:latin typeface="Arial" panose="020B0604020202020204" pitchFamily="34" charset="0"/>
                <a:ea typeface="等线" panose="02010600030101010101" pitchFamily="2" charset="-122"/>
                <a:cs typeface="Times New Roman" panose="02020603050405020304" pitchFamily="18" charset="0"/>
              </a:rPr>
              <a:t>dimensions</a:t>
            </a:r>
            <a:r>
              <a:rPr lang="en-US" altLang="zh-CN" sz="1800" kern="100" dirty="0">
                <a:solidFill>
                  <a:srgbClr val="FFC000"/>
                </a:solidFill>
                <a:effectLst/>
                <a:latin typeface="Arial" panose="020B0604020202020204" pitchFamily="34" charset="0"/>
                <a:ea typeface="等线" panose="02010600030101010101" pitchFamily="2" charset="-122"/>
                <a:cs typeface="Times New Roman" panose="02020603050405020304" pitchFamily="18" charset="0"/>
              </a:rPr>
              <a:t>)</a:t>
            </a:r>
            <a:endParaRPr lang="zh-CN" altLang="zh-CN" sz="1800" kern="100" dirty="0">
              <a:solidFill>
                <a:srgbClr val="FFC000"/>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5" name="Isosceles Triangle 14">
            <a:extLst>
              <a:ext uri="{FF2B5EF4-FFF2-40B4-BE49-F238E27FC236}">
                <a16:creationId xmlns:a16="http://schemas.microsoft.com/office/drawing/2014/main" id="{37231637-3409-4F09-1876-AAC1E296AE26}"/>
              </a:ext>
            </a:extLst>
          </p:cNvPr>
          <p:cNvSpPr/>
          <p:nvPr/>
        </p:nvSpPr>
        <p:spPr>
          <a:xfrm rot="5400000">
            <a:off x="4321114" y="3158279"/>
            <a:ext cx="2405236" cy="216907"/>
          </a:xfrm>
          <a:prstGeom prst="triangl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Picture 17">
            <a:extLst>
              <a:ext uri="{FF2B5EF4-FFF2-40B4-BE49-F238E27FC236}">
                <a16:creationId xmlns:a16="http://schemas.microsoft.com/office/drawing/2014/main" id="{C128DA46-E4A1-E959-1BA8-2F8738F5D6AF}"/>
              </a:ext>
            </a:extLst>
          </p:cNvPr>
          <p:cNvPicPr>
            <a:picLocks noChangeAspect="1"/>
          </p:cNvPicPr>
          <p:nvPr/>
        </p:nvPicPr>
        <p:blipFill>
          <a:blip r:embed="rId5"/>
          <a:stretch>
            <a:fillRect/>
          </a:stretch>
        </p:blipFill>
        <p:spPr>
          <a:xfrm>
            <a:off x="5791901" y="2535866"/>
            <a:ext cx="6096000" cy="1136052"/>
          </a:xfrm>
          <a:prstGeom prst="rect">
            <a:avLst/>
          </a:prstGeom>
          <a:effectLst>
            <a:outerShdw blurRad="50800" dist="50800" dir="5400000" algn="ctr" rotWithShape="0">
              <a:schemeClr val="bg2">
                <a:lumMod val="90000"/>
              </a:schemeClr>
            </a:outerShdw>
          </a:effectLst>
        </p:spPr>
      </p:pic>
      <p:sp>
        <p:nvSpPr>
          <p:cNvPr id="19" name="Rectangle 18">
            <a:extLst>
              <a:ext uri="{FF2B5EF4-FFF2-40B4-BE49-F238E27FC236}">
                <a16:creationId xmlns:a16="http://schemas.microsoft.com/office/drawing/2014/main" id="{D3E21A77-6B35-C6C9-76A5-391EC12DCFE6}"/>
              </a:ext>
            </a:extLst>
          </p:cNvPr>
          <p:cNvSpPr/>
          <p:nvPr/>
        </p:nvSpPr>
        <p:spPr>
          <a:xfrm>
            <a:off x="5812221" y="2546026"/>
            <a:ext cx="5989193" cy="462283"/>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ctangle: Rounded Corners 19">
            <a:extLst>
              <a:ext uri="{FF2B5EF4-FFF2-40B4-BE49-F238E27FC236}">
                <a16:creationId xmlns:a16="http://schemas.microsoft.com/office/drawing/2014/main" id="{7E9C4FD2-03DD-5F22-C0C4-4873B9DD47C6}"/>
              </a:ext>
            </a:extLst>
          </p:cNvPr>
          <p:cNvSpPr/>
          <p:nvPr/>
        </p:nvSpPr>
        <p:spPr>
          <a:xfrm>
            <a:off x="5791901" y="1521874"/>
            <a:ext cx="6009512" cy="630742"/>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1600" dirty="0">
                <a:latin typeface="Arial" panose="020B0604020202020204" pitchFamily="34" charset="0"/>
                <a:ea typeface="等线" panose="02010600030101010101" pitchFamily="2" charset="-122"/>
              </a:rPr>
              <a:t>T</a:t>
            </a:r>
            <a:r>
              <a:rPr lang="en-US" altLang="zh-CN" sz="1600" dirty="0">
                <a:effectLst/>
                <a:latin typeface="Arial" panose="020B0604020202020204" pitchFamily="34" charset="0"/>
                <a:ea typeface="等线" panose="02010600030101010101" pitchFamily="2" charset="-122"/>
              </a:rPr>
              <a:t>wo components explain </a:t>
            </a:r>
            <a:r>
              <a:rPr lang="en-US" altLang="zh-CN" sz="1600" b="1" dirty="0">
                <a:effectLst/>
                <a:latin typeface="Arial" panose="020B0604020202020204" pitchFamily="34" charset="0"/>
                <a:ea typeface="等线" panose="02010600030101010101" pitchFamily="2" charset="-122"/>
              </a:rPr>
              <a:t>84.5 percent </a:t>
            </a:r>
            <a:r>
              <a:rPr lang="en-US" altLang="zh-CN" sz="1600" dirty="0">
                <a:effectLst/>
                <a:latin typeface="Arial" panose="020B0604020202020204" pitchFamily="34" charset="0"/>
                <a:ea typeface="等线" panose="02010600030101010101" pitchFamily="2" charset="-122"/>
              </a:rPr>
              <a:t>of the variance in the ratings</a:t>
            </a:r>
            <a:endParaRPr lang="zh-CN" altLang="en-US" sz="1600" dirty="0"/>
          </a:p>
        </p:txBody>
      </p:sp>
      <p:pic>
        <p:nvPicPr>
          <p:cNvPr id="22" name="Picture 21">
            <a:extLst>
              <a:ext uri="{FF2B5EF4-FFF2-40B4-BE49-F238E27FC236}">
                <a16:creationId xmlns:a16="http://schemas.microsoft.com/office/drawing/2014/main" id="{C929CFC1-A242-1BCA-E705-572886EA9522}"/>
              </a:ext>
            </a:extLst>
          </p:cNvPr>
          <p:cNvPicPr>
            <a:picLocks noChangeAspect="1"/>
          </p:cNvPicPr>
          <p:nvPr/>
        </p:nvPicPr>
        <p:blipFill>
          <a:blip r:embed="rId6"/>
          <a:stretch>
            <a:fillRect/>
          </a:stretch>
        </p:blipFill>
        <p:spPr>
          <a:xfrm>
            <a:off x="402243" y="4075360"/>
            <a:ext cx="4931625" cy="787982"/>
          </a:xfrm>
          <a:prstGeom prst="rect">
            <a:avLst/>
          </a:prstGeom>
        </p:spPr>
      </p:pic>
    </p:spTree>
    <p:extLst>
      <p:ext uri="{BB962C8B-B14F-4D97-AF65-F5344CB8AC3E}">
        <p14:creationId xmlns:p14="http://schemas.microsoft.com/office/powerpoint/2010/main" val="18086327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95" imgH="394" progId="TCLayout.ActiveDocument.1">
                  <p:embed/>
                </p:oleObj>
              </mc:Choice>
              <mc:Fallback>
                <p:oleObj name="think-cell 幻灯片" r:id="rId3" imgW="395" imgH="394" progId="TCLayout.ActiveDocument.1">
                  <p:embed/>
                  <p:pic>
                    <p:nvPicPr>
                      <p:cNvPr id="7" name="think-cell data - do not delete"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页脚占位符 3"/>
          <p:cNvSpPr>
            <a:spLocks noGrp="1"/>
          </p:cNvSpPr>
          <p:nvPr>
            <p:ph type="ftr" sz="quarter" idx="11"/>
          </p:nvPr>
        </p:nvSpPr>
        <p:spPr/>
        <p:txBody>
          <a:bodyPr/>
          <a:lstStyle/>
          <a:p>
            <a:r>
              <a:rPr lang="en-US" altLang="zh-CN" sz="1600" i="1" dirty="0">
                <a:latin typeface="Arial" panose="020B0604020202020204" pitchFamily="34" charset="0"/>
                <a:cs typeface="Arial" panose="020B0604020202020204" pitchFamily="34" charset="0"/>
              </a:rPr>
              <a:t>Data: Questionnaire Data</a:t>
            </a:r>
            <a:endParaRPr lang="zh-CN" altLang="en-US" i="1" dirty="0">
              <a:latin typeface="Arial" panose="020B0604020202020204" pitchFamily="34" charset="0"/>
              <a:cs typeface="Arial" panose="020B0604020202020204" pitchFamily="34" charset="0"/>
            </a:endParaRPr>
          </a:p>
          <a:p>
            <a:endParaRPr lang="zh-CN" altLang="en-US" sz="1600" dirty="0"/>
          </a:p>
        </p:txBody>
      </p:sp>
      <p:sp>
        <p:nvSpPr>
          <p:cNvPr id="5" name="灯片编号占位符 4"/>
          <p:cNvSpPr>
            <a:spLocks noGrp="1"/>
          </p:cNvSpPr>
          <p:nvPr>
            <p:ph type="sldNum" sz="quarter" idx="12"/>
          </p:nvPr>
        </p:nvSpPr>
        <p:spPr/>
        <p:txBody>
          <a:bodyPr/>
          <a:lstStyle/>
          <a:p>
            <a:fld id="{1DDAB59E-332C-4060-B0C9-643DCBD9587F}" type="slidenum">
              <a:rPr lang="zh-CN" altLang="en-US" smtClean="0"/>
              <a:t>31</a:t>
            </a:fld>
            <a:endParaRPr lang="zh-CN" altLang="en-US"/>
          </a:p>
        </p:txBody>
      </p:sp>
      <p:sp>
        <p:nvSpPr>
          <p:cNvPr id="9" name="矩形 8"/>
          <p:cNvSpPr/>
          <p:nvPr/>
        </p:nvSpPr>
        <p:spPr>
          <a:xfrm>
            <a:off x="85344" y="26261"/>
            <a:ext cx="6096000" cy="307777"/>
          </a:xfrm>
          <a:prstGeom prst="rect">
            <a:avLst/>
          </a:prstGeom>
        </p:spPr>
        <p:txBody>
          <a:bodyPr>
            <a:spAutoFit/>
          </a:bodyPr>
          <a:lstStyle/>
          <a:p>
            <a:pPr fontAlgn="t"/>
            <a:r>
              <a:rPr lang="en-US" altLang="zh-CN" sz="1400" b="1" dirty="0">
                <a:solidFill>
                  <a:srgbClr val="005B00"/>
                </a:solidFill>
                <a:latin typeface="微软雅黑" panose="020B0503020204020204" pitchFamily="34" charset="-122"/>
                <a:ea typeface="微软雅黑" panose="020B0503020204020204" pitchFamily="34" charset="-122"/>
              </a:rPr>
              <a:t>Objective 3. New Product Launch Suggestions</a:t>
            </a:r>
            <a:endParaRPr lang="zh-CN" altLang="zh-CN" sz="1400" b="1" dirty="0">
              <a:solidFill>
                <a:srgbClr val="005B00"/>
              </a:solidFill>
              <a:latin typeface="微软雅黑" panose="020B0503020204020204" pitchFamily="34" charset="-122"/>
              <a:ea typeface="微软雅黑" panose="020B0503020204020204" pitchFamily="34" charset="-122"/>
            </a:endParaRPr>
          </a:p>
        </p:txBody>
      </p:sp>
      <p:sp>
        <p:nvSpPr>
          <p:cNvPr id="10" name="圆角矩形 9"/>
          <p:cNvSpPr/>
          <p:nvPr/>
        </p:nvSpPr>
        <p:spPr>
          <a:xfrm>
            <a:off x="1472185" y="343182"/>
            <a:ext cx="1243584" cy="379194"/>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Non-PC Buyers</a:t>
            </a:r>
            <a:endParaRPr lang="zh-CN" altLang="en-US" sz="1200" b="1" dirty="0">
              <a:latin typeface="Arial" panose="020B0604020202020204" pitchFamily="34" charset="0"/>
              <a:cs typeface="Arial" panose="020B0604020202020204" pitchFamily="34" charset="0"/>
            </a:endParaRPr>
          </a:p>
        </p:txBody>
      </p:sp>
      <p:sp>
        <p:nvSpPr>
          <p:cNvPr id="11" name="圆角矩形 10"/>
          <p:cNvSpPr/>
          <p:nvPr/>
        </p:nvSpPr>
        <p:spPr>
          <a:xfrm>
            <a:off x="171401" y="352749"/>
            <a:ext cx="1243584" cy="379194"/>
          </a:xfrm>
          <a:prstGeom prst="round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latin typeface="Arial" panose="020B0604020202020204" pitchFamily="34" charset="0"/>
                <a:cs typeface="Arial" panose="020B0604020202020204" pitchFamily="34" charset="0"/>
              </a:rPr>
              <a:t>Questionnaire</a:t>
            </a:r>
            <a:r>
              <a:rPr lang="en-US" altLang="zh-CN" sz="1200" b="1" dirty="0">
                <a:latin typeface="Arial" panose="020B0604020202020204" pitchFamily="34" charset="0"/>
                <a:cs typeface="Arial" panose="020B0604020202020204" pitchFamily="34" charset="0"/>
              </a:rPr>
              <a:t> Design</a:t>
            </a:r>
            <a:endParaRPr lang="zh-CN" altLang="en-US" sz="1200" b="1" dirty="0">
              <a:latin typeface="Arial" panose="020B0604020202020204" pitchFamily="34" charset="0"/>
              <a:cs typeface="Arial" panose="020B0604020202020204" pitchFamily="34" charset="0"/>
            </a:endParaRPr>
          </a:p>
        </p:txBody>
      </p:sp>
      <p:sp>
        <p:nvSpPr>
          <p:cNvPr id="12" name="圆角矩形 11"/>
          <p:cNvSpPr/>
          <p:nvPr/>
        </p:nvSpPr>
        <p:spPr>
          <a:xfrm>
            <a:off x="2772969" y="343182"/>
            <a:ext cx="1243584" cy="379194"/>
          </a:xfrm>
          <a:prstGeom prst="roundRect">
            <a:avLst/>
          </a:prstGeom>
          <a:solidFill>
            <a:srgbClr val="00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PC Buyers</a:t>
            </a:r>
            <a:endParaRPr lang="zh-CN" altLang="en-US" sz="1200" b="1" dirty="0">
              <a:latin typeface="Arial" panose="020B0604020202020204" pitchFamily="34" charset="0"/>
              <a:cs typeface="Arial" panose="020B0604020202020204" pitchFamily="34" charset="0"/>
            </a:endParaRPr>
          </a:p>
        </p:txBody>
      </p:sp>
      <p:pic>
        <p:nvPicPr>
          <p:cNvPr id="13" name="Picture 1" descr="A screenshot of a computer&#10;&#10;Description automatically generated"/>
          <p:cNvPicPr/>
          <p:nvPr/>
        </p:nvPicPr>
        <p:blipFill>
          <a:blip r:embed="rId5"/>
          <a:stretch>
            <a:fillRect/>
          </a:stretch>
        </p:blipFill>
        <p:spPr>
          <a:xfrm>
            <a:off x="647646" y="2139869"/>
            <a:ext cx="6096000" cy="2486013"/>
          </a:xfrm>
          <a:prstGeom prst="rect">
            <a:avLst/>
          </a:prstGeom>
          <a:effectLst>
            <a:outerShdw blurRad="50800" dist="38100" dir="2700000" algn="tl" rotWithShape="0">
              <a:prstClr val="black">
                <a:alpha val="40000"/>
              </a:prstClr>
            </a:outerShdw>
          </a:effectLst>
        </p:spPr>
      </p:pic>
      <p:sp>
        <p:nvSpPr>
          <p:cNvPr id="2" name="圆角矩形 11">
            <a:extLst>
              <a:ext uri="{FF2B5EF4-FFF2-40B4-BE49-F238E27FC236}">
                <a16:creationId xmlns:a16="http://schemas.microsoft.com/office/drawing/2014/main" id="{ADDE3549-25E1-89CF-0EBC-0B4FC06E1290}"/>
              </a:ext>
            </a:extLst>
          </p:cNvPr>
          <p:cNvSpPr/>
          <p:nvPr/>
        </p:nvSpPr>
        <p:spPr>
          <a:xfrm>
            <a:off x="4073753" y="352749"/>
            <a:ext cx="1517794" cy="379194"/>
          </a:xfrm>
          <a:prstGeom prst="round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Summary &amp;</a:t>
            </a:r>
          </a:p>
          <a:p>
            <a:pPr algn="ctr"/>
            <a:r>
              <a:rPr lang="en-US" altLang="zh-CN" sz="1200" b="1" dirty="0">
                <a:latin typeface="Arial" panose="020B0604020202020204" pitchFamily="34" charset="0"/>
                <a:cs typeface="Arial" panose="020B0604020202020204" pitchFamily="34" charset="0"/>
              </a:rPr>
              <a:t>Recommendation</a:t>
            </a:r>
            <a:endParaRPr lang="zh-CN" altLang="en-US" sz="1200" b="1" dirty="0">
              <a:latin typeface="Arial" panose="020B0604020202020204" pitchFamily="34" charset="0"/>
              <a:cs typeface="Arial" panose="020B0604020202020204" pitchFamily="34" charset="0"/>
            </a:endParaRPr>
          </a:p>
        </p:txBody>
      </p:sp>
      <p:sp>
        <p:nvSpPr>
          <p:cNvPr id="8" name="Rectangle: Rounded Corners 7">
            <a:extLst>
              <a:ext uri="{FF2B5EF4-FFF2-40B4-BE49-F238E27FC236}">
                <a16:creationId xmlns:a16="http://schemas.microsoft.com/office/drawing/2014/main" id="{4CBE99E1-61FC-5BA5-6EBC-E88CD0296938}"/>
              </a:ext>
            </a:extLst>
          </p:cNvPr>
          <p:cNvSpPr/>
          <p:nvPr/>
        </p:nvSpPr>
        <p:spPr>
          <a:xfrm>
            <a:off x="7244080" y="2203665"/>
            <a:ext cx="1517794" cy="319448"/>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Arial" panose="020B0604020202020204" pitchFamily="34" charset="0"/>
                <a:cs typeface="Arial" panose="020B0604020202020204" pitchFamily="34" charset="0"/>
              </a:rPr>
              <a:t>Dimension 1</a:t>
            </a:r>
            <a:endParaRPr lang="zh-CN" altLang="en-US" sz="1600" b="1" dirty="0">
              <a:latin typeface="Arial" panose="020B0604020202020204" pitchFamily="34" charset="0"/>
              <a:cs typeface="Arial" panose="020B0604020202020204" pitchFamily="34" charset="0"/>
            </a:endParaRPr>
          </a:p>
        </p:txBody>
      </p:sp>
      <p:sp>
        <p:nvSpPr>
          <p:cNvPr id="16" name="Rectangle: Rounded Corners 15">
            <a:extLst>
              <a:ext uri="{FF2B5EF4-FFF2-40B4-BE49-F238E27FC236}">
                <a16:creationId xmlns:a16="http://schemas.microsoft.com/office/drawing/2014/main" id="{14D4A32B-A0B8-3F96-B946-43A65FB0F60B}"/>
              </a:ext>
            </a:extLst>
          </p:cNvPr>
          <p:cNvSpPr/>
          <p:nvPr/>
        </p:nvSpPr>
        <p:spPr>
          <a:xfrm>
            <a:off x="7244080" y="3624005"/>
            <a:ext cx="1626305" cy="326634"/>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Arial" panose="020B0604020202020204" pitchFamily="34" charset="0"/>
                <a:cs typeface="Arial" panose="020B0604020202020204" pitchFamily="34" charset="0"/>
              </a:rPr>
              <a:t>Dimension 2</a:t>
            </a:r>
            <a:endParaRPr lang="zh-CN" altLang="en-US" sz="1600" b="1"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387910BF-AB95-63FC-A283-2E21DE59FA7B}"/>
              </a:ext>
            </a:extLst>
          </p:cNvPr>
          <p:cNvSpPr txBox="1"/>
          <p:nvPr/>
        </p:nvSpPr>
        <p:spPr>
          <a:xfrm>
            <a:off x="7244080" y="2577378"/>
            <a:ext cx="4775200" cy="369332"/>
          </a:xfrm>
          <a:prstGeom prst="rect">
            <a:avLst/>
          </a:prstGeom>
          <a:noFill/>
        </p:spPr>
        <p:txBody>
          <a:bodyPr wrap="square">
            <a:spAutoFit/>
          </a:bodyPr>
          <a:lstStyle/>
          <a:p>
            <a:pPr marL="285750" indent="-285750">
              <a:buFont typeface="Wingdings" panose="05000000000000000000" pitchFamily="2" charset="2"/>
              <a:buChar char="ü"/>
            </a:pPr>
            <a:r>
              <a:rPr lang="en-US" altLang="zh-CN" kern="100" dirty="0">
                <a:solidFill>
                  <a:srgbClr val="FFC000"/>
                </a:solidFill>
                <a:effectLst/>
                <a:latin typeface="Arial" panose="020B0604020202020204" pitchFamily="34" charset="0"/>
                <a:ea typeface="等线" panose="02010600030101010101" pitchFamily="2" charset="-122"/>
                <a:cs typeface="Times New Roman" panose="02020603050405020304" pitchFamily="18" charset="0"/>
              </a:rPr>
              <a:t>Leisure, entertainment and advertisement</a:t>
            </a:r>
            <a:endParaRPr lang="zh-CN" altLang="en-US" dirty="0">
              <a:solidFill>
                <a:srgbClr val="FFC000"/>
              </a:solidFill>
            </a:endParaRPr>
          </a:p>
        </p:txBody>
      </p:sp>
      <p:sp>
        <p:nvSpPr>
          <p:cNvPr id="27" name="TextBox 26">
            <a:extLst>
              <a:ext uri="{FF2B5EF4-FFF2-40B4-BE49-F238E27FC236}">
                <a16:creationId xmlns:a16="http://schemas.microsoft.com/office/drawing/2014/main" id="{2BC554E8-A104-E05D-8B74-53A4BA0A6E70}"/>
              </a:ext>
            </a:extLst>
          </p:cNvPr>
          <p:cNvSpPr txBox="1"/>
          <p:nvPr/>
        </p:nvSpPr>
        <p:spPr>
          <a:xfrm>
            <a:off x="7244080" y="3998096"/>
            <a:ext cx="4225090" cy="369332"/>
          </a:xfrm>
          <a:prstGeom prst="rect">
            <a:avLst/>
          </a:prstGeom>
          <a:noFill/>
        </p:spPr>
        <p:txBody>
          <a:bodyPr wrap="square">
            <a:spAutoFit/>
          </a:bodyPr>
          <a:lstStyle/>
          <a:p>
            <a:pPr marL="285750" indent="-285750">
              <a:buFont typeface="Wingdings" panose="05000000000000000000" pitchFamily="2" charset="2"/>
              <a:buChar char="ü"/>
            </a:pPr>
            <a:r>
              <a:rPr lang="en-US" altLang="zh-CN" kern="100" dirty="0">
                <a:solidFill>
                  <a:srgbClr val="0070C0"/>
                </a:solidFill>
                <a:effectLst/>
                <a:latin typeface="Arial" panose="020B0604020202020204" pitchFamily="34" charset="0"/>
                <a:ea typeface="等线" panose="02010600030101010101" pitchFamily="2" charset="-122"/>
                <a:cs typeface="Times New Roman" panose="02020603050405020304" pitchFamily="18" charset="0"/>
              </a:rPr>
              <a:t>Health</a:t>
            </a:r>
            <a:endParaRPr lang="zh-CN" altLang="en-US" dirty="0">
              <a:solidFill>
                <a:srgbClr val="0070C0"/>
              </a:solidFill>
            </a:endParaRPr>
          </a:p>
        </p:txBody>
      </p:sp>
      <p:sp>
        <p:nvSpPr>
          <p:cNvPr id="28" name="Rectangle 27">
            <a:extLst>
              <a:ext uri="{FF2B5EF4-FFF2-40B4-BE49-F238E27FC236}">
                <a16:creationId xmlns:a16="http://schemas.microsoft.com/office/drawing/2014/main" id="{7F3F9010-A430-F1DC-473C-A6D0FB85A0BE}"/>
              </a:ext>
            </a:extLst>
          </p:cNvPr>
          <p:cNvSpPr/>
          <p:nvPr/>
        </p:nvSpPr>
        <p:spPr>
          <a:xfrm>
            <a:off x="715265" y="2980672"/>
            <a:ext cx="4263136" cy="448328"/>
          </a:xfrm>
          <a:prstGeom prst="rect">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Rectangle 28">
            <a:extLst>
              <a:ext uri="{FF2B5EF4-FFF2-40B4-BE49-F238E27FC236}">
                <a16:creationId xmlns:a16="http://schemas.microsoft.com/office/drawing/2014/main" id="{023123C1-831B-CCF7-FBE8-F66DCD6FD8B8}"/>
              </a:ext>
            </a:extLst>
          </p:cNvPr>
          <p:cNvSpPr/>
          <p:nvPr/>
        </p:nvSpPr>
        <p:spPr>
          <a:xfrm>
            <a:off x="722831" y="3877328"/>
            <a:ext cx="4263136" cy="687851"/>
          </a:xfrm>
          <a:prstGeom prst="rect">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Rectangle 29">
            <a:extLst>
              <a:ext uri="{FF2B5EF4-FFF2-40B4-BE49-F238E27FC236}">
                <a16:creationId xmlns:a16="http://schemas.microsoft.com/office/drawing/2014/main" id="{9B13F706-9547-4142-53A9-660A0B3587AF}"/>
              </a:ext>
            </a:extLst>
          </p:cNvPr>
          <p:cNvSpPr/>
          <p:nvPr/>
        </p:nvSpPr>
        <p:spPr>
          <a:xfrm>
            <a:off x="722831" y="3451501"/>
            <a:ext cx="4263136" cy="335329"/>
          </a:xfrm>
          <a:prstGeom prst="rect">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Rectangle 30">
            <a:extLst>
              <a:ext uri="{FF2B5EF4-FFF2-40B4-BE49-F238E27FC236}">
                <a16:creationId xmlns:a16="http://schemas.microsoft.com/office/drawing/2014/main" id="{91A9E054-A335-B29C-8587-0AE772C44FE6}"/>
              </a:ext>
            </a:extLst>
          </p:cNvPr>
          <p:cNvSpPr/>
          <p:nvPr/>
        </p:nvSpPr>
        <p:spPr>
          <a:xfrm>
            <a:off x="722831" y="2792876"/>
            <a:ext cx="4263136" cy="147413"/>
          </a:xfrm>
          <a:prstGeom prst="rect">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523367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95" imgH="394" progId="TCLayout.ActiveDocument.1">
                  <p:embed/>
                </p:oleObj>
              </mc:Choice>
              <mc:Fallback>
                <p:oleObj name="think-cell 幻灯片" r:id="rId3" imgW="395" imgH="394" progId="TCLayout.ActiveDocument.1">
                  <p:embed/>
                  <p:pic>
                    <p:nvPicPr>
                      <p:cNvPr id="7" name="think-cell data - do not delete"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页脚占位符 3"/>
          <p:cNvSpPr>
            <a:spLocks noGrp="1"/>
          </p:cNvSpPr>
          <p:nvPr>
            <p:ph type="ftr" sz="quarter" idx="11"/>
          </p:nvPr>
        </p:nvSpPr>
        <p:spPr/>
        <p:txBody>
          <a:bodyPr/>
          <a:lstStyle/>
          <a:p>
            <a:r>
              <a:rPr lang="en-US" altLang="zh-CN" sz="1600" i="1" dirty="0">
                <a:latin typeface="Arial" panose="020B0604020202020204" pitchFamily="34" charset="0"/>
                <a:cs typeface="Arial" panose="020B0604020202020204" pitchFamily="34" charset="0"/>
              </a:rPr>
              <a:t>Data: Questionnaire Data</a:t>
            </a:r>
            <a:endParaRPr lang="zh-CN" altLang="en-US" i="1" dirty="0">
              <a:latin typeface="Arial" panose="020B0604020202020204" pitchFamily="34" charset="0"/>
              <a:cs typeface="Arial" panose="020B0604020202020204" pitchFamily="34" charset="0"/>
            </a:endParaRPr>
          </a:p>
          <a:p>
            <a:endParaRPr lang="zh-CN" altLang="en-US" sz="1600" dirty="0"/>
          </a:p>
        </p:txBody>
      </p:sp>
      <p:sp>
        <p:nvSpPr>
          <p:cNvPr id="5" name="灯片编号占位符 4"/>
          <p:cNvSpPr>
            <a:spLocks noGrp="1"/>
          </p:cNvSpPr>
          <p:nvPr>
            <p:ph type="sldNum" sz="quarter" idx="12"/>
          </p:nvPr>
        </p:nvSpPr>
        <p:spPr/>
        <p:txBody>
          <a:bodyPr/>
          <a:lstStyle/>
          <a:p>
            <a:fld id="{1DDAB59E-332C-4060-B0C9-643DCBD9587F}" type="slidenum">
              <a:rPr lang="zh-CN" altLang="en-US" smtClean="0"/>
              <a:t>32</a:t>
            </a:fld>
            <a:endParaRPr lang="zh-CN" altLang="en-US"/>
          </a:p>
        </p:txBody>
      </p:sp>
      <p:sp>
        <p:nvSpPr>
          <p:cNvPr id="9" name="矩形 8"/>
          <p:cNvSpPr/>
          <p:nvPr/>
        </p:nvSpPr>
        <p:spPr>
          <a:xfrm>
            <a:off x="85344" y="26261"/>
            <a:ext cx="6096000" cy="307777"/>
          </a:xfrm>
          <a:prstGeom prst="rect">
            <a:avLst/>
          </a:prstGeom>
        </p:spPr>
        <p:txBody>
          <a:bodyPr>
            <a:spAutoFit/>
          </a:bodyPr>
          <a:lstStyle/>
          <a:p>
            <a:pPr fontAlgn="t"/>
            <a:r>
              <a:rPr lang="en-US" altLang="zh-CN" sz="1400" b="1" dirty="0">
                <a:solidFill>
                  <a:srgbClr val="005B00"/>
                </a:solidFill>
                <a:latin typeface="微软雅黑" panose="020B0503020204020204" pitchFamily="34" charset="-122"/>
                <a:ea typeface="微软雅黑" panose="020B0503020204020204" pitchFamily="34" charset="-122"/>
              </a:rPr>
              <a:t>Objective 3. New Product Launch Suggestions</a:t>
            </a:r>
            <a:endParaRPr lang="zh-CN" altLang="zh-CN" sz="1400" b="1" dirty="0">
              <a:solidFill>
                <a:srgbClr val="005B00"/>
              </a:solidFill>
              <a:latin typeface="微软雅黑" panose="020B0503020204020204" pitchFamily="34" charset="-122"/>
              <a:ea typeface="微软雅黑" panose="020B0503020204020204" pitchFamily="34" charset="-122"/>
            </a:endParaRPr>
          </a:p>
        </p:txBody>
      </p:sp>
      <p:sp>
        <p:nvSpPr>
          <p:cNvPr id="10" name="圆角矩形 9"/>
          <p:cNvSpPr/>
          <p:nvPr/>
        </p:nvSpPr>
        <p:spPr>
          <a:xfrm>
            <a:off x="1472185" y="343182"/>
            <a:ext cx="1243584" cy="379194"/>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Non-PC Buyers</a:t>
            </a:r>
            <a:endParaRPr lang="zh-CN" altLang="en-US" sz="1200" b="1" dirty="0">
              <a:latin typeface="Arial" panose="020B0604020202020204" pitchFamily="34" charset="0"/>
              <a:cs typeface="Arial" panose="020B0604020202020204" pitchFamily="34" charset="0"/>
            </a:endParaRPr>
          </a:p>
        </p:txBody>
      </p:sp>
      <p:sp>
        <p:nvSpPr>
          <p:cNvPr id="11" name="圆角矩形 10"/>
          <p:cNvSpPr/>
          <p:nvPr/>
        </p:nvSpPr>
        <p:spPr>
          <a:xfrm>
            <a:off x="171401" y="352749"/>
            <a:ext cx="1243584" cy="379194"/>
          </a:xfrm>
          <a:prstGeom prst="round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latin typeface="Arial" panose="020B0604020202020204" pitchFamily="34" charset="0"/>
                <a:cs typeface="Arial" panose="020B0604020202020204" pitchFamily="34" charset="0"/>
              </a:rPr>
              <a:t>Questionnaire</a:t>
            </a:r>
            <a:r>
              <a:rPr lang="en-US" altLang="zh-CN" sz="1200" b="1" dirty="0">
                <a:latin typeface="Arial" panose="020B0604020202020204" pitchFamily="34" charset="0"/>
                <a:cs typeface="Arial" panose="020B0604020202020204" pitchFamily="34" charset="0"/>
              </a:rPr>
              <a:t> Design</a:t>
            </a:r>
            <a:endParaRPr lang="zh-CN" altLang="en-US" sz="1200" b="1" dirty="0">
              <a:latin typeface="Arial" panose="020B0604020202020204" pitchFamily="34" charset="0"/>
              <a:cs typeface="Arial" panose="020B0604020202020204" pitchFamily="34" charset="0"/>
            </a:endParaRPr>
          </a:p>
        </p:txBody>
      </p:sp>
      <p:sp>
        <p:nvSpPr>
          <p:cNvPr id="12" name="圆角矩形 11"/>
          <p:cNvSpPr/>
          <p:nvPr/>
        </p:nvSpPr>
        <p:spPr>
          <a:xfrm>
            <a:off x="2772969" y="343182"/>
            <a:ext cx="1243584" cy="379194"/>
          </a:xfrm>
          <a:prstGeom prst="roundRect">
            <a:avLst/>
          </a:prstGeom>
          <a:solidFill>
            <a:srgbClr val="00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PC Buyers</a:t>
            </a:r>
            <a:endParaRPr lang="zh-CN" altLang="en-US" sz="1200" b="1" dirty="0">
              <a:latin typeface="Arial" panose="020B0604020202020204" pitchFamily="34" charset="0"/>
              <a:cs typeface="Arial" panose="020B0604020202020204" pitchFamily="34" charset="0"/>
            </a:endParaRPr>
          </a:p>
        </p:txBody>
      </p:sp>
      <p:pic>
        <p:nvPicPr>
          <p:cNvPr id="14" name="图片 13"/>
          <p:cNvPicPr/>
          <p:nvPr/>
        </p:nvPicPr>
        <p:blipFill>
          <a:blip r:embed="rId5"/>
          <a:stretch>
            <a:fillRect/>
          </a:stretch>
        </p:blipFill>
        <p:spPr>
          <a:xfrm>
            <a:off x="989026" y="1041449"/>
            <a:ext cx="5391454" cy="4891140"/>
          </a:xfrm>
          <a:prstGeom prst="rect">
            <a:avLst/>
          </a:prstGeom>
        </p:spPr>
      </p:pic>
      <p:sp>
        <p:nvSpPr>
          <p:cNvPr id="2" name="圆角矩形 11">
            <a:extLst>
              <a:ext uri="{FF2B5EF4-FFF2-40B4-BE49-F238E27FC236}">
                <a16:creationId xmlns:a16="http://schemas.microsoft.com/office/drawing/2014/main" id="{64C9AF7F-8A08-FB33-8B66-F9C467370BE6}"/>
              </a:ext>
            </a:extLst>
          </p:cNvPr>
          <p:cNvSpPr/>
          <p:nvPr/>
        </p:nvSpPr>
        <p:spPr>
          <a:xfrm>
            <a:off x="4073753" y="352749"/>
            <a:ext cx="1517794" cy="379194"/>
          </a:xfrm>
          <a:prstGeom prst="round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Summary &amp;</a:t>
            </a:r>
          </a:p>
          <a:p>
            <a:pPr algn="ctr"/>
            <a:r>
              <a:rPr lang="en-US" altLang="zh-CN" sz="1200" b="1" dirty="0">
                <a:latin typeface="Arial" panose="020B0604020202020204" pitchFamily="34" charset="0"/>
                <a:cs typeface="Arial" panose="020B0604020202020204" pitchFamily="34" charset="0"/>
              </a:rPr>
              <a:t>Recommendation</a:t>
            </a:r>
            <a:endParaRPr lang="zh-CN" altLang="en-US" sz="1200" b="1" dirty="0">
              <a:latin typeface="Arial" panose="020B0604020202020204" pitchFamily="34" charset="0"/>
              <a:cs typeface="Arial" panose="020B0604020202020204" pitchFamily="34" charset="0"/>
            </a:endParaRPr>
          </a:p>
        </p:txBody>
      </p:sp>
      <p:sp>
        <p:nvSpPr>
          <p:cNvPr id="3" name="Oval 2">
            <a:extLst>
              <a:ext uri="{FF2B5EF4-FFF2-40B4-BE49-F238E27FC236}">
                <a16:creationId xmlns:a16="http://schemas.microsoft.com/office/drawing/2014/main" id="{DFD78560-E5FA-5753-15BC-D2686876E917}"/>
              </a:ext>
            </a:extLst>
          </p:cNvPr>
          <p:cNvSpPr/>
          <p:nvPr/>
        </p:nvSpPr>
        <p:spPr>
          <a:xfrm rot="1331824">
            <a:off x="4182500" y="3714603"/>
            <a:ext cx="2329413" cy="1600491"/>
          </a:xfrm>
          <a:prstGeom prst="ellipse">
            <a:avLst/>
          </a:prstGeom>
          <a:solidFill>
            <a:srgbClr val="FFC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a:extLst>
              <a:ext uri="{FF2B5EF4-FFF2-40B4-BE49-F238E27FC236}">
                <a16:creationId xmlns:a16="http://schemas.microsoft.com/office/drawing/2014/main" id="{DBC17464-BB72-3B14-DAFE-67F28721C75C}"/>
              </a:ext>
            </a:extLst>
          </p:cNvPr>
          <p:cNvSpPr txBox="1"/>
          <p:nvPr/>
        </p:nvSpPr>
        <p:spPr>
          <a:xfrm>
            <a:off x="4832650" y="3577730"/>
            <a:ext cx="1747594" cy="338554"/>
          </a:xfrm>
          <a:prstGeom prst="rect">
            <a:avLst/>
          </a:prstGeom>
          <a:noFill/>
        </p:spPr>
        <p:txBody>
          <a:bodyPr wrap="none" rtlCol="0">
            <a:spAutoFit/>
          </a:bodyPr>
          <a:lstStyle/>
          <a:p>
            <a:r>
              <a:rPr lang="en-US" altLang="zh-CN" sz="1600" b="1" dirty="0">
                <a:solidFill>
                  <a:srgbClr val="0070C0"/>
                </a:solidFill>
                <a:latin typeface="Arial" panose="020B0604020202020204" pitchFamily="34" charset="0"/>
                <a:cs typeface="Arial" panose="020B0604020202020204" pitchFamily="34" charset="0"/>
              </a:rPr>
              <a:t>Barriers of Lays</a:t>
            </a:r>
            <a:endParaRPr lang="zh-CN" altLang="en-US" sz="1600" b="1" dirty="0">
              <a:solidFill>
                <a:srgbClr val="0070C0"/>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6432D048-BBA5-39D7-5B38-6D12A55ED33C}"/>
              </a:ext>
            </a:extLst>
          </p:cNvPr>
          <p:cNvSpPr txBox="1"/>
          <p:nvPr/>
        </p:nvSpPr>
        <p:spPr>
          <a:xfrm>
            <a:off x="7178040" y="1466969"/>
            <a:ext cx="4268774" cy="338554"/>
          </a:xfrm>
          <a:prstGeom prst="rect">
            <a:avLst/>
          </a:prstGeom>
          <a:noFill/>
        </p:spPr>
        <p:txBody>
          <a:bodyPr wrap="square">
            <a:spAutoFit/>
          </a:bodyPr>
          <a:lstStyle/>
          <a:p>
            <a:r>
              <a:rPr lang="en-US" altLang="zh-CN" sz="1600" dirty="0">
                <a:effectLst/>
                <a:latin typeface="Arial" panose="020B0604020202020204" pitchFamily="34" charset="0"/>
                <a:ea typeface="等线" panose="02010600030101010101" pitchFamily="2" charset="-122"/>
              </a:rPr>
              <a:t> Lays scores highly on the first factor</a:t>
            </a:r>
            <a:endParaRPr lang="zh-CN" altLang="en-US" sz="1600" dirty="0"/>
          </a:p>
        </p:txBody>
      </p:sp>
    </p:spTree>
    <p:extLst>
      <p:ext uri="{BB962C8B-B14F-4D97-AF65-F5344CB8AC3E}">
        <p14:creationId xmlns:p14="http://schemas.microsoft.com/office/powerpoint/2010/main" val="30103983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95" imgH="394" progId="TCLayout.ActiveDocument.1">
                  <p:embed/>
                </p:oleObj>
              </mc:Choice>
              <mc:Fallback>
                <p:oleObj name="think-cell 幻灯片" r:id="rId3" imgW="395" imgH="394" progId="TCLayout.ActiveDocument.1">
                  <p:embed/>
                  <p:pic>
                    <p:nvPicPr>
                      <p:cNvPr id="7" name="think-cell data - do not delete"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DDAB59E-332C-4060-B0C9-643DCBD9587F}" type="slidenum">
              <a:rPr lang="zh-CN" altLang="en-US" smtClean="0"/>
              <a:t>33</a:t>
            </a:fld>
            <a:endParaRPr lang="zh-CN" altLang="en-US"/>
          </a:p>
        </p:txBody>
      </p:sp>
      <p:sp>
        <p:nvSpPr>
          <p:cNvPr id="8" name="矩形 7"/>
          <p:cNvSpPr/>
          <p:nvPr/>
        </p:nvSpPr>
        <p:spPr>
          <a:xfrm>
            <a:off x="1414985" y="2656201"/>
            <a:ext cx="8592615" cy="523220"/>
          </a:xfrm>
          <a:prstGeom prst="rect">
            <a:avLst/>
          </a:prstGeom>
        </p:spPr>
        <p:txBody>
          <a:bodyPr wrap="square">
            <a:spAutoFit/>
          </a:bodyPr>
          <a:lstStyle/>
          <a:p>
            <a:pPr algn="ctr">
              <a:spcAft>
                <a:spcPts val="0"/>
              </a:spcAft>
            </a:pPr>
            <a:r>
              <a:rPr lang="en-US" altLang="zh-CN" sz="2800" b="1" kern="100" dirty="0">
                <a:solidFill>
                  <a:srgbClr val="0070C0"/>
                </a:solidFill>
                <a:latin typeface="Arial" panose="020B0604020202020204" pitchFamily="34" charset="0"/>
                <a:cs typeface="Arial" panose="020B0604020202020204" pitchFamily="34" charset="0"/>
              </a:rPr>
              <a:t>Who are the main customers of Potato Chips?</a:t>
            </a:r>
            <a:endParaRPr lang="zh-CN" altLang="zh-CN" sz="2800" b="1" kern="100" dirty="0">
              <a:solidFill>
                <a:srgbClr val="0070C0"/>
              </a:solidFill>
              <a:latin typeface="Arial" panose="020B0604020202020204" pitchFamily="34" charset="0"/>
              <a:cs typeface="Arial" panose="020B0604020202020204" pitchFamily="34" charset="0"/>
            </a:endParaRPr>
          </a:p>
        </p:txBody>
      </p:sp>
      <p:sp>
        <p:nvSpPr>
          <p:cNvPr id="9" name="矩形 8"/>
          <p:cNvSpPr/>
          <p:nvPr/>
        </p:nvSpPr>
        <p:spPr>
          <a:xfrm>
            <a:off x="85344" y="26261"/>
            <a:ext cx="6096000" cy="307777"/>
          </a:xfrm>
          <a:prstGeom prst="rect">
            <a:avLst/>
          </a:prstGeom>
        </p:spPr>
        <p:txBody>
          <a:bodyPr>
            <a:spAutoFit/>
          </a:bodyPr>
          <a:lstStyle/>
          <a:p>
            <a:pPr fontAlgn="t"/>
            <a:r>
              <a:rPr lang="en-US" altLang="zh-CN" sz="1400" b="1" dirty="0">
                <a:solidFill>
                  <a:srgbClr val="005B00"/>
                </a:solidFill>
                <a:latin typeface="微软雅黑" panose="020B0503020204020204" pitchFamily="34" charset="-122"/>
                <a:ea typeface="微软雅黑" panose="020B0503020204020204" pitchFamily="34" charset="-122"/>
              </a:rPr>
              <a:t>Objective 3. New Product Launch Suggestions</a:t>
            </a:r>
            <a:endParaRPr lang="zh-CN" altLang="zh-CN" sz="1400" b="1" dirty="0">
              <a:solidFill>
                <a:srgbClr val="005B00"/>
              </a:solidFill>
              <a:latin typeface="微软雅黑" panose="020B0503020204020204" pitchFamily="34" charset="-122"/>
              <a:ea typeface="微软雅黑" panose="020B0503020204020204" pitchFamily="34" charset="-122"/>
            </a:endParaRPr>
          </a:p>
        </p:txBody>
      </p:sp>
      <p:sp>
        <p:nvSpPr>
          <p:cNvPr id="10" name="圆角矩形 9"/>
          <p:cNvSpPr/>
          <p:nvPr/>
        </p:nvSpPr>
        <p:spPr>
          <a:xfrm>
            <a:off x="1472185" y="343182"/>
            <a:ext cx="1243584" cy="379194"/>
          </a:xfrm>
          <a:prstGeom prst="round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Non-PC Buyers</a:t>
            </a:r>
            <a:endParaRPr lang="zh-CN" altLang="en-US" sz="1200" b="1" dirty="0">
              <a:latin typeface="Arial" panose="020B0604020202020204" pitchFamily="34" charset="0"/>
              <a:cs typeface="Arial" panose="020B0604020202020204" pitchFamily="34" charset="0"/>
            </a:endParaRPr>
          </a:p>
        </p:txBody>
      </p:sp>
      <p:sp>
        <p:nvSpPr>
          <p:cNvPr id="11" name="圆角矩形 10"/>
          <p:cNvSpPr/>
          <p:nvPr/>
        </p:nvSpPr>
        <p:spPr>
          <a:xfrm>
            <a:off x="171401" y="352749"/>
            <a:ext cx="1243584" cy="379194"/>
          </a:xfrm>
          <a:prstGeom prst="round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latin typeface="Arial" panose="020B0604020202020204" pitchFamily="34" charset="0"/>
                <a:cs typeface="Arial" panose="020B0604020202020204" pitchFamily="34" charset="0"/>
              </a:rPr>
              <a:t>Questionnaire</a:t>
            </a:r>
            <a:r>
              <a:rPr lang="en-US" altLang="zh-CN" sz="1200" b="1" dirty="0">
                <a:latin typeface="Arial" panose="020B0604020202020204" pitchFamily="34" charset="0"/>
                <a:cs typeface="Arial" panose="020B0604020202020204" pitchFamily="34" charset="0"/>
              </a:rPr>
              <a:t> Design</a:t>
            </a:r>
            <a:endParaRPr lang="zh-CN" altLang="en-US" sz="1200" b="1" dirty="0">
              <a:latin typeface="Arial" panose="020B0604020202020204" pitchFamily="34" charset="0"/>
              <a:cs typeface="Arial" panose="020B0604020202020204" pitchFamily="34" charset="0"/>
            </a:endParaRPr>
          </a:p>
        </p:txBody>
      </p:sp>
      <p:sp>
        <p:nvSpPr>
          <p:cNvPr id="12" name="圆角矩形 11"/>
          <p:cNvSpPr/>
          <p:nvPr/>
        </p:nvSpPr>
        <p:spPr>
          <a:xfrm>
            <a:off x="2772969" y="343182"/>
            <a:ext cx="1243584" cy="379194"/>
          </a:xfrm>
          <a:prstGeom prst="roundRect">
            <a:avLst/>
          </a:prstGeom>
          <a:solidFill>
            <a:srgbClr val="00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PC Buyers</a:t>
            </a:r>
            <a:endParaRPr lang="zh-CN" altLang="en-US" sz="1200" b="1" dirty="0">
              <a:latin typeface="Arial" panose="020B0604020202020204" pitchFamily="34" charset="0"/>
              <a:cs typeface="Arial" panose="020B0604020202020204" pitchFamily="34" charset="0"/>
            </a:endParaRPr>
          </a:p>
        </p:txBody>
      </p:sp>
      <p:sp>
        <p:nvSpPr>
          <p:cNvPr id="2" name="圆角矩形 11">
            <a:extLst>
              <a:ext uri="{FF2B5EF4-FFF2-40B4-BE49-F238E27FC236}">
                <a16:creationId xmlns:a16="http://schemas.microsoft.com/office/drawing/2014/main" id="{0EB0910B-6993-E582-B5DE-340C88AD56BE}"/>
              </a:ext>
            </a:extLst>
          </p:cNvPr>
          <p:cNvSpPr/>
          <p:nvPr/>
        </p:nvSpPr>
        <p:spPr>
          <a:xfrm>
            <a:off x="4073753" y="352749"/>
            <a:ext cx="1517794" cy="379194"/>
          </a:xfrm>
          <a:prstGeom prst="round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Summary &amp;</a:t>
            </a:r>
          </a:p>
          <a:p>
            <a:pPr algn="ctr"/>
            <a:r>
              <a:rPr lang="en-US" altLang="zh-CN" sz="1200" b="1" dirty="0">
                <a:latin typeface="Arial" panose="020B0604020202020204" pitchFamily="34" charset="0"/>
                <a:cs typeface="Arial" panose="020B0604020202020204" pitchFamily="34" charset="0"/>
              </a:rPr>
              <a:t>Recommendation</a:t>
            </a:r>
            <a:endParaRPr lang="zh-CN" altLang="en-US" sz="1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9685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95" imgH="394" progId="TCLayout.ActiveDocument.1">
                  <p:embed/>
                </p:oleObj>
              </mc:Choice>
              <mc:Fallback>
                <p:oleObj name="think-cell 幻灯片" r:id="rId3" imgW="395" imgH="394" progId="TCLayout.ActiveDocument.1">
                  <p:embed/>
                  <p:pic>
                    <p:nvPicPr>
                      <p:cNvPr id="3" name="think-cell data - do not delete"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页脚占位符 3"/>
          <p:cNvSpPr>
            <a:spLocks noGrp="1"/>
          </p:cNvSpPr>
          <p:nvPr>
            <p:ph type="ftr" sz="quarter" idx="11"/>
          </p:nvPr>
        </p:nvSpPr>
        <p:spPr/>
        <p:txBody>
          <a:bodyPr/>
          <a:lstStyle/>
          <a:p>
            <a:r>
              <a:rPr lang="en-US" altLang="zh-CN" sz="1600" i="1" dirty="0">
                <a:latin typeface="Arial" panose="020B0604020202020204" pitchFamily="34" charset="0"/>
                <a:cs typeface="Arial" panose="020B0604020202020204" pitchFamily="34" charset="0"/>
              </a:rPr>
              <a:t>Data: Questionnaire Data</a:t>
            </a:r>
            <a:endParaRPr lang="zh-CN" altLang="en-US" i="1" dirty="0">
              <a:latin typeface="Arial" panose="020B0604020202020204" pitchFamily="34" charset="0"/>
              <a:cs typeface="Arial" panose="020B0604020202020204" pitchFamily="34" charset="0"/>
            </a:endParaRPr>
          </a:p>
          <a:p>
            <a:endParaRPr lang="zh-CN" altLang="en-US" sz="1600" dirty="0"/>
          </a:p>
        </p:txBody>
      </p:sp>
      <p:sp>
        <p:nvSpPr>
          <p:cNvPr id="5" name="灯片编号占位符 4"/>
          <p:cNvSpPr>
            <a:spLocks noGrp="1"/>
          </p:cNvSpPr>
          <p:nvPr>
            <p:ph type="sldNum" sz="quarter" idx="12"/>
          </p:nvPr>
        </p:nvSpPr>
        <p:spPr/>
        <p:txBody>
          <a:bodyPr/>
          <a:lstStyle/>
          <a:p>
            <a:fld id="{1DDAB59E-332C-4060-B0C9-643DCBD9587F}" type="slidenum">
              <a:rPr lang="zh-CN" altLang="en-US" smtClean="0"/>
              <a:t>34</a:t>
            </a:fld>
            <a:endParaRPr lang="zh-CN" altLang="en-US"/>
          </a:p>
        </p:txBody>
      </p:sp>
      <p:sp>
        <p:nvSpPr>
          <p:cNvPr id="9" name="矩形 8"/>
          <p:cNvSpPr/>
          <p:nvPr/>
        </p:nvSpPr>
        <p:spPr>
          <a:xfrm>
            <a:off x="-854972" y="2802067"/>
            <a:ext cx="701964" cy="258618"/>
          </a:xfrm>
          <a:prstGeom prst="rect">
            <a:avLst/>
          </a:prstGeom>
          <a:solidFill>
            <a:srgbClr val="F8D3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53506" y="3150956"/>
            <a:ext cx="701964" cy="258618"/>
          </a:xfrm>
          <a:prstGeom prst="rect">
            <a:avLst/>
          </a:prstGeom>
          <a:solidFill>
            <a:srgbClr val="94B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48779" y="4572682"/>
            <a:ext cx="701964" cy="25861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48779" y="3508861"/>
            <a:ext cx="701964" cy="2678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48779" y="4220065"/>
            <a:ext cx="701964" cy="267860"/>
          </a:xfrm>
          <a:prstGeom prst="rect">
            <a:avLst/>
          </a:prstGeom>
          <a:solidFill>
            <a:srgbClr val="00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53506" y="3864463"/>
            <a:ext cx="701964" cy="26786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848408" y="2435095"/>
            <a:ext cx="701964" cy="258618"/>
          </a:xfrm>
          <a:prstGeom prst="rect">
            <a:avLst/>
          </a:prstGeom>
          <a:solidFill>
            <a:srgbClr val="FAEB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 y="26261"/>
            <a:ext cx="6096000" cy="307777"/>
          </a:xfrm>
          <a:prstGeom prst="rect">
            <a:avLst/>
          </a:prstGeom>
        </p:spPr>
        <p:txBody>
          <a:bodyPr>
            <a:spAutoFit/>
          </a:bodyPr>
          <a:lstStyle/>
          <a:p>
            <a:pPr fontAlgn="t"/>
            <a:r>
              <a:rPr lang="en-US" altLang="zh-CN" sz="1400" b="1" dirty="0">
                <a:solidFill>
                  <a:srgbClr val="005B00"/>
                </a:solidFill>
                <a:latin typeface="微软雅黑" panose="020B0503020204020204" pitchFamily="34" charset="-122"/>
                <a:ea typeface="微软雅黑" panose="020B0503020204020204" pitchFamily="34" charset="-122"/>
              </a:rPr>
              <a:t>Objective 3. New Product Launch Suggestions</a:t>
            </a:r>
            <a:endParaRPr lang="zh-CN" altLang="zh-CN" sz="1400" b="1" dirty="0">
              <a:solidFill>
                <a:srgbClr val="005B00"/>
              </a:solidFill>
              <a:latin typeface="微软雅黑" panose="020B0503020204020204" pitchFamily="34" charset="-122"/>
              <a:ea typeface="微软雅黑" panose="020B0503020204020204" pitchFamily="34" charset="-122"/>
            </a:endParaRPr>
          </a:p>
        </p:txBody>
      </p:sp>
      <p:sp>
        <p:nvSpPr>
          <p:cNvPr id="16" name="圆角矩形 15"/>
          <p:cNvSpPr/>
          <p:nvPr/>
        </p:nvSpPr>
        <p:spPr>
          <a:xfrm>
            <a:off x="1472185" y="343182"/>
            <a:ext cx="1243584" cy="379194"/>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Non-PC Buyers</a:t>
            </a:r>
            <a:endParaRPr lang="zh-CN" altLang="en-US" sz="1200" b="1" dirty="0">
              <a:latin typeface="Arial" panose="020B0604020202020204" pitchFamily="34" charset="0"/>
              <a:cs typeface="Arial" panose="020B0604020202020204" pitchFamily="34" charset="0"/>
            </a:endParaRPr>
          </a:p>
        </p:txBody>
      </p:sp>
      <p:sp>
        <p:nvSpPr>
          <p:cNvPr id="17" name="圆角矩形 16"/>
          <p:cNvSpPr/>
          <p:nvPr/>
        </p:nvSpPr>
        <p:spPr>
          <a:xfrm>
            <a:off x="171401" y="352749"/>
            <a:ext cx="1243584" cy="379194"/>
          </a:xfrm>
          <a:prstGeom prst="round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latin typeface="Arial" panose="020B0604020202020204" pitchFamily="34" charset="0"/>
                <a:cs typeface="Arial" panose="020B0604020202020204" pitchFamily="34" charset="0"/>
              </a:rPr>
              <a:t>Questionnaire</a:t>
            </a:r>
            <a:r>
              <a:rPr lang="en-US" altLang="zh-CN" sz="1200" b="1" dirty="0">
                <a:latin typeface="Arial" panose="020B0604020202020204" pitchFamily="34" charset="0"/>
                <a:cs typeface="Arial" panose="020B0604020202020204" pitchFamily="34" charset="0"/>
              </a:rPr>
              <a:t> Design</a:t>
            </a:r>
            <a:endParaRPr lang="zh-CN" altLang="en-US" sz="1200" b="1" dirty="0">
              <a:latin typeface="Arial" panose="020B0604020202020204" pitchFamily="34" charset="0"/>
              <a:cs typeface="Arial" panose="020B0604020202020204" pitchFamily="34" charset="0"/>
            </a:endParaRPr>
          </a:p>
        </p:txBody>
      </p:sp>
      <p:sp>
        <p:nvSpPr>
          <p:cNvPr id="18" name="圆角矩形 17"/>
          <p:cNvSpPr/>
          <p:nvPr/>
        </p:nvSpPr>
        <p:spPr>
          <a:xfrm>
            <a:off x="2772969" y="343182"/>
            <a:ext cx="1243584" cy="379194"/>
          </a:xfrm>
          <a:prstGeom prst="roundRect">
            <a:avLst/>
          </a:prstGeom>
          <a:solidFill>
            <a:srgbClr val="00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PC Buyers</a:t>
            </a:r>
            <a:endParaRPr lang="zh-CN" altLang="en-US" sz="1200" b="1" dirty="0">
              <a:latin typeface="Arial" panose="020B0604020202020204" pitchFamily="34" charset="0"/>
              <a:cs typeface="Arial" panose="020B0604020202020204" pitchFamily="34" charset="0"/>
            </a:endParaRPr>
          </a:p>
        </p:txBody>
      </p:sp>
      <p:pic>
        <p:nvPicPr>
          <p:cNvPr id="19" name="Picture 1"/>
          <p:cNvPicPr/>
          <p:nvPr/>
        </p:nvPicPr>
        <p:blipFill>
          <a:blip r:embed="rId5"/>
          <a:stretch>
            <a:fillRect/>
          </a:stretch>
        </p:blipFill>
        <p:spPr>
          <a:xfrm>
            <a:off x="3394761" y="2044698"/>
            <a:ext cx="4647439" cy="3291291"/>
          </a:xfrm>
          <a:prstGeom prst="rect">
            <a:avLst/>
          </a:prstGeom>
          <a:effectLst>
            <a:outerShdw blurRad="50800" dist="38100" dir="2700000" algn="tl" rotWithShape="0">
              <a:prstClr val="black">
                <a:alpha val="40000"/>
              </a:prstClr>
            </a:outerShdw>
          </a:effectLst>
        </p:spPr>
      </p:pic>
      <p:sp>
        <p:nvSpPr>
          <p:cNvPr id="2" name="矩形 1"/>
          <p:cNvSpPr/>
          <p:nvPr/>
        </p:nvSpPr>
        <p:spPr>
          <a:xfrm>
            <a:off x="2610679" y="1191024"/>
            <a:ext cx="6431628" cy="523220"/>
          </a:xfrm>
          <a:prstGeom prst="rect">
            <a:avLst/>
          </a:prstGeom>
        </p:spPr>
        <p:txBody>
          <a:bodyPr wrap="square">
            <a:spAutoFit/>
          </a:bodyPr>
          <a:lstStyle/>
          <a:p>
            <a:pPr algn="just">
              <a:spcAft>
                <a:spcPts val="0"/>
              </a:spcAft>
            </a:pPr>
            <a:r>
              <a:rPr lang="en-US" altLang="zh-CN" sz="1400" kern="100" dirty="0">
                <a:latin typeface="Arial" panose="020B0604020202020204" pitchFamily="34" charset="0"/>
                <a:cs typeface="Times New Roman" panose="02020603050405020304" pitchFamily="18" charset="0"/>
              </a:rPr>
              <a:t>For the K-means clustering, only Demographic &amp; Purchase data were used. By using the elbow method, a cluster of number of 6 was chosen.</a:t>
            </a:r>
            <a:endParaRPr lang="zh-CN" altLang="zh-CN" sz="1400" kern="100" dirty="0">
              <a:latin typeface="等线" panose="02010600030101010101" pitchFamily="2" charset="-122"/>
              <a:cs typeface="Times New Roman" panose="02020603050405020304" pitchFamily="18" charset="0"/>
            </a:endParaRPr>
          </a:p>
        </p:txBody>
      </p:sp>
      <p:sp>
        <p:nvSpPr>
          <p:cNvPr id="6" name="圆角矩形 11">
            <a:extLst>
              <a:ext uri="{FF2B5EF4-FFF2-40B4-BE49-F238E27FC236}">
                <a16:creationId xmlns:a16="http://schemas.microsoft.com/office/drawing/2014/main" id="{B2282F2B-A5DB-C54D-32B1-809E4E97B3CD}"/>
              </a:ext>
            </a:extLst>
          </p:cNvPr>
          <p:cNvSpPr/>
          <p:nvPr/>
        </p:nvSpPr>
        <p:spPr>
          <a:xfrm>
            <a:off x="4073753" y="352749"/>
            <a:ext cx="1517794" cy="379194"/>
          </a:xfrm>
          <a:prstGeom prst="round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Summary &amp;</a:t>
            </a:r>
          </a:p>
          <a:p>
            <a:pPr algn="ctr"/>
            <a:r>
              <a:rPr lang="en-US" altLang="zh-CN" sz="1200" b="1" dirty="0">
                <a:latin typeface="Arial" panose="020B0604020202020204" pitchFamily="34" charset="0"/>
                <a:cs typeface="Arial" panose="020B0604020202020204" pitchFamily="34" charset="0"/>
              </a:rPr>
              <a:t>Recommendation</a:t>
            </a:r>
            <a:endParaRPr lang="zh-CN" altLang="en-US" sz="1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48543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95" imgH="394" progId="TCLayout.ActiveDocument.1">
                  <p:embed/>
                </p:oleObj>
              </mc:Choice>
              <mc:Fallback>
                <p:oleObj name="think-cell 幻灯片" r:id="rId3" imgW="395" imgH="394" progId="TCLayout.ActiveDocument.1">
                  <p:embed/>
                  <p:pic>
                    <p:nvPicPr>
                      <p:cNvPr id="3" name="think-cell data - do not delete"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页脚占位符 3"/>
          <p:cNvSpPr>
            <a:spLocks noGrp="1"/>
          </p:cNvSpPr>
          <p:nvPr>
            <p:ph type="ftr" sz="quarter" idx="11"/>
          </p:nvPr>
        </p:nvSpPr>
        <p:spPr>
          <a:xfrm>
            <a:off x="4038600" y="6362700"/>
            <a:ext cx="4114800" cy="365125"/>
          </a:xfrm>
        </p:spPr>
        <p:txBody>
          <a:bodyPr/>
          <a:lstStyle/>
          <a:p>
            <a:r>
              <a:rPr lang="en-US" altLang="zh-CN" sz="1400" i="1" dirty="0">
                <a:latin typeface="Arial" panose="020B0604020202020204" pitchFamily="34" charset="0"/>
                <a:cs typeface="Arial" panose="020B0604020202020204" pitchFamily="34" charset="0"/>
              </a:rPr>
              <a:t>Data: Questionnaire Data</a:t>
            </a:r>
            <a:endParaRPr lang="zh-CN" altLang="en-US" sz="1600" i="1" dirty="0">
              <a:latin typeface="Arial" panose="020B0604020202020204" pitchFamily="34" charset="0"/>
              <a:cs typeface="Arial" panose="020B0604020202020204" pitchFamily="34" charset="0"/>
            </a:endParaRPr>
          </a:p>
          <a:p>
            <a:endParaRPr lang="zh-CN" altLang="en-US" sz="1400" dirty="0"/>
          </a:p>
        </p:txBody>
      </p:sp>
      <p:sp>
        <p:nvSpPr>
          <p:cNvPr id="5" name="灯片编号占位符 4"/>
          <p:cNvSpPr>
            <a:spLocks noGrp="1"/>
          </p:cNvSpPr>
          <p:nvPr>
            <p:ph type="sldNum" sz="quarter" idx="12"/>
          </p:nvPr>
        </p:nvSpPr>
        <p:spPr/>
        <p:txBody>
          <a:bodyPr/>
          <a:lstStyle/>
          <a:p>
            <a:fld id="{1DDAB59E-332C-4060-B0C9-643DCBD9587F}" type="slidenum">
              <a:rPr lang="zh-CN" altLang="en-US" smtClean="0"/>
              <a:t>35</a:t>
            </a:fld>
            <a:endParaRPr lang="zh-CN" altLang="en-US"/>
          </a:p>
        </p:txBody>
      </p:sp>
      <p:sp>
        <p:nvSpPr>
          <p:cNvPr id="9" name="矩形 8"/>
          <p:cNvSpPr/>
          <p:nvPr/>
        </p:nvSpPr>
        <p:spPr>
          <a:xfrm>
            <a:off x="-854972" y="2802067"/>
            <a:ext cx="701964" cy="258618"/>
          </a:xfrm>
          <a:prstGeom prst="rect">
            <a:avLst/>
          </a:prstGeom>
          <a:solidFill>
            <a:srgbClr val="F8D3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53506" y="3150956"/>
            <a:ext cx="701964" cy="258618"/>
          </a:xfrm>
          <a:prstGeom prst="rect">
            <a:avLst/>
          </a:prstGeom>
          <a:solidFill>
            <a:srgbClr val="94B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48779" y="4572682"/>
            <a:ext cx="701964" cy="25861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48779" y="3508861"/>
            <a:ext cx="701964" cy="2678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48779" y="4220065"/>
            <a:ext cx="701964" cy="267860"/>
          </a:xfrm>
          <a:prstGeom prst="rect">
            <a:avLst/>
          </a:prstGeom>
          <a:solidFill>
            <a:srgbClr val="00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53506" y="3864463"/>
            <a:ext cx="701964" cy="26786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848408" y="2435095"/>
            <a:ext cx="701964" cy="258618"/>
          </a:xfrm>
          <a:prstGeom prst="rect">
            <a:avLst/>
          </a:prstGeom>
          <a:solidFill>
            <a:srgbClr val="FAEB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 y="26261"/>
            <a:ext cx="6096000" cy="307777"/>
          </a:xfrm>
          <a:prstGeom prst="rect">
            <a:avLst/>
          </a:prstGeom>
        </p:spPr>
        <p:txBody>
          <a:bodyPr>
            <a:spAutoFit/>
          </a:bodyPr>
          <a:lstStyle/>
          <a:p>
            <a:pPr fontAlgn="t"/>
            <a:r>
              <a:rPr lang="en-US" altLang="zh-CN" sz="1400" b="1" dirty="0">
                <a:solidFill>
                  <a:srgbClr val="005B00"/>
                </a:solidFill>
                <a:latin typeface="微软雅黑" panose="020B0503020204020204" pitchFamily="34" charset="-122"/>
                <a:ea typeface="微软雅黑" panose="020B0503020204020204" pitchFamily="34" charset="-122"/>
              </a:rPr>
              <a:t>Objective 3. New Product Launch Suggestions</a:t>
            </a:r>
            <a:endParaRPr lang="zh-CN" altLang="zh-CN" sz="1400" b="1" dirty="0">
              <a:solidFill>
                <a:srgbClr val="005B00"/>
              </a:solidFill>
              <a:latin typeface="微软雅黑" panose="020B0503020204020204" pitchFamily="34" charset="-122"/>
              <a:ea typeface="微软雅黑" panose="020B0503020204020204" pitchFamily="34" charset="-122"/>
            </a:endParaRPr>
          </a:p>
        </p:txBody>
      </p:sp>
      <p:sp>
        <p:nvSpPr>
          <p:cNvPr id="16" name="圆角矩形 15"/>
          <p:cNvSpPr/>
          <p:nvPr/>
        </p:nvSpPr>
        <p:spPr>
          <a:xfrm>
            <a:off x="1472185" y="343182"/>
            <a:ext cx="1243584" cy="379194"/>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Non-PC Buyers</a:t>
            </a:r>
            <a:endParaRPr lang="zh-CN" altLang="en-US" sz="1200" b="1" dirty="0">
              <a:latin typeface="Arial" panose="020B0604020202020204" pitchFamily="34" charset="0"/>
              <a:cs typeface="Arial" panose="020B0604020202020204" pitchFamily="34" charset="0"/>
            </a:endParaRPr>
          </a:p>
        </p:txBody>
      </p:sp>
      <p:sp>
        <p:nvSpPr>
          <p:cNvPr id="17" name="圆角矩形 16"/>
          <p:cNvSpPr/>
          <p:nvPr/>
        </p:nvSpPr>
        <p:spPr>
          <a:xfrm>
            <a:off x="171401" y="352749"/>
            <a:ext cx="1243584" cy="379194"/>
          </a:xfrm>
          <a:prstGeom prst="round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latin typeface="Arial" panose="020B0604020202020204" pitchFamily="34" charset="0"/>
                <a:cs typeface="Arial" panose="020B0604020202020204" pitchFamily="34" charset="0"/>
              </a:rPr>
              <a:t>Questionnaire</a:t>
            </a:r>
            <a:r>
              <a:rPr lang="en-US" altLang="zh-CN" sz="1200" b="1" dirty="0">
                <a:latin typeface="Arial" panose="020B0604020202020204" pitchFamily="34" charset="0"/>
                <a:cs typeface="Arial" panose="020B0604020202020204" pitchFamily="34" charset="0"/>
              </a:rPr>
              <a:t> Design</a:t>
            </a:r>
            <a:endParaRPr lang="zh-CN" altLang="en-US" sz="1200" b="1" dirty="0">
              <a:latin typeface="Arial" panose="020B0604020202020204" pitchFamily="34" charset="0"/>
              <a:cs typeface="Arial" panose="020B0604020202020204" pitchFamily="34" charset="0"/>
            </a:endParaRPr>
          </a:p>
        </p:txBody>
      </p:sp>
      <p:sp>
        <p:nvSpPr>
          <p:cNvPr id="18" name="圆角矩形 17"/>
          <p:cNvSpPr/>
          <p:nvPr/>
        </p:nvSpPr>
        <p:spPr>
          <a:xfrm>
            <a:off x="2772969" y="343182"/>
            <a:ext cx="1243584" cy="379194"/>
          </a:xfrm>
          <a:prstGeom prst="roundRect">
            <a:avLst/>
          </a:prstGeom>
          <a:solidFill>
            <a:srgbClr val="00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PC Buyers</a:t>
            </a:r>
            <a:endParaRPr lang="zh-CN" altLang="en-US" sz="1200" b="1" dirty="0">
              <a:latin typeface="Arial" panose="020B0604020202020204" pitchFamily="34" charset="0"/>
              <a:cs typeface="Arial" panose="020B0604020202020204" pitchFamily="34" charset="0"/>
            </a:endParaRPr>
          </a:p>
        </p:txBody>
      </p:sp>
      <p:pic>
        <p:nvPicPr>
          <p:cNvPr id="19" name="Picture 1"/>
          <p:cNvPicPr/>
          <p:nvPr/>
        </p:nvPicPr>
        <p:blipFill rotWithShape="1">
          <a:blip r:embed="rId5"/>
          <a:srcRect t="42703" r="26891"/>
          <a:stretch/>
        </p:blipFill>
        <p:spPr bwMode="auto">
          <a:xfrm>
            <a:off x="713021" y="1731329"/>
            <a:ext cx="5870114" cy="3884200"/>
          </a:xfrm>
          <a:prstGeom prst="rect">
            <a:avLst/>
          </a:prstGeom>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21" name="Picture 1"/>
          <p:cNvPicPr/>
          <p:nvPr/>
        </p:nvPicPr>
        <p:blipFill>
          <a:blip r:embed="rId6"/>
          <a:stretch>
            <a:fillRect/>
          </a:stretch>
        </p:blipFill>
        <p:spPr>
          <a:xfrm>
            <a:off x="7291663" y="2084634"/>
            <a:ext cx="2844165" cy="1454150"/>
          </a:xfrm>
          <a:prstGeom prst="rect">
            <a:avLst/>
          </a:prstGeom>
          <a:effectLst/>
        </p:spPr>
      </p:pic>
      <p:pic>
        <p:nvPicPr>
          <p:cNvPr id="22" name="Picture 1"/>
          <p:cNvPicPr/>
          <p:nvPr/>
        </p:nvPicPr>
        <p:blipFill rotWithShape="1">
          <a:blip r:embed="rId5"/>
          <a:srcRect r="71073" b="77822"/>
          <a:stretch/>
        </p:blipFill>
        <p:spPr bwMode="auto">
          <a:xfrm>
            <a:off x="7517061" y="3899597"/>
            <a:ext cx="1868677" cy="1454150"/>
          </a:xfrm>
          <a:prstGeom prst="rect">
            <a:avLst/>
          </a:prstGeom>
          <a:ln>
            <a:noFill/>
          </a:ln>
          <a:extLst>
            <a:ext uri="{53640926-AAD7-44D8-BBD7-CCE9431645EC}">
              <a14:shadowObscured xmlns:a14="http://schemas.microsoft.com/office/drawing/2010/main"/>
            </a:ext>
          </a:extLst>
        </p:spPr>
      </p:pic>
      <p:sp>
        <p:nvSpPr>
          <p:cNvPr id="2" name="圆角矩形 11">
            <a:extLst>
              <a:ext uri="{FF2B5EF4-FFF2-40B4-BE49-F238E27FC236}">
                <a16:creationId xmlns:a16="http://schemas.microsoft.com/office/drawing/2014/main" id="{D7411042-DCF0-B4F2-ECB8-A0014F1845DF}"/>
              </a:ext>
            </a:extLst>
          </p:cNvPr>
          <p:cNvSpPr/>
          <p:nvPr/>
        </p:nvSpPr>
        <p:spPr>
          <a:xfrm>
            <a:off x="4073753" y="352749"/>
            <a:ext cx="1517794" cy="379194"/>
          </a:xfrm>
          <a:prstGeom prst="round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Summary &amp;</a:t>
            </a:r>
          </a:p>
          <a:p>
            <a:pPr algn="ctr"/>
            <a:r>
              <a:rPr lang="en-US" altLang="zh-CN" sz="1200" b="1" dirty="0">
                <a:latin typeface="Arial" panose="020B0604020202020204" pitchFamily="34" charset="0"/>
                <a:cs typeface="Arial" panose="020B0604020202020204" pitchFamily="34" charset="0"/>
              </a:rPr>
              <a:t>Recommendation</a:t>
            </a:r>
            <a:endParaRPr lang="zh-CN" altLang="en-US" sz="1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21146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95" imgH="394" progId="TCLayout.ActiveDocument.1">
                  <p:embed/>
                </p:oleObj>
              </mc:Choice>
              <mc:Fallback>
                <p:oleObj name="think-cell 幻灯片" r:id="rId3" imgW="395" imgH="394" progId="TCLayout.ActiveDocument.1">
                  <p:embed/>
                  <p:pic>
                    <p:nvPicPr>
                      <p:cNvPr id="3" name="think-cell data - do not delete"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页脚占位符 3"/>
          <p:cNvSpPr>
            <a:spLocks noGrp="1"/>
          </p:cNvSpPr>
          <p:nvPr>
            <p:ph type="ftr" sz="quarter" idx="11"/>
          </p:nvPr>
        </p:nvSpPr>
        <p:spPr/>
        <p:txBody>
          <a:bodyPr/>
          <a:lstStyle/>
          <a:p>
            <a:r>
              <a:rPr lang="en-US" altLang="zh-CN" sz="1600" i="1" dirty="0">
                <a:latin typeface="Arial" panose="020B0604020202020204" pitchFamily="34" charset="0"/>
                <a:cs typeface="Arial" panose="020B0604020202020204" pitchFamily="34" charset="0"/>
              </a:rPr>
              <a:t>Data: Questionnaire Data</a:t>
            </a:r>
            <a:endParaRPr lang="zh-CN" altLang="en-US" i="1" dirty="0">
              <a:latin typeface="Arial" panose="020B0604020202020204" pitchFamily="34" charset="0"/>
              <a:cs typeface="Arial" panose="020B0604020202020204" pitchFamily="34" charset="0"/>
            </a:endParaRPr>
          </a:p>
          <a:p>
            <a:endParaRPr lang="zh-CN" altLang="en-US" sz="1200" dirty="0"/>
          </a:p>
        </p:txBody>
      </p:sp>
      <p:sp>
        <p:nvSpPr>
          <p:cNvPr id="5" name="灯片编号占位符 4"/>
          <p:cNvSpPr>
            <a:spLocks noGrp="1"/>
          </p:cNvSpPr>
          <p:nvPr>
            <p:ph type="sldNum" sz="quarter" idx="12"/>
          </p:nvPr>
        </p:nvSpPr>
        <p:spPr/>
        <p:txBody>
          <a:bodyPr/>
          <a:lstStyle/>
          <a:p>
            <a:fld id="{1DDAB59E-332C-4060-B0C9-643DCBD9587F}" type="slidenum">
              <a:rPr lang="zh-CN" altLang="en-US" smtClean="0"/>
              <a:t>36</a:t>
            </a:fld>
            <a:endParaRPr lang="zh-CN" altLang="en-US"/>
          </a:p>
        </p:txBody>
      </p:sp>
      <p:sp>
        <p:nvSpPr>
          <p:cNvPr id="20" name="矩形 19"/>
          <p:cNvSpPr/>
          <p:nvPr/>
        </p:nvSpPr>
        <p:spPr>
          <a:xfrm>
            <a:off x="85344" y="26261"/>
            <a:ext cx="6096000" cy="307777"/>
          </a:xfrm>
          <a:prstGeom prst="rect">
            <a:avLst/>
          </a:prstGeom>
        </p:spPr>
        <p:txBody>
          <a:bodyPr>
            <a:spAutoFit/>
          </a:bodyPr>
          <a:lstStyle/>
          <a:p>
            <a:pPr fontAlgn="t"/>
            <a:r>
              <a:rPr lang="en-US" altLang="zh-CN" sz="1400" b="1" dirty="0">
                <a:solidFill>
                  <a:srgbClr val="005B00"/>
                </a:solidFill>
                <a:latin typeface="微软雅黑" panose="020B0503020204020204" pitchFamily="34" charset="-122"/>
                <a:ea typeface="微软雅黑" panose="020B0503020204020204" pitchFamily="34" charset="-122"/>
              </a:rPr>
              <a:t>Objective 3. New Product Launch Suggestions</a:t>
            </a:r>
            <a:endParaRPr lang="zh-CN" altLang="zh-CN" sz="1400" b="1" dirty="0">
              <a:solidFill>
                <a:srgbClr val="005B00"/>
              </a:solidFill>
              <a:latin typeface="微软雅黑" panose="020B0503020204020204" pitchFamily="34" charset="-122"/>
              <a:ea typeface="微软雅黑" panose="020B0503020204020204" pitchFamily="34" charset="-122"/>
            </a:endParaRPr>
          </a:p>
        </p:txBody>
      </p:sp>
      <p:sp>
        <p:nvSpPr>
          <p:cNvPr id="16" name="圆角矩形 15"/>
          <p:cNvSpPr/>
          <p:nvPr/>
        </p:nvSpPr>
        <p:spPr>
          <a:xfrm>
            <a:off x="1472185" y="343182"/>
            <a:ext cx="1243584" cy="379194"/>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Non-PC Buyers</a:t>
            </a:r>
            <a:endParaRPr lang="zh-CN" altLang="en-US" sz="1200" b="1" dirty="0">
              <a:latin typeface="Arial" panose="020B0604020202020204" pitchFamily="34" charset="0"/>
              <a:cs typeface="Arial" panose="020B0604020202020204" pitchFamily="34" charset="0"/>
            </a:endParaRPr>
          </a:p>
        </p:txBody>
      </p:sp>
      <p:sp>
        <p:nvSpPr>
          <p:cNvPr id="17" name="圆角矩形 16"/>
          <p:cNvSpPr/>
          <p:nvPr/>
        </p:nvSpPr>
        <p:spPr>
          <a:xfrm>
            <a:off x="171401" y="352749"/>
            <a:ext cx="1243584" cy="379194"/>
          </a:xfrm>
          <a:prstGeom prst="round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latin typeface="Arial" panose="020B0604020202020204" pitchFamily="34" charset="0"/>
                <a:cs typeface="Arial" panose="020B0604020202020204" pitchFamily="34" charset="0"/>
              </a:rPr>
              <a:t>Questionnaire</a:t>
            </a:r>
            <a:r>
              <a:rPr lang="en-US" altLang="zh-CN" sz="1200" b="1" dirty="0">
                <a:latin typeface="Arial" panose="020B0604020202020204" pitchFamily="34" charset="0"/>
                <a:cs typeface="Arial" panose="020B0604020202020204" pitchFamily="34" charset="0"/>
              </a:rPr>
              <a:t> Design</a:t>
            </a:r>
            <a:endParaRPr lang="zh-CN" altLang="en-US" sz="1200" b="1" dirty="0">
              <a:latin typeface="Arial" panose="020B0604020202020204" pitchFamily="34" charset="0"/>
              <a:cs typeface="Arial" panose="020B0604020202020204" pitchFamily="34" charset="0"/>
            </a:endParaRPr>
          </a:p>
        </p:txBody>
      </p:sp>
      <p:sp>
        <p:nvSpPr>
          <p:cNvPr id="18" name="圆角矩形 17"/>
          <p:cNvSpPr/>
          <p:nvPr/>
        </p:nvSpPr>
        <p:spPr>
          <a:xfrm>
            <a:off x="2772969" y="343182"/>
            <a:ext cx="1243584" cy="379194"/>
          </a:xfrm>
          <a:prstGeom prst="roundRect">
            <a:avLst/>
          </a:prstGeom>
          <a:solidFill>
            <a:srgbClr val="00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PC Buyers</a:t>
            </a:r>
            <a:endParaRPr lang="zh-CN" altLang="en-US" sz="1200" b="1" dirty="0">
              <a:latin typeface="Arial" panose="020B0604020202020204" pitchFamily="34" charset="0"/>
              <a:cs typeface="Arial" panose="020B0604020202020204" pitchFamily="34" charset="0"/>
            </a:endParaRPr>
          </a:p>
        </p:txBody>
      </p:sp>
      <p:graphicFrame>
        <p:nvGraphicFramePr>
          <p:cNvPr id="23" name="图表 22"/>
          <p:cNvGraphicFramePr/>
          <p:nvPr>
            <p:extLst>
              <p:ext uri="{D42A27DB-BD31-4B8C-83A1-F6EECF244321}">
                <p14:modId xmlns:p14="http://schemas.microsoft.com/office/powerpoint/2010/main" val="210085952"/>
              </p:ext>
            </p:extLst>
          </p:nvPr>
        </p:nvGraphicFramePr>
        <p:xfrm>
          <a:off x="1629997" y="820971"/>
          <a:ext cx="4075567" cy="186060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4" name="图表 23"/>
          <p:cNvGraphicFramePr/>
          <p:nvPr>
            <p:extLst>
              <p:ext uri="{D42A27DB-BD31-4B8C-83A1-F6EECF244321}">
                <p14:modId xmlns:p14="http://schemas.microsoft.com/office/powerpoint/2010/main" val="2536988451"/>
              </p:ext>
            </p:extLst>
          </p:nvPr>
        </p:nvGraphicFramePr>
        <p:xfrm>
          <a:off x="1629997" y="2534704"/>
          <a:ext cx="4075567" cy="177601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5" name="图表 24"/>
          <p:cNvGraphicFramePr/>
          <p:nvPr>
            <p:extLst>
              <p:ext uri="{D42A27DB-BD31-4B8C-83A1-F6EECF244321}">
                <p14:modId xmlns:p14="http://schemas.microsoft.com/office/powerpoint/2010/main" val="37785994"/>
              </p:ext>
            </p:extLst>
          </p:nvPr>
        </p:nvGraphicFramePr>
        <p:xfrm>
          <a:off x="1636190" y="4223404"/>
          <a:ext cx="4075567" cy="180105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6" name="图表 25"/>
          <p:cNvGraphicFramePr/>
          <p:nvPr>
            <p:extLst>
              <p:ext uri="{D42A27DB-BD31-4B8C-83A1-F6EECF244321}">
                <p14:modId xmlns:p14="http://schemas.microsoft.com/office/powerpoint/2010/main" val="2512594404"/>
              </p:ext>
            </p:extLst>
          </p:nvPr>
        </p:nvGraphicFramePr>
        <p:xfrm>
          <a:off x="6603610" y="811827"/>
          <a:ext cx="4075567" cy="1860607"/>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7" name="图表 26"/>
          <p:cNvGraphicFramePr/>
          <p:nvPr>
            <p:extLst>
              <p:ext uri="{D42A27DB-BD31-4B8C-83A1-F6EECF244321}">
                <p14:modId xmlns:p14="http://schemas.microsoft.com/office/powerpoint/2010/main" val="1426766568"/>
              </p:ext>
            </p:extLst>
          </p:nvPr>
        </p:nvGraphicFramePr>
        <p:xfrm>
          <a:off x="6609803" y="2503609"/>
          <a:ext cx="4537125" cy="1805907"/>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8" name="图表 27"/>
          <p:cNvGraphicFramePr/>
          <p:nvPr>
            <p:extLst>
              <p:ext uri="{D42A27DB-BD31-4B8C-83A1-F6EECF244321}">
                <p14:modId xmlns:p14="http://schemas.microsoft.com/office/powerpoint/2010/main" val="3139625916"/>
              </p:ext>
            </p:extLst>
          </p:nvPr>
        </p:nvGraphicFramePr>
        <p:xfrm>
          <a:off x="6603610" y="4221774"/>
          <a:ext cx="4537125" cy="1872238"/>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9313471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274B02A-94C4-901E-B725-4152E3CB0AB3}"/>
              </a:ext>
            </a:extLst>
          </p:cNvPr>
          <p:cNvSpPr>
            <a:spLocks noGrp="1"/>
          </p:cNvSpPr>
          <p:nvPr>
            <p:ph type="sldNum" sz="quarter" idx="12"/>
          </p:nvPr>
        </p:nvSpPr>
        <p:spPr/>
        <p:txBody>
          <a:bodyPr/>
          <a:lstStyle/>
          <a:p>
            <a:fld id="{1DDAB59E-332C-4060-B0C9-643DCBD9587F}" type="slidenum">
              <a:rPr lang="zh-CN" altLang="en-US" smtClean="0"/>
              <a:t>37</a:t>
            </a:fld>
            <a:endParaRPr lang="zh-CN" altLang="en-US"/>
          </a:p>
        </p:txBody>
      </p:sp>
      <p:sp>
        <p:nvSpPr>
          <p:cNvPr id="6" name="页脚占位符 3">
            <a:extLst>
              <a:ext uri="{FF2B5EF4-FFF2-40B4-BE49-F238E27FC236}">
                <a16:creationId xmlns:a16="http://schemas.microsoft.com/office/drawing/2014/main" id="{46B69BA0-202B-6C58-1EE9-B8EC21224409}"/>
              </a:ext>
            </a:extLst>
          </p:cNvPr>
          <p:cNvSpPr>
            <a:spLocks noGrp="1"/>
          </p:cNvSpPr>
          <p:nvPr>
            <p:ph type="ftr" sz="quarter" idx="11"/>
          </p:nvPr>
        </p:nvSpPr>
        <p:spPr>
          <a:xfrm>
            <a:off x="4038600" y="6356350"/>
            <a:ext cx="4114800" cy="365125"/>
          </a:xfrm>
        </p:spPr>
        <p:txBody>
          <a:bodyPr/>
          <a:lstStyle/>
          <a:p>
            <a:r>
              <a:rPr lang="en-US" altLang="zh-CN" sz="1600" i="1" dirty="0">
                <a:latin typeface="Arial" panose="020B0604020202020204" pitchFamily="34" charset="0"/>
                <a:cs typeface="Arial" panose="020B0604020202020204" pitchFamily="34" charset="0"/>
              </a:rPr>
              <a:t>Data: Questionnaire Data</a:t>
            </a:r>
            <a:endParaRPr lang="zh-CN" altLang="en-US" i="1" dirty="0">
              <a:latin typeface="Arial" panose="020B0604020202020204" pitchFamily="34" charset="0"/>
              <a:cs typeface="Arial" panose="020B0604020202020204" pitchFamily="34" charset="0"/>
            </a:endParaRPr>
          </a:p>
          <a:p>
            <a:endParaRPr lang="zh-CN" altLang="en-US" sz="1200" dirty="0"/>
          </a:p>
        </p:txBody>
      </p:sp>
      <p:sp>
        <p:nvSpPr>
          <p:cNvPr id="56" name="矩形 5">
            <a:extLst>
              <a:ext uri="{FF2B5EF4-FFF2-40B4-BE49-F238E27FC236}">
                <a16:creationId xmlns:a16="http://schemas.microsoft.com/office/drawing/2014/main" id="{CA7D0D0F-435F-C909-5233-9550B1F952FE}"/>
              </a:ext>
            </a:extLst>
          </p:cNvPr>
          <p:cNvSpPr/>
          <p:nvPr/>
        </p:nvSpPr>
        <p:spPr>
          <a:xfrm>
            <a:off x="518160" y="1185497"/>
            <a:ext cx="5105070" cy="2289607"/>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6">
            <a:extLst>
              <a:ext uri="{FF2B5EF4-FFF2-40B4-BE49-F238E27FC236}">
                <a16:creationId xmlns:a16="http://schemas.microsoft.com/office/drawing/2014/main" id="{55B89D5D-C330-C02F-F139-69E269249233}"/>
              </a:ext>
            </a:extLst>
          </p:cNvPr>
          <p:cNvSpPr/>
          <p:nvPr/>
        </p:nvSpPr>
        <p:spPr>
          <a:xfrm>
            <a:off x="505797" y="888608"/>
            <a:ext cx="5127372" cy="32309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b="1" dirty="0">
                <a:latin typeface="Arial" panose="020B0604020202020204" pitchFamily="34" charset="0"/>
                <a:cs typeface="Arial" panose="020B0604020202020204" pitchFamily="34" charset="0"/>
              </a:rPr>
              <a:t>Profile 1 </a:t>
            </a:r>
            <a:r>
              <a:rPr lang="zh-CN" altLang="en-US" sz="1600" b="1" dirty="0">
                <a:latin typeface="Arial" panose="020B0604020202020204" pitchFamily="34" charset="0"/>
                <a:cs typeface="Arial" panose="020B0604020202020204" pitchFamily="34" charset="0"/>
              </a:rPr>
              <a:t>（</a:t>
            </a:r>
            <a:r>
              <a:rPr lang="en-US" altLang="zh-CN" sz="1600" b="1" dirty="0">
                <a:latin typeface="Arial" panose="020B0604020202020204" pitchFamily="34" charset="0"/>
                <a:cs typeface="Arial" panose="020B0604020202020204" pitchFamily="34" charset="0"/>
              </a:rPr>
              <a:t>N=253</a:t>
            </a:r>
            <a:r>
              <a:rPr lang="zh-CN" altLang="en-US" sz="1600" b="1" dirty="0">
                <a:latin typeface="Arial" panose="020B0604020202020204" pitchFamily="34" charset="0"/>
                <a:cs typeface="Arial" panose="020B0604020202020204" pitchFamily="34" charset="0"/>
              </a:rPr>
              <a:t>）</a:t>
            </a:r>
          </a:p>
        </p:txBody>
      </p:sp>
      <p:pic>
        <p:nvPicPr>
          <p:cNvPr id="58" name="Picture 13" descr="Adult Icon Png #171955 - Free Icons Library">
            <a:extLst>
              <a:ext uri="{FF2B5EF4-FFF2-40B4-BE49-F238E27FC236}">
                <a16:creationId xmlns:a16="http://schemas.microsoft.com/office/drawing/2014/main" id="{88320A5B-1750-5847-219F-D8A34231AFF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83558" y="3991538"/>
            <a:ext cx="1275561" cy="1213279"/>
          </a:xfrm>
          <a:prstGeom prst="rect">
            <a:avLst/>
          </a:prstGeom>
          <a:noFill/>
          <a:extLst>
            <a:ext uri="{909E8E84-426E-40DD-AFC4-6F175D3DCCD1}">
              <a14:hiddenFill xmlns:a14="http://schemas.microsoft.com/office/drawing/2010/main">
                <a:solidFill>
                  <a:srgbClr val="FFFFFF"/>
                </a:solidFill>
              </a14:hiddenFill>
            </a:ext>
          </a:extLst>
        </p:spPr>
      </p:pic>
      <p:sp>
        <p:nvSpPr>
          <p:cNvPr id="59" name="矩形 10">
            <a:extLst>
              <a:ext uri="{FF2B5EF4-FFF2-40B4-BE49-F238E27FC236}">
                <a16:creationId xmlns:a16="http://schemas.microsoft.com/office/drawing/2014/main" id="{80A4F661-11B4-3D1A-29C5-4F3F8BFB023D}"/>
              </a:ext>
            </a:extLst>
          </p:cNvPr>
          <p:cNvSpPr/>
          <p:nvPr/>
        </p:nvSpPr>
        <p:spPr>
          <a:xfrm>
            <a:off x="2478143" y="1192596"/>
            <a:ext cx="1329210" cy="307777"/>
          </a:xfrm>
          <a:prstGeom prst="rect">
            <a:avLst/>
          </a:prstGeom>
        </p:spPr>
        <p:txBody>
          <a:bodyPr wrap="none">
            <a:spAutoFit/>
          </a:bodyPr>
          <a:lstStyle/>
          <a:p>
            <a:r>
              <a:rPr lang="en-US" altLang="zh-CN" sz="1400" b="1" dirty="0">
                <a:solidFill>
                  <a:srgbClr val="002060"/>
                </a:solidFill>
                <a:latin typeface="Arial" panose="020B0604020202020204" pitchFamily="34" charset="0"/>
                <a:cs typeface="Arial" panose="020B0604020202020204" pitchFamily="34" charset="0"/>
              </a:rPr>
              <a:t>Demographic</a:t>
            </a:r>
            <a:endParaRPr lang="zh-CN" altLang="en-US" sz="1400" b="1" dirty="0">
              <a:solidFill>
                <a:srgbClr val="002060"/>
              </a:solidFill>
              <a:latin typeface="Arial" panose="020B0604020202020204" pitchFamily="34" charset="0"/>
              <a:cs typeface="Arial" panose="020B0604020202020204" pitchFamily="34" charset="0"/>
            </a:endParaRPr>
          </a:p>
        </p:txBody>
      </p:sp>
      <p:sp>
        <p:nvSpPr>
          <p:cNvPr id="60" name="矩形 11">
            <a:extLst>
              <a:ext uri="{FF2B5EF4-FFF2-40B4-BE49-F238E27FC236}">
                <a16:creationId xmlns:a16="http://schemas.microsoft.com/office/drawing/2014/main" id="{63029CB0-DCB2-5594-1C1A-E78218C434D4}"/>
              </a:ext>
            </a:extLst>
          </p:cNvPr>
          <p:cNvSpPr/>
          <p:nvPr/>
        </p:nvSpPr>
        <p:spPr>
          <a:xfrm>
            <a:off x="2454254" y="1472748"/>
            <a:ext cx="2931454" cy="646331"/>
          </a:xfrm>
          <a:prstGeom prst="rect">
            <a:avLst/>
          </a:prstGeom>
        </p:spPr>
        <p:txBody>
          <a:bodyPr wrap="square">
            <a:spAutoFit/>
          </a:bodyPr>
          <a:lstStyle/>
          <a:p>
            <a:pPr marL="285750" indent="-285750">
              <a:buFont typeface="Arial" panose="020B0604020202020204" pitchFamily="34" charset="0"/>
              <a:buChar char="•"/>
            </a:pPr>
            <a:r>
              <a:rPr lang="zh-CN" altLang="en-US" sz="1200" dirty="0">
                <a:latin typeface="Arial" panose="020B0604020202020204" pitchFamily="34" charset="0"/>
                <a:cs typeface="Arial" panose="020B0604020202020204" pitchFamily="34" charset="0"/>
              </a:rPr>
              <a:t>Predominantly 34-44 y</a:t>
            </a:r>
            <a:r>
              <a:rPr lang="en-US" altLang="zh-CN" sz="1200" dirty="0">
                <a:latin typeface="Arial" panose="020B0604020202020204" pitchFamily="34" charset="0"/>
                <a:cs typeface="Arial" panose="020B0604020202020204" pitchFamily="34" charset="0"/>
              </a:rPr>
              <a:t>.</a:t>
            </a:r>
            <a:r>
              <a:rPr lang="zh-CN" altLang="en-US" sz="1200" dirty="0">
                <a:latin typeface="Arial" panose="020B0604020202020204" pitchFamily="34" charset="0"/>
                <a:cs typeface="Arial" panose="020B0604020202020204" pitchFamily="34" charset="0"/>
              </a:rPr>
              <a:t>o</a:t>
            </a:r>
            <a:endParaRPr lang="en-US" altLang="zh-CN"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zh-CN" altLang="en-US" sz="1200" dirty="0">
                <a:latin typeface="Arial" panose="020B0604020202020204" pitchFamily="34" charset="0"/>
                <a:cs typeface="Arial" panose="020B0604020202020204" pitchFamily="34" charset="0"/>
              </a:rPr>
              <a:t>High Income</a:t>
            </a:r>
            <a:endParaRPr lang="en-US" altLang="zh-CN"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Teenager</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&amp; A</a:t>
            </a:r>
            <a:r>
              <a:rPr lang="zh-CN" altLang="en-US" sz="1200" dirty="0">
                <a:latin typeface="Arial" panose="020B0604020202020204" pitchFamily="34" charset="0"/>
                <a:cs typeface="Arial" panose="020B0604020202020204" pitchFamily="34" charset="0"/>
              </a:rPr>
              <a:t>dult </a:t>
            </a:r>
            <a:r>
              <a:rPr lang="en-US" altLang="zh-CN" sz="1200" dirty="0">
                <a:latin typeface="Arial" panose="020B0604020202020204" pitchFamily="34" charset="0"/>
                <a:cs typeface="Arial" panose="020B0604020202020204" pitchFamily="34" charset="0"/>
              </a:rPr>
              <a:t>F</a:t>
            </a:r>
            <a:r>
              <a:rPr lang="zh-CN" altLang="en-US" sz="1200" dirty="0">
                <a:latin typeface="Arial" panose="020B0604020202020204" pitchFamily="34" charset="0"/>
                <a:cs typeface="Arial" panose="020B0604020202020204" pitchFamily="34" charset="0"/>
              </a:rPr>
              <a:t>amilies</a:t>
            </a:r>
          </a:p>
        </p:txBody>
      </p:sp>
      <p:sp>
        <p:nvSpPr>
          <p:cNvPr id="61" name="矩形 12">
            <a:extLst>
              <a:ext uri="{FF2B5EF4-FFF2-40B4-BE49-F238E27FC236}">
                <a16:creationId xmlns:a16="http://schemas.microsoft.com/office/drawing/2014/main" id="{34446162-D94C-9EAF-59B8-8E7FE3E39345}"/>
              </a:ext>
            </a:extLst>
          </p:cNvPr>
          <p:cNvSpPr/>
          <p:nvPr/>
        </p:nvSpPr>
        <p:spPr>
          <a:xfrm>
            <a:off x="3206038" y="2612318"/>
            <a:ext cx="1866217" cy="307777"/>
          </a:xfrm>
          <a:prstGeom prst="rect">
            <a:avLst/>
          </a:prstGeom>
        </p:spPr>
        <p:txBody>
          <a:bodyPr wrap="none">
            <a:spAutoFit/>
          </a:bodyPr>
          <a:lstStyle/>
          <a:p>
            <a:r>
              <a:rPr lang="en-US" altLang="zh-CN" sz="1400" b="1" dirty="0">
                <a:solidFill>
                  <a:srgbClr val="002060"/>
                </a:solidFill>
                <a:latin typeface="Arial" panose="020B0604020202020204" pitchFamily="34" charset="0"/>
                <a:cs typeface="Arial" panose="020B0604020202020204" pitchFamily="34" charset="0"/>
              </a:rPr>
              <a:t>Channel Preference</a:t>
            </a:r>
            <a:endParaRPr lang="zh-CN" altLang="en-US" sz="1400" b="1" dirty="0">
              <a:solidFill>
                <a:srgbClr val="002060"/>
              </a:solidFill>
              <a:latin typeface="Arial" panose="020B0604020202020204" pitchFamily="34" charset="0"/>
              <a:cs typeface="Arial" panose="020B0604020202020204" pitchFamily="34" charset="0"/>
            </a:endParaRPr>
          </a:p>
        </p:txBody>
      </p:sp>
      <p:sp>
        <p:nvSpPr>
          <p:cNvPr id="62" name="矩形 13">
            <a:extLst>
              <a:ext uri="{FF2B5EF4-FFF2-40B4-BE49-F238E27FC236}">
                <a16:creationId xmlns:a16="http://schemas.microsoft.com/office/drawing/2014/main" id="{BF0361FC-5540-06BE-5A18-3B6749B3BB51}"/>
              </a:ext>
            </a:extLst>
          </p:cNvPr>
          <p:cNvSpPr/>
          <p:nvPr/>
        </p:nvSpPr>
        <p:spPr>
          <a:xfrm>
            <a:off x="3247605" y="2826763"/>
            <a:ext cx="2068306" cy="646331"/>
          </a:xfrm>
          <a:prstGeom prst="rect">
            <a:avLst/>
          </a:prstGeom>
        </p:spPr>
        <p:txBody>
          <a:bodyPr wrap="square">
            <a:spAutoFit/>
          </a:bodyPr>
          <a:lstStyle/>
          <a:p>
            <a:pPr marL="285750" indent="-285750">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Hypermarket</a:t>
            </a:r>
          </a:p>
          <a:p>
            <a:pPr marL="285750" indent="-285750">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Supermarket</a:t>
            </a:r>
          </a:p>
          <a:p>
            <a:pPr marL="285750" indent="-285750">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E-commerce</a:t>
            </a:r>
            <a:endParaRPr lang="zh-CN" altLang="en-US" sz="1200" dirty="0">
              <a:latin typeface="Arial" panose="020B0604020202020204" pitchFamily="34" charset="0"/>
              <a:cs typeface="Arial" panose="020B0604020202020204" pitchFamily="34" charset="0"/>
            </a:endParaRPr>
          </a:p>
        </p:txBody>
      </p:sp>
      <p:sp>
        <p:nvSpPr>
          <p:cNvPr id="63" name="矩形 14">
            <a:extLst>
              <a:ext uri="{FF2B5EF4-FFF2-40B4-BE49-F238E27FC236}">
                <a16:creationId xmlns:a16="http://schemas.microsoft.com/office/drawing/2014/main" id="{39321BE3-9093-02EF-939F-B5C848FF7859}"/>
              </a:ext>
            </a:extLst>
          </p:cNvPr>
          <p:cNvSpPr/>
          <p:nvPr/>
        </p:nvSpPr>
        <p:spPr>
          <a:xfrm>
            <a:off x="2478143" y="2035487"/>
            <a:ext cx="1806905" cy="307777"/>
          </a:xfrm>
          <a:prstGeom prst="rect">
            <a:avLst/>
          </a:prstGeom>
        </p:spPr>
        <p:txBody>
          <a:bodyPr wrap="none">
            <a:spAutoFit/>
          </a:bodyPr>
          <a:lstStyle/>
          <a:p>
            <a:r>
              <a:rPr lang="en-US" altLang="zh-CN" sz="1400" b="1" dirty="0">
                <a:solidFill>
                  <a:srgbClr val="002060"/>
                </a:solidFill>
                <a:latin typeface="Arial" panose="020B0604020202020204" pitchFamily="34" charset="0"/>
                <a:cs typeface="Arial" panose="020B0604020202020204" pitchFamily="34" charset="0"/>
              </a:rPr>
              <a:t>Purchase Behavior</a:t>
            </a:r>
            <a:endParaRPr lang="zh-CN" altLang="en-US" sz="1400" b="1" dirty="0">
              <a:solidFill>
                <a:srgbClr val="002060"/>
              </a:solidFill>
              <a:latin typeface="Arial" panose="020B0604020202020204" pitchFamily="34" charset="0"/>
              <a:cs typeface="Arial" panose="020B0604020202020204" pitchFamily="34" charset="0"/>
            </a:endParaRPr>
          </a:p>
        </p:txBody>
      </p:sp>
      <p:sp>
        <p:nvSpPr>
          <p:cNvPr id="64" name="矩形 15">
            <a:extLst>
              <a:ext uri="{FF2B5EF4-FFF2-40B4-BE49-F238E27FC236}">
                <a16:creationId xmlns:a16="http://schemas.microsoft.com/office/drawing/2014/main" id="{93CDFD6C-0AEA-758A-D081-4BE3A18A34B2}"/>
              </a:ext>
            </a:extLst>
          </p:cNvPr>
          <p:cNvSpPr/>
          <p:nvPr/>
        </p:nvSpPr>
        <p:spPr>
          <a:xfrm>
            <a:off x="2434554" y="2222660"/>
            <a:ext cx="2931454" cy="461665"/>
          </a:xfrm>
          <a:prstGeom prst="rect">
            <a:avLst/>
          </a:prstGeom>
        </p:spPr>
        <p:txBody>
          <a:bodyPr wrap="square">
            <a:spAutoFit/>
          </a:bodyPr>
          <a:lstStyle/>
          <a:p>
            <a:pPr marL="285750" indent="-285750">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Heavy buyers, mostly purchase PC 3-6 times/month</a:t>
            </a:r>
          </a:p>
        </p:txBody>
      </p:sp>
      <p:sp>
        <p:nvSpPr>
          <p:cNvPr id="65" name="矩形 16">
            <a:extLst>
              <a:ext uri="{FF2B5EF4-FFF2-40B4-BE49-F238E27FC236}">
                <a16:creationId xmlns:a16="http://schemas.microsoft.com/office/drawing/2014/main" id="{F7D23651-E587-AA58-81C1-B3D57DB7187E}"/>
              </a:ext>
            </a:extLst>
          </p:cNvPr>
          <p:cNvSpPr/>
          <p:nvPr/>
        </p:nvSpPr>
        <p:spPr>
          <a:xfrm>
            <a:off x="720784" y="2727362"/>
            <a:ext cx="1088760" cy="307777"/>
          </a:xfrm>
          <a:prstGeom prst="rect">
            <a:avLst/>
          </a:prstGeom>
        </p:spPr>
        <p:txBody>
          <a:bodyPr wrap="none">
            <a:spAutoFit/>
          </a:bodyPr>
          <a:lstStyle/>
          <a:p>
            <a:r>
              <a:rPr lang="en-US" altLang="zh-CN" sz="1400" b="1" dirty="0">
                <a:solidFill>
                  <a:srgbClr val="002060"/>
                </a:solidFill>
                <a:latin typeface="Arial" panose="020B0604020202020204" pitchFamily="34" charset="0"/>
                <a:cs typeface="Arial" panose="020B0604020202020204" pitchFamily="34" charset="0"/>
              </a:rPr>
              <a:t>Occasions</a:t>
            </a:r>
            <a:endParaRPr lang="zh-CN" altLang="en-US" sz="1400" b="1" dirty="0">
              <a:solidFill>
                <a:srgbClr val="002060"/>
              </a:solidFill>
              <a:latin typeface="Arial" panose="020B0604020202020204" pitchFamily="34" charset="0"/>
              <a:cs typeface="Arial" panose="020B0604020202020204" pitchFamily="34" charset="0"/>
            </a:endParaRPr>
          </a:p>
        </p:txBody>
      </p:sp>
      <p:sp>
        <p:nvSpPr>
          <p:cNvPr id="66" name="矩形 17">
            <a:extLst>
              <a:ext uri="{FF2B5EF4-FFF2-40B4-BE49-F238E27FC236}">
                <a16:creationId xmlns:a16="http://schemas.microsoft.com/office/drawing/2014/main" id="{14BCFA04-1088-7ED2-FC1A-D8711CF32999}"/>
              </a:ext>
            </a:extLst>
          </p:cNvPr>
          <p:cNvSpPr/>
          <p:nvPr/>
        </p:nvSpPr>
        <p:spPr>
          <a:xfrm>
            <a:off x="720784" y="3002941"/>
            <a:ext cx="2182272" cy="461665"/>
          </a:xfrm>
          <a:prstGeom prst="rect">
            <a:avLst/>
          </a:prstGeom>
        </p:spPr>
        <p:txBody>
          <a:bodyPr wrap="square">
            <a:spAutoFit/>
          </a:bodyPr>
          <a:lstStyle/>
          <a:p>
            <a:pPr marL="285750" indent="-285750">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Festivals</a:t>
            </a:r>
          </a:p>
          <a:p>
            <a:pPr marL="285750" indent="-285750">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Stocking up at home</a:t>
            </a:r>
          </a:p>
        </p:txBody>
      </p:sp>
      <p:sp>
        <p:nvSpPr>
          <p:cNvPr id="67" name="矩形 41">
            <a:extLst>
              <a:ext uri="{FF2B5EF4-FFF2-40B4-BE49-F238E27FC236}">
                <a16:creationId xmlns:a16="http://schemas.microsoft.com/office/drawing/2014/main" id="{054322C4-75A7-A774-C503-931CCD0FF7ED}"/>
              </a:ext>
            </a:extLst>
          </p:cNvPr>
          <p:cNvSpPr/>
          <p:nvPr/>
        </p:nvSpPr>
        <p:spPr>
          <a:xfrm>
            <a:off x="6037133" y="857265"/>
            <a:ext cx="5036027" cy="2614099"/>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42">
            <a:extLst>
              <a:ext uri="{FF2B5EF4-FFF2-40B4-BE49-F238E27FC236}">
                <a16:creationId xmlns:a16="http://schemas.microsoft.com/office/drawing/2014/main" id="{18301F0E-8881-EE2C-7DFC-727B0DA43E13}"/>
              </a:ext>
            </a:extLst>
          </p:cNvPr>
          <p:cNvSpPr/>
          <p:nvPr/>
        </p:nvSpPr>
        <p:spPr>
          <a:xfrm>
            <a:off x="6037133" y="857266"/>
            <a:ext cx="5036027" cy="36534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b="1" dirty="0">
                <a:latin typeface="Arial" panose="020B0604020202020204" pitchFamily="34" charset="0"/>
                <a:cs typeface="Arial" panose="020B0604020202020204" pitchFamily="34" charset="0"/>
              </a:rPr>
              <a:t>Profile 2 </a:t>
            </a:r>
            <a:r>
              <a:rPr lang="zh-CN" altLang="en-US" sz="1600" b="1" dirty="0">
                <a:latin typeface="Arial" panose="020B0604020202020204" pitchFamily="34" charset="0"/>
                <a:cs typeface="Arial" panose="020B0604020202020204" pitchFamily="34" charset="0"/>
              </a:rPr>
              <a:t>（</a:t>
            </a:r>
            <a:r>
              <a:rPr lang="en-US" altLang="zh-CN" sz="1600" b="1" dirty="0">
                <a:latin typeface="Arial" panose="020B0604020202020204" pitchFamily="34" charset="0"/>
                <a:cs typeface="Arial" panose="020B0604020202020204" pitchFamily="34" charset="0"/>
              </a:rPr>
              <a:t>N= 151</a:t>
            </a:r>
            <a:r>
              <a:rPr lang="zh-CN" altLang="en-US" sz="1600" b="1" dirty="0">
                <a:latin typeface="Arial" panose="020B0604020202020204" pitchFamily="34" charset="0"/>
                <a:cs typeface="Arial" panose="020B0604020202020204" pitchFamily="34" charset="0"/>
              </a:rPr>
              <a:t>）</a:t>
            </a:r>
          </a:p>
        </p:txBody>
      </p:sp>
      <p:sp>
        <p:nvSpPr>
          <p:cNvPr id="69" name="矩形 44">
            <a:extLst>
              <a:ext uri="{FF2B5EF4-FFF2-40B4-BE49-F238E27FC236}">
                <a16:creationId xmlns:a16="http://schemas.microsoft.com/office/drawing/2014/main" id="{3A1BE005-CB6B-4159-E570-F1F545C1493D}"/>
              </a:ext>
            </a:extLst>
          </p:cNvPr>
          <p:cNvSpPr/>
          <p:nvPr/>
        </p:nvSpPr>
        <p:spPr>
          <a:xfrm>
            <a:off x="7941361" y="1283723"/>
            <a:ext cx="1329210" cy="307777"/>
          </a:xfrm>
          <a:prstGeom prst="rect">
            <a:avLst/>
          </a:prstGeom>
        </p:spPr>
        <p:txBody>
          <a:bodyPr wrap="none">
            <a:spAutoFit/>
          </a:bodyPr>
          <a:lstStyle/>
          <a:p>
            <a:r>
              <a:rPr lang="en-US" altLang="zh-CN" sz="1400" b="1" dirty="0">
                <a:solidFill>
                  <a:srgbClr val="002060"/>
                </a:solidFill>
                <a:latin typeface="Arial" panose="020B0604020202020204" pitchFamily="34" charset="0"/>
                <a:cs typeface="Arial" panose="020B0604020202020204" pitchFamily="34" charset="0"/>
              </a:rPr>
              <a:t>Demographic</a:t>
            </a:r>
            <a:endParaRPr lang="zh-CN" altLang="en-US" sz="1400" b="1" dirty="0">
              <a:solidFill>
                <a:srgbClr val="002060"/>
              </a:solidFill>
              <a:latin typeface="Arial" panose="020B0604020202020204" pitchFamily="34" charset="0"/>
              <a:cs typeface="Arial" panose="020B0604020202020204" pitchFamily="34" charset="0"/>
            </a:endParaRPr>
          </a:p>
        </p:txBody>
      </p:sp>
      <p:sp>
        <p:nvSpPr>
          <p:cNvPr id="70" name="矩形 45">
            <a:extLst>
              <a:ext uri="{FF2B5EF4-FFF2-40B4-BE49-F238E27FC236}">
                <a16:creationId xmlns:a16="http://schemas.microsoft.com/office/drawing/2014/main" id="{0AFBDD20-99C9-9A09-E5DE-AC4092FA6783}"/>
              </a:ext>
            </a:extLst>
          </p:cNvPr>
          <p:cNvSpPr/>
          <p:nvPr/>
        </p:nvSpPr>
        <p:spPr>
          <a:xfrm>
            <a:off x="7917472" y="1563875"/>
            <a:ext cx="3155688" cy="461665"/>
          </a:xfrm>
          <a:prstGeom prst="rect">
            <a:avLst/>
          </a:prstGeom>
        </p:spPr>
        <p:txBody>
          <a:bodyPr wrap="square">
            <a:spAutoFit/>
          </a:bodyPr>
          <a:lstStyle/>
          <a:p>
            <a:pPr marL="285750" indent="-285750">
              <a:buFont typeface="Arial" panose="020B0604020202020204" pitchFamily="34" charset="0"/>
              <a:buChar char="•"/>
            </a:pPr>
            <a:r>
              <a:rPr lang="zh-CN" altLang="en-US" sz="1200" dirty="0">
                <a:latin typeface="Arial" panose="020B0604020202020204" pitchFamily="34" charset="0"/>
                <a:cs typeface="Arial" panose="020B0604020202020204" pitchFamily="34" charset="0"/>
              </a:rPr>
              <a:t>Predominantly </a:t>
            </a:r>
            <a:r>
              <a:rPr lang="en-US" altLang="zh-CN" sz="1200" dirty="0">
                <a:latin typeface="Arial" panose="020B0604020202020204" pitchFamily="34" charset="0"/>
                <a:cs typeface="Arial" panose="020B0604020202020204" pitchFamily="34" charset="0"/>
              </a:rPr>
              <a:t>females, 25</a:t>
            </a:r>
            <a:r>
              <a:rPr lang="zh-CN" altLang="en-US" sz="1200" dirty="0">
                <a:latin typeface="Arial" panose="020B0604020202020204" pitchFamily="34" charset="0"/>
                <a:cs typeface="Arial" panose="020B0604020202020204" pitchFamily="34" charset="0"/>
              </a:rPr>
              <a:t>-44 y</a:t>
            </a:r>
            <a:r>
              <a:rPr lang="en-US" altLang="zh-CN" sz="1200" dirty="0">
                <a:latin typeface="Arial" panose="020B0604020202020204" pitchFamily="34" charset="0"/>
                <a:cs typeface="Arial" panose="020B0604020202020204" pitchFamily="34" charset="0"/>
              </a:rPr>
              <a:t>.</a:t>
            </a:r>
            <a:r>
              <a:rPr lang="zh-CN" altLang="en-US" sz="1200" dirty="0">
                <a:latin typeface="Arial" panose="020B0604020202020204" pitchFamily="34" charset="0"/>
                <a:cs typeface="Arial" panose="020B0604020202020204" pitchFamily="34" charset="0"/>
              </a:rPr>
              <a:t>o</a:t>
            </a:r>
            <a:endParaRPr lang="en-US" altLang="zh-CN"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Single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&amp; Mixed</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F</a:t>
            </a:r>
            <a:r>
              <a:rPr lang="zh-CN" altLang="en-US" sz="1200" dirty="0">
                <a:latin typeface="Arial" panose="020B0604020202020204" pitchFamily="34" charset="0"/>
                <a:cs typeface="Arial" panose="020B0604020202020204" pitchFamily="34" charset="0"/>
              </a:rPr>
              <a:t>amilies</a:t>
            </a:r>
          </a:p>
        </p:txBody>
      </p:sp>
      <p:sp>
        <p:nvSpPr>
          <p:cNvPr id="71" name="矩形 46">
            <a:extLst>
              <a:ext uri="{FF2B5EF4-FFF2-40B4-BE49-F238E27FC236}">
                <a16:creationId xmlns:a16="http://schemas.microsoft.com/office/drawing/2014/main" id="{30898104-761E-8B66-7413-D31ADFB5D1F7}"/>
              </a:ext>
            </a:extLst>
          </p:cNvPr>
          <p:cNvSpPr/>
          <p:nvPr/>
        </p:nvSpPr>
        <p:spPr>
          <a:xfrm>
            <a:off x="8624652" y="2565085"/>
            <a:ext cx="1866217" cy="307777"/>
          </a:xfrm>
          <a:prstGeom prst="rect">
            <a:avLst/>
          </a:prstGeom>
        </p:spPr>
        <p:txBody>
          <a:bodyPr wrap="none">
            <a:spAutoFit/>
          </a:bodyPr>
          <a:lstStyle/>
          <a:p>
            <a:r>
              <a:rPr lang="en-US" altLang="zh-CN" sz="1400" b="1" dirty="0">
                <a:solidFill>
                  <a:srgbClr val="002060"/>
                </a:solidFill>
                <a:latin typeface="Arial" panose="020B0604020202020204" pitchFamily="34" charset="0"/>
                <a:cs typeface="Arial" panose="020B0604020202020204" pitchFamily="34" charset="0"/>
              </a:rPr>
              <a:t>Channel Preference</a:t>
            </a:r>
            <a:endParaRPr lang="zh-CN" altLang="en-US" sz="1400" b="1" dirty="0">
              <a:solidFill>
                <a:srgbClr val="002060"/>
              </a:solidFill>
              <a:latin typeface="Arial" panose="020B0604020202020204" pitchFamily="34" charset="0"/>
              <a:cs typeface="Arial" panose="020B0604020202020204" pitchFamily="34" charset="0"/>
            </a:endParaRPr>
          </a:p>
        </p:txBody>
      </p:sp>
      <p:sp>
        <p:nvSpPr>
          <p:cNvPr id="72" name="矩形 47">
            <a:extLst>
              <a:ext uri="{FF2B5EF4-FFF2-40B4-BE49-F238E27FC236}">
                <a16:creationId xmlns:a16="http://schemas.microsoft.com/office/drawing/2014/main" id="{B66E89E7-73AC-766F-DF3B-96D20836D77B}"/>
              </a:ext>
            </a:extLst>
          </p:cNvPr>
          <p:cNvSpPr/>
          <p:nvPr/>
        </p:nvSpPr>
        <p:spPr>
          <a:xfrm>
            <a:off x="7941361" y="2006205"/>
            <a:ext cx="1806905" cy="307777"/>
          </a:xfrm>
          <a:prstGeom prst="rect">
            <a:avLst/>
          </a:prstGeom>
        </p:spPr>
        <p:txBody>
          <a:bodyPr wrap="none">
            <a:spAutoFit/>
          </a:bodyPr>
          <a:lstStyle/>
          <a:p>
            <a:r>
              <a:rPr lang="en-US" altLang="zh-CN" sz="1400" b="1" dirty="0">
                <a:solidFill>
                  <a:srgbClr val="002060"/>
                </a:solidFill>
                <a:latin typeface="Arial" panose="020B0604020202020204" pitchFamily="34" charset="0"/>
                <a:cs typeface="Arial" panose="020B0604020202020204" pitchFamily="34" charset="0"/>
              </a:rPr>
              <a:t>Purchase Behavior</a:t>
            </a:r>
            <a:endParaRPr lang="zh-CN" altLang="en-US" sz="1400" b="1" dirty="0">
              <a:solidFill>
                <a:srgbClr val="002060"/>
              </a:solidFill>
              <a:latin typeface="Arial" panose="020B0604020202020204" pitchFamily="34" charset="0"/>
              <a:cs typeface="Arial" panose="020B0604020202020204" pitchFamily="34" charset="0"/>
            </a:endParaRPr>
          </a:p>
        </p:txBody>
      </p:sp>
      <p:sp>
        <p:nvSpPr>
          <p:cNvPr id="73" name="矩形 48">
            <a:extLst>
              <a:ext uri="{FF2B5EF4-FFF2-40B4-BE49-F238E27FC236}">
                <a16:creationId xmlns:a16="http://schemas.microsoft.com/office/drawing/2014/main" id="{2B714B68-5485-75A8-4324-53BB42CA67D7}"/>
              </a:ext>
            </a:extLst>
          </p:cNvPr>
          <p:cNvSpPr/>
          <p:nvPr/>
        </p:nvSpPr>
        <p:spPr>
          <a:xfrm>
            <a:off x="7897771" y="2193378"/>
            <a:ext cx="3197691" cy="461665"/>
          </a:xfrm>
          <a:prstGeom prst="rect">
            <a:avLst/>
          </a:prstGeom>
        </p:spPr>
        <p:txBody>
          <a:bodyPr wrap="square">
            <a:spAutoFit/>
          </a:bodyPr>
          <a:lstStyle/>
          <a:p>
            <a:pPr marL="285750" indent="-285750">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Low Frequency</a:t>
            </a:r>
          </a:p>
          <a:p>
            <a:pPr marL="285750" indent="-285750">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High value per purchase occasion</a:t>
            </a:r>
          </a:p>
        </p:txBody>
      </p:sp>
      <p:sp>
        <p:nvSpPr>
          <p:cNvPr id="74" name="矩形 49">
            <a:extLst>
              <a:ext uri="{FF2B5EF4-FFF2-40B4-BE49-F238E27FC236}">
                <a16:creationId xmlns:a16="http://schemas.microsoft.com/office/drawing/2014/main" id="{D40C2CC8-0038-51D6-C3F3-0613A28A57E1}"/>
              </a:ext>
            </a:extLst>
          </p:cNvPr>
          <p:cNvSpPr/>
          <p:nvPr/>
        </p:nvSpPr>
        <p:spPr>
          <a:xfrm>
            <a:off x="6234234" y="2387117"/>
            <a:ext cx="1088760" cy="307777"/>
          </a:xfrm>
          <a:prstGeom prst="rect">
            <a:avLst/>
          </a:prstGeom>
        </p:spPr>
        <p:txBody>
          <a:bodyPr wrap="none">
            <a:spAutoFit/>
          </a:bodyPr>
          <a:lstStyle/>
          <a:p>
            <a:r>
              <a:rPr lang="en-US" altLang="zh-CN" sz="1400" b="1" dirty="0">
                <a:solidFill>
                  <a:srgbClr val="002060"/>
                </a:solidFill>
                <a:latin typeface="Arial" panose="020B0604020202020204" pitchFamily="34" charset="0"/>
                <a:cs typeface="Arial" panose="020B0604020202020204" pitchFamily="34" charset="0"/>
              </a:rPr>
              <a:t>Occasions</a:t>
            </a:r>
            <a:endParaRPr lang="zh-CN" altLang="en-US" sz="1400" b="1" dirty="0">
              <a:solidFill>
                <a:srgbClr val="002060"/>
              </a:solidFill>
              <a:latin typeface="Arial" panose="020B0604020202020204" pitchFamily="34" charset="0"/>
              <a:cs typeface="Arial" panose="020B0604020202020204" pitchFamily="34" charset="0"/>
            </a:endParaRPr>
          </a:p>
        </p:txBody>
      </p:sp>
      <p:sp>
        <p:nvSpPr>
          <p:cNvPr id="75" name="矩形 50">
            <a:extLst>
              <a:ext uri="{FF2B5EF4-FFF2-40B4-BE49-F238E27FC236}">
                <a16:creationId xmlns:a16="http://schemas.microsoft.com/office/drawing/2014/main" id="{3C00C9E6-6E05-2A30-7B0A-7181C655864C}"/>
              </a:ext>
            </a:extLst>
          </p:cNvPr>
          <p:cNvSpPr/>
          <p:nvPr/>
        </p:nvSpPr>
        <p:spPr>
          <a:xfrm>
            <a:off x="6239757" y="2628438"/>
            <a:ext cx="2182272" cy="830997"/>
          </a:xfrm>
          <a:prstGeom prst="rect">
            <a:avLst/>
          </a:prstGeom>
        </p:spPr>
        <p:txBody>
          <a:bodyPr wrap="square">
            <a:spAutoFit/>
          </a:bodyPr>
          <a:lstStyle/>
          <a:p>
            <a:pPr marL="285750" indent="-285750">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Stocking up at home</a:t>
            </a:r>
          </a:p>
          <a:p>
            <a:pPr marL="285750" indent="-285750">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Chatting</a:t>
            </a:r>
          </a:p>
          <a:p>
            <a:pPr marL="285750" indent="-285750">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Outdoor</a:t>
            </a:r>
          </a:p>
          <a:p>
            <a:pPr marL="285750" indent="-285750">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Share with friends</a:t>
            </a:r>
          </a:p>
        </p:txBody>
      </p:sp>
      <p:sp>
        <p:nvSpPr>
          <p:cNvPr id="76" name="矩形 51">
            <a:extLst>
              <a:ext uri="{FF2B5EF4-FFF2-40B4-BE49-F238E27FC236}">
                <a16:creationId xmlns:a16="http://schemas.microsoft.com/office/drawing/2014/main" id="{D676EFD1-B538-0673-92BD-7EE095C0CBF5}"/>
              </a:ext>
            </a:extLst>
          </p:cNvPr>
          <p:cNvSpPr/>
          <p:nvPr/>
        </p:nvSpPr>
        <p:spPr>
          <a:xfrm>
            <a:off x="8667977" y="2801306"/>
            <a:ext cx="2068306" cy="646331"/>
          </a:xfrm>
          <a:prstGeom prst="rect">
            <a:avLst/>
          </a:prstGeom>
        </p:spPr>
        <p:txBody>
          <a:bodyPr wrap="square">
            <a:spAutoFit/>
          </a:bodyPr>
          <a:lstStyle/>
          <a:p>
            <a:pPr marL="285750" indent="-285750">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CVS</a:t>
            </a:r>
          </a:p>
          <a:p>
            <a:pPr marL="285750" indent="-285750">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O2O</a:t>
            </a:r>
          </a:p>
          <a:p>
            <a:pPr marL="285750" indent="-285750">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Hypermarket</a:t>
            </a:r>
          </a:p>
        </p:txBody>
      </p:sp>
      <p:sp>
        <p:nvSpPr>
          <p:cNvPr id="77" name="矩形 52">
            <a:extLst>
              <a:ext uri="{FF2B5EF4-FFF2-40B4-BE49-F238E27FC236}">
                <a16:creationId xmlns:a16="http://schemas.microsoft.com/office/drawing/2014/main" id="{07685667-939A-52C4-77C5-A954C8E8FA89}"/>
              </a:ext>
            </a:extLst>
          </p:cNvPr>
          <p:cNvSpPr/>
          <p:nvPr/>
        </p:nvSpPr>
        <p:spPr>
          <a:xfrm>
            <a:off x="518160" y="3583152"/>
            <a:ext cx="5105070" cy="2482661"/>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53">
            <a:extLst>
              <a:ext uri="{FF2B5EF4-FFF2-40B4-BE49-F238E27FC236}">
                <a16:creationId xmlns:a16="http://schemas.microsoft.com/office/drawing/2014/main" id="{8A68C06C-E7D5-2788-6B85-8C5B2FC5F142}"/>
              </a:ext>
            </a:extLst>
          </p:cNvPr>
          <p:cNvSpPr/>
          <p:nvPr/>
        </p:nvSpPr>
        <p:spPr>
          <a:xfrm>
            <a:off x="518160" y="3546210"/>
            <a:ext cx="5105070" cy="37581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b="1" dirty="0">
                <a:latin typeface="Arial" panose="020B0604020202020204" pitchFamily="34" charset="0"/>
                <a:cs typeface="Arial" panose="020B0604020202020204" pitchFamily="34" charset="0"/>
              </a:rPr>
              <a:t>Profile 3 </a:t>
            </a:r>
            <a:r>
              <a:rPr lang="zh-CN" altLang="en-US" sz="1600" b="1" dirty="0">
                <a:latin typeface="Arial" panose="020B0604020202020204" pitchFamily="34" charset="0"/>
                <a:cs typeface="Arial" panose="020B0604020202020204" pitchFamily="34" charset="0"/>
              </a:rPr>
              <a:t>（</a:t>
            </a:r>
            <a:r>
              <a:rPr lang="en-US" altLang="zh-CN" sz="1600" b="1" dirty="0">
                <a:latin typeface="Arial" panose="020B0604020202020204" pitchFamily="34" charset="0"/>
                <a:cs typeface="Arial" panose="020B0604020202020204" pitchFamily="34" charset="0"/>
              </a:rPr>
              <a:t>N=177</a:t>
            </a:r>
            <a:r>
              <a:rPr lang="zh-CN" altLang="en-US" sz="1600" b="1" dirty="0">
                <a:latin typeface="Arial" panose="020B0604020202020204" pitchFamily="34" charset="0"/>
                <a:cs typeface="Arial" panose="020B0604020202020204" pitchFamily="34" charset="0"/>
              </a:rPr>
              <a:t>）</a:t>
            </a:r>
          </a:p>
        </p:txBody>
      </p:sp>
      <p:sp>
        <p:nvSpPr>
          <p:cNvPr id="79" name="矩形 55">
            <a:extLst>
              <a:ext uri="{FF2B5EF4-FFF2-40B4-BE49-F238E27FC236}">
                <a16:creationId xmlns:a16="http://schemas.microsoft.com/office/drawing/2014/main" id="{0265D757-770D-592B-3355-E38E1EBC442E}"/>
              </a:ext>
            </a:extLst>
          </p:cNvPr>
          <p:cNvSpPr/>
          <p:nvPr/>
        </p:nvSpPr>
        <p:spPr>
          <a:xfrm>
            <a:off x="2400086" y="3938278"/>
            <a:ext cx="1329210" cy="307777"/>
          </a:xfrm>
          <a:prstGeom prst="rect">
            <a:avLst/>
          </a:prstGeom>
        </p:spPr>
        <p:txBody>
          <a:bodyPr wrap="none">
            <a:spAutoFit/>
          </a:bodyPr>
          <a:lstStyle/>
          <a:p>
            <a:r>
              <a:rPr lang="en-US" altLang="zh-CN" sz="1400" b="1" dirty="0">
                <a:solidFill>
                  <a:srgbClr val="002060"/>
                </a:solidFill>
                <a:latin typeface="Arial" panose="020B0604020202020204" pitchFamily="34" charset="0"/>
                <a:cs typeface="Arial" panose="020B0604020202020204" pitchFamily="34" charset="0"/>
              </a:rPr>
              <a:t>Demographic</a:t>
            </a:r>
            <a:endParaRPr lang="zh-CN" altLang="en-US" sz="1400" b="1" dirty="0">
              <a:solidFill>
                <a:srgbClr val="002060"/>
              </a:solidFill>
              <a:latin typeface="Arial" panose="020B0604020202020204" pitchFamily="34" charset="0"/>
              <a:cs typeface="Arial" panose="020B0604020202020204" pitchFamily="34" charset="0"/>
            </a:endParaRPr>
          </a:p>
        </p:txBody>
      </p:sp>
      <p:sp>
        <p:nvSpPr>
          <p:cNvPr id="80" name="矩形 56">
            <a:extLst>
              <a:ext uri="{FF2B5EF4-FFF2-40B4-BE49-F238E27FC236}">
                <a16:creationId xmlns:a16="http://schemas.microsoft.com/office/drawing/2014/main" id="{54312222-C237-EB50-379E-538E07861186}"/>
              </a:ext>
            </a:extLst>
          </p:cNvPr>
          <p:cNvSpPr/>
          <p:nvPr/>
        </p:nvSpPr>
        <p:spPr>
          <a:xfrm>
            <a:off x="2376197" y="4218430"/>
            <a:ext cx="2931454" cy="276999"/>
          </a:xfrm>
          <a:prstGeom prst="rect">
            <a:avLst/>
          </a:prstGeom>
        </p:spPr>
        <p:txBody>
          <a:bodyPr wrap="square">
            <a:spAutoFit/>
          </a:bodyPr>
          <a:lstStyle/>
          <a:p>
            <a:pPr marL="285750" indent="-285750">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Young male, mostly 23-34 y.o</a:t>
            </a:r>
          </a:p>
        </p:txBody>
      </p:sp>
      <p:sp>
        <p:nvSpPr>
          <p:cNvPr id="81" name="矩形 57">
            <a:extLst>
              <a:ext uri="{FF2B5EF4-FFF2-40B4-BE49-F238E27FC236}">
                <a16:creationId xmlns:a16="http://schemas.microsoft.com/office/drawing/2014/main" id="{ABAAFA6A-3C6B-12CE-1F56-941F389DD8ED}"/>
              </a:ext>
            </a:extLst>
          </p:cNvPr>
          <p:cNvSpPr/>
          <p:nvPr/>
        </p:nvSpPr>
        <p:spPr>
          <a:xfrm>
            <a:off x="3105679" y="5122660"/>
            <a:ext cx="1866217" cy="307777"/>
          </a:xfrm>
          <a:prstGeom prst="rect">
            <a:avLst/>
          </a:prstGeom>
        </p:spPr>
        <p:txBody>
          <a:bodyPr wrap="none">
            <a:spAutoFit/>
          </a:bodyPr>
          <a:lstStyle/>
          <a:p>
            <a:r>
              <a:rPr lang="en-US" altLang="zh-CN" sz="1400" b="1" dirty="0">
                <a:solidFill>
                  <a:srgbClr val="002060"/>
                </a:solidFill>
                <a:latin typeface="Arial" panose="020B0604020202020204" pitchFamily="34" charset="0"/>
                <a:cs typeface="Arial" panose="020B0604020202020204" pitchFamily="34" charset="0"/>
              </a:rPr>
              <a:t>Channel Preference</a:t>
            </a:r>
            <a:endParaRPr lang="zh-CN" altLang="en-US" sz="1400" b="1" dirty="0">
              <a:solidFill>
                <a:srgbClr val="002060"/>
              </a:solidFill>
              <a:latin typeface="Arial" panose="020B0604020202020204" pitchFamily="34" charset="0"/>
              <a:cs typeface="Arial" panose="020B0604020202020204" pitchFamily="34" charset="0"/>
            </a:endParaRPr>
          </a:p>
        </p:txBody>
      </p:sp>
      <p:sp>
        <p:nvSpPr>
          <p:cNvPr id="82" name="矩形 58">
            <a:extLst>
              <a:ext uri="{FF2B5EF4-FFF2-40B4-BE49-F238E27FC236}">
                <a16:creationId xmlns:a16="http://schemas.microsoft.com/office/drawing/2014/main" id="{99DDEECC-4832-A1B6-1AFC-9BC4355B24DC}"/>
              </a:ext>
            </a:extLst>
          </p:cNvPr>
          <p:cNvSpPr/>
          <p:nvPr/>
        </p:nvSpPr>
        <p:spPr>
          <a:xfrm>
            <a:off x="3147246" y="5357653"/>
            <a:ext cx="2068306" cy="646331"/>
          </a:xfrm>
          <a:prstGeom prst="rect">
            <a:avLst/>
          </a:prstGeom>
        </p:spPr>
        <p:txBody>
          <a:bodyPr wrap="square">
            <a:spAutoFit/>
          </a:bodyPr>
          <a:lstStyle/>
          <a:p>
            <a:pPr marL="285750" indent="-285750">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CVS</a:t>
            </a:r>
          </a:p>
          <a:p>
            <a:pPr marL="285750" indent="-285750">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Supermarket</a:t>
            </a:r>
          </a:p>
          <a:p>
            <a:pPr marL="285750" indent="-285750">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Small Super</a:t>
            </a:r>
          </a:p>
        </p:txBody>
      </p:sp>
      <p:sp>
        <p:nvSpPr>
          <p:cNvPr id="83" name="矩形 59">
            <a:extLst>
              <a:ext uri="{FF2B5EF4-FFF2-40B4-BE49-F238E27FC236}">
                <a16:creationId xmlns:a16="http://schemas.microsoft.com/office/drawing/2014/main" id="{04ED4190-3B4A-BE2F-A9F4-C33F45A1ABA9}"/>
              </a:ext>
            </a:extLst>
          </p:cNvPr>
          <p:cNvSpPr/>
          <p:nvPr/>
        </p:nvSpPr>
        <p:spPr>
          <a:xfrm>
            <a:off x="2400086" y="4457614"/>
            <a:ext cx="1806905" cy="307777"/>
          </a:xfrm>
          <a:prstGeom prst="rect">
            <a:avLst/>
          </a:prstGeom>
        </p:spPr>
        <p:txBody>
          <a:bodyPr wrap="none">
            <a:spAutoFit/>
          </a:bodyPr>
          <a:lstStyle/>
          <a:p>
            <a:r>
              <a:rPr lang="en-US" altLang="zh-CN" sz="1400" b="1" dirty="0">
                <a:solidFill>
                  <a:srgbClr val="002060"/>
                </a:solidFill>
                <a:latin typeface="Arial" panose="020B0604020202020204" pitchFamily="34" charset="0"/>
                <a:cs typeface="Arial" panose="020B0604020202020204" pitchFamily="34" charset="0"/>
              </a:rPr>
              <a:t>Purchase Behavior</a:t>
            </a:r>
            <a:endParaRPr lang="zh-CN" altLang="en-US" sz="1400" b="1" dirty="0">
              <a:solidFill>
                <a:srgbClr val="002060"/>
              </a:solidFill>
              <a:latin typeface="Arial" panose="020B0604020202020204" pitchFamily="34" charset="0"/>
              <a:cs typeface="Arial" panose="020B0604020202020204" pitchFamily="34" charset="0"/>
            </a:endParaRPr>
          </a:p>
        </p:txBody>
      </p:sp>
      <p:sp>
        <p:nvSpPr>
          <p:cNvPr id="84" name="矩形 60">
            <a:extLst>
              <a:ext uri="{FF2B5EF4-FFF2-40B4-BE49-F238E27FC236}">
                <a16:creationId xmlns:a16="http://schemas.microsoft.com/office/drawing/2014/main" id="{10589063-529F-FFFA-74A9-41D9F3A7297B}"/>
              </a:ext>
            </a:extLst>
          </p:cNvPr>
          <p:cNvSpPr/>
          <p:nvPr/>
        </p:nvSpPr>
        <p:spPr>
          <a:xfrm>
            <a:off x="2356497" y="4704421"/>
            <a:ext cx="2931454" cy="461665"/>
          </a:xfrm>
          <a:prstGeom prst="rect">
            <a:avLst/>
          </a:prstGeom>
        </p:spPr>
        <p:txBody>
          <a:bodyPr wrap="square">
            <a:spAutoFit/>
          </a:bodyPr>
          <a:lstStyle/>
          <a:p>
            <a:pPr marL="285750" indent="-285750">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High frequency consumption, &gt;3 times/month</a:t>
            </a:r>
          </a:p>
        </p:txBody>
      </p:sp>
      <p:sp>
        <p:nvSpPr>
          <p:cNvPr id="85" name="矩形 61">
            <a:extLst>
              <a:ext uri="{FF2B5EF4-FFF2-40B4-BE49-F238E27FC236}">
                <a16:creationId xmlns:a16="http://schemas.microsoft.com/office/drawing/2014/main" id="{29ED590F-291C-708A-E98C-4F6A658EA5C0}"/>
              </a:ext>
            </a:extLst>
          </p:cNvPr>
          <p:cNvSpPr/>
          <p:nvPr/>
        </p:nvSpPr>
        <p:spPr>
          <a:xfrm>
            <a:off x="720784" y="5116761"/>
            <a:ext cx="1088760" cy="307777"/>
          </a:xfrm>
          <a:prstGeom prst="rect">
            <a:avLst/>
          </a:prstGeom>
        </p:spPr>
        <p:txBody>
          <a:bodyPr wrap="none">
            <a:spAutoFit/>
          </a:bodyPr>
          <a:lstStyle/>
          <a:p>
            <a:r>
              <a:rPr lang="en-US" altLang="zh-CN" sz="1400" b="1" dirty="0">
                <a:solidFill>
                  <a:srgbClr val="002060"/>
                </a:solidFill>
                <a:latin typeface="Arial" panose="020B0604020202020204" pitchFamily="34" charset="0"/>
                <a:cs typeface="Arial" panose="020B0604020202020204" pitchFamily="34" charset="0"/>
              </a:rPr>
              <a:t>Occasions</a:t>
            </a:r>
            <a:endParaRPr lang="zh-CN" altLang="en-US" sz="1400" b="1" dirty="0">
              <a:solidFill>
                <a:srgbClr val="002060"/>
              </a:solidFill>
              <a:latin typeface="Arial" panose="020B0604020202020204" pitchFamily="34" charset="0"/>
              <a:cs typeface="Arial" panose="020B0604020202020204" pitchFamily="34" charset="0"/>
            </a:endParaRPr>
          </a:p>
        </p:txBody>
      </p:sp>
      <p:sp>
        <p:nvSpPr>
          <p:cNvPr id="86" name="矩形 62">
            <a:extLst>
              <a:ext uri="{FF2B5EF4-FFF2-40B4-BE49-F238E27FC236}">
                <a16:creationId xmlns:a16="http://schemas.microsoft.com/office/drawing/2014/main" id="{0CD2ED74-1743-BA66-24B5-395135E44ABE}"/>
              </a:ext>
            </a:extLst>
          </p:cNvPr>
          <p:cNvSpPr/>
          <p:nvPr/>
        </p:nvSpPr>
        <p:spPr>
          <a:xfrm>
            <a:off x="720784" y="5361518"/>
            <a:ext cx="2182272" cy="646331"/>
          </a:xfrm>
          <a:prstGeom prst="rect">
            <a:avLst/>
          </a:prstGeom>
        </p:spPr>
        <p:txBody>
          <a:bodyPr wrap="square">
            <a:spAutoFit/>
          </a:bodyPr>
          <a:lstStyle/>
          <a:p>
            <a:pPr marL="285750" indent="-285750">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Study &amp; Work</a:t>
            </a:r>
          </a:p>
          <a:p>
            <a:pPr marL="285750" indent="-285750">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Stocking up at home</a:t>
            </a:r>
          </a:p>
          <a:p>
            <a:pPr marL="285750" indent="-285750">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Share with friends</a:t>
            </a:r>
          </a:p>
        </p:txBody>
      </p:sp>
      <p:sp>
        <p:nvSpPr>
          <p:cNvPr id="87" name="矩形 63">
            <a:extLst>
              <a:ext uri="{FF2B5EF4-FFF2-40B4-BE49-F238E27FC236}">
                <a16:creationId xmlns:a16="http://schemas.microsoft.com/office/drawing/2014/main" id="{78F62C5D-B23B-E333-5397-9311A56C48C9}"/>
              </a:ext>
            </a:extLst>
          </p:cNvPr>
          <p:cNvSpPr/>
          <p:nvPr/>
        </p:nvSpPr>
        <p:spPr>
          <a:xfrm>
            <a:off x="6038891" y="3582519"/>
            <a:ext cx="5034269" cy="2483294"/>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8" name="矩形 64">
            <a:extLst>
              <a:ext uri="{FF2B5EF4-FFF2-40B4-BE49-F238E27FC236}">
                <a16:creationId xmlns:a16="http://schemas.microsoft.com/office/drawing/2014/main" id="{C5288C75-8B32-0086-BE57-05BD713E95F3}"/>
              </a:ext>
            </a:extLst>
          </p:cNvPr>
          <p:cNvSpPr/>
          <p:nvPr/>
        </p:nvSpPr>
        <p:spPr>
          <a:xfrm>
            <a:off x="6038891" y="3539016"/>
            <a:ext cx="5034269" cy="38593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b="1" dirty="0">
                <a:latin typeface="Arial" panose="020B0604020202020204" pitchFamily="34" charset="0"/>
                <a:cs typeface="Arial" panose="020B0604020202020204" pitchFamily="34" charset="0"/>
              </a:rPr>
              <a:t>Profile 4 </a:t>
            </a:r>
            <a:r>
              <a:rPr lang="zh-CN" altLang="en-US" sz="1600" b="1" dirty="0">
                <a:latin typeface="Arial" panose="020B0604020202020204" pitchFamily="34" charset="0"/>
                <a:cs typeface="Arial" panose="020B0604020202020204" pitchFamily="34" charset="0"/>
              </a:rPr>
              <a:t>（</a:t>
            </a:r>
            <a:r>
              <a:rPr lang="en-US" altLang="zh-CN" sz="1600" b="1" dirty="0">
                <a:latin typeface="Arial" panose="020B0604020202020204" pitchFamily="34" charset="0"/>
                <a:cs typeface="Arial" panose="020B0604020202020204" pitchFamily="34" charset="0"/>
              </a:rPr>
              <a:t>N=99</a:t>
            </a:r>
            <a:r>
              <a:rPr lang="zh-CN" altLang="en-US" sz="1600" b="1" dirty="0">
                <a:latin typeface="Arial" panose="020B0604020202020204" pitchFamily="34" charset="0"/>
                <a:cs typeface="Arial" panose="020B0604020202020204" pitchFamily="34" charset="0"/>
              </a:rPr>
              <a:t>）</a:t>
            </a:r>
          </a:p>
        </p:txBody>
      </p:sp>
      <p:sp>
        <p:nvSpPr>
          <p:cNvPr id="89" name="矩形 66">
            <a:extLst>
              <a:ext uri="{FF2B5EF4-FFF2-40B4-BE49-F238E27FC236}">
                <a16:creationId xmlns:a16="http://schemas.microsoft.com/office/drawing/2014/main" id="{324A85FE-591E-0E41-44BE-F06C3F78E228}"/>
              </a:ext>
            </a:extLst>
          </p:cNvPr>
          <p:cNvSpPr/>
          <p:nvPr/>
        </p:nvSpPr>
        <p:spPr>
          <a:xfrm>
            <a:off x="7961913" y="3913413"/>
            <a:ext cx="1329210" cy="307777"/>
          </a:xfrm>
          <a:prstGeom prst="rect">
            <a:avLst/>
          </a:prstGeom>
        </p:spPr>
        <p:txBody>
          <a:bodyPr wrap="none">
            <a:spAutoFit/>
          </a:bodyPr>
          <a:lstStyle/>
          <a:p>
            <a:r>
              <a:rPr lang="en-US" altLang="zh-CN" sz="1400" b="1" dirty="0">
                <a:solidFill>
                  <a:srgbClr val="002060"/>
                </a:solidFill>
                <a:latin typeface="Arial" panose="020B0604020202020204" pitchFamily="34" charset="0"/>
                <a:cs typeface="Arial" panose="020B0604020202020204" pitchFamily="34" charset="0"/>
              </a:rPr>
              <a:t>Demographic</a:t>
            </a:r>
            <a:endParaRPr lang="zh-CN" altLang="en-US" sz="1400" b="1" dirty="0">
              <a:solidFill>
                <a:srgbClr val="002060"/>
              </a:solidFill>
              <a:latin typeface="Arial" panose="020B0604020202020204" pitchFamily="34" charset="0"/>
              <a:cs typeface="Arial" panose="020B0604020202020204" pitchFamily="34" charset="0"/>
            </a:endParaRPr>
          </a:p>
        </p:txBody>
      </p:sp>
      <p:sp>
        <p:nvSpPr>
          <p:cNvPr id="90" name="矩形 67">
            <a:extLst>
              <a:ext uri="{FF2B5EF4-FFF2-40B4-BE49-F238E27FC236}">
                <a16:creationId xmlns:a16="http://schemas.microsoft.com/office/drawing/2014/main" id="{33D5A172-A09A-788F-8227-CAC7F6AC7876}"/>
              </a:ext>
            </a:extLst>
          </p:cNvPr>
          <p:cNvSpPr/>
          <p:nvPr/>
        </p:nvSpPr>
        <p:spPr>
          <a:xfrm>
            <a:off x="7938024" y="4153809"/>
            <a:ext cx="2931454" cy="461665"/>
          </a:xfrm>
          <a:prstGeom prst="rect">
            <a:avLst/>
          </a:prstGeom>
        </p:spPr>
        <p:txBody>
          <a:bodyPr wrap="square">
            <a:spAutoFit/>
          </a:bodyPr>
          <a:lstStyle/>
          <a:p>
            <a:pPr marL="285750" indent="-285750">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A</a:t>
            </a:r>
            <a:r>
              <a:rPr lang="zh-CN" altLang="en-US" sz="1200" dirty="0">
                <a:latin typeface="Arial" panose="020B0604020202020204" pitchFamily="34" charset="0"/>
                <a:cs typeface="Arial" panose="020B0604020202020204" pitchFamily="34" charset="0"/>
              </a:rPr>
              <a:t>dult </a:t>
            </a:r>
            <a:r>
              <a:rPr lang="en-US" altLang="zh-CN" sz="1200" dirty="0">
                <a:latin typeface="Arial" panose="020B0604020202020204" pitchFamily="34" charset="0"/>
                <a:cs typeface="Arial" panose="020B0604020202020204" pitchFamily="34" charset="0"/>
              </a:rPr>
              <a:t>F</a:t>
            </a:r>
            <a:r>
              <a:rPr lang="zh-CN" altLang="en-US" sz="1200" dirty="0">
                <a:latin typeface="Arial" panose="020B0604020202020204" pitchFamily="34" charset="0"/>
                <a:cs typeface="Arial" panose="020B0604020202020204" pitchFamily="34" charset="0"/>
              </a:rPr>
              <a:t>amilies</a:t>
            </a:r>
            <a:endParaRPr lang="en-US" altLang="zh-CN"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zh-CN" altLang="en-US" sz="1200" dirty="0">
                <a:latin typeface="Arial" panose="020B0604020202020204" pitchFamily="34" charset="0"/>
                <a:cs typeface="Arial" panose="020B0604020202020204" pitchFamily="34" charset="0"/>
              </a:rPr>
              <a:t>Predominantly </a:t>
            </a:r>
            <a:r>
              <a:rPr lang="en-US" altLang="zh-CN" sz="1200" dirty="0">
                <a:latin typeface="Arial" panose="020B0604020202020204" pitchFamily="34" charset="0"/>
                <a:cs typeface="Arial" panose="020B0604020202020204" pitchFamily="34" charset="0"/>
              </a:rPr>
              <a:t>&gt;35 y.o</a:t>
            </a:r>
            <a:endParaRPr lang="zh-CN" altLang="en-US" sz="1200" dirty="0">
              <a:latin typeface="Arial" panose="020B0604020202020204" pitchFamily="34" charset="0"/>
              <a:cs typeface="Arial" panose="020B0604020202020204" pitchFamily="34" charset="0"/>
            </a:endParaRPr>
          </a:p>
        </p:txBody>
      </p:sp>
      <p:sp>
        <p:nvSpPr>
          <p:cNvPr id="91" name="矩形 68">
            <a:extLst>
              <a:ext uri="{FF2B5EF4-FFF2-40B4-BE49-F238E27FC236}">
                <a16:creationId xmlns:a16="http://schemas.microsoft.com/office/drawing/2014/main" id="{550E9FF6-CC3A-DB91-0C6E-C6DE2E4C1811}"/>
              </a:ext>
            </a:extLst>
          </p:cNvPr>
          <p:cNvSpPr/>
          <p:nvPr/>
        </p:nvSpPr>
        <p:spPr>
          <a:xfrm>
            <a:off x="8626410" y="5218781"/>
            <a:ext cx="1866217" cy="307777"/>
          </a:xfrm>
          <a:prstGeom prst="rect">
            <a:avLst/>
          </a:prstGeom>
        </p:spPr>
        <p:txBody>
          <a:bodyPr wrap="none">
            <a:spAutoFit/>
          </a:bodyPr>
          <a:lstStyle/>
          <a:p>
            <a:r>
              <a:rPr lang="en-US" altLang="zh-CN" sz="1400" b="1" dirty="0">
                <a:solidFill>
                  <a:srgbClr val="002060"/>
                </a:solidFill>
                <a:latin typeface="Arial" panose="020B0604020202020204" pitchFamily="34" charset="0"/>
                <a:cs typeface="Arial" panose="020B0604020202020204" pitchFamily="34" charset="0"/>
              </a:rPr>
              <a:t>Channel Preference</a:t>
            </a:r>
            <a:endParaRPr lang="zh-CN" altLang="en-US" sz="1400" b="1" dirty="0">
              <a:solidFill>
                <a:srgbClr val="002060"/>
              </a:solidFill>
              <a:latin typeface="Arial" panose="020B0604020202020204" pitchFamily="34" charset="0"/>
              <a:cs typeface="Arial" panose="020B0604020202020204" pitchFamily="34" charset="0"/>
            </a:endParaRPr>
          </a:p>
        </p:txBody>
      </p:sp>
      <p:sp>
        <p:nvSpPr>
          <p:cNvPr id="92" name="矩形 69">
            <a:extLst>
              <a:ext uri="{FF2B5EF4-FFF2-40B4-BE49-F238E27FC236}">
                <a16:creationId xmlns:a16="http://schemas.microsoft.com/office/drawing/2014/main" id="{BCF0A72C-B9C8-CC30-9593-B24D8363F3CD}"/>
              </a:ext>
            </a:extLst>
          </p:cNvPr>
          <p:cNvSpPr/>
          <p:nvPr/>
        </p:nvSpPr>
        <p:spPr>
          <a:xfrm>
            <a:off x="8667977" y="5443500"/>
            <a:ext cx="2068306" cy="646331"/>
          </a:xfrm>
          <a:prstGeom prst="rect">
            <a:avLst/>
          </a:prstGeom>
        </p:spPr>
        <p:txBody>
          <a:bodyPr wrap="square">
            <a:spAutoFit/>
          </a:bodyPr>
          <a:lstStyle/>
          <a:p>
            <a:pPr marL="285750" indent="-285750">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Small Super</a:t>
            </a:r>
          </a:p>
          <a:p>
            <a:pPr marL="285750" indent="-285750">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Supermarket</a:t>
            </a:r>
          </a:p>
          <a:p>
            <a:pPr marL="285750" indent="-285750">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CVS</a:t>
            </a:r>
            <a:endParaRPr lang="zh-CN" altLang="en-US" sz="1200" dirty="0">
              <a:latin typeface="Arial" panose="020B0604020202020204" pitchFamily="34" charset="0"/>
              <a:cs typeface="Arial" panose="020B0604020202020204" pitchFamily="34" charset="0"/>
            </a:endParaRPr>
          </a:p>
        </p:txBody>
      </p:sp>
      <p:sp>
        <p:nvSpPr>
          <p:cNvPr id="93" name="矩形 70">
            <a:extLst>
              <a:ext uri="{FF2B5EF4-FFF2-40B4-BE49-F238E27FC236}">
                <a16:creationId xmlns:a16="http://schemas.microsoft.com/office/drawing/2014/main" id="{873F8246-C5CD-0B8B-E07C-CCBCD3047F1B}"/>
              </a:ext>
            </a:extLst>
          </p:cNvPr>
          <p:cNvSpPr/>
          <p:nvPr/>
        </p:nvSpPr>
        <p:spPr>
          <a:xfrm>
            <a:off x="7961913" y="4589240"/>
            <a:ext cx="1806905" cy="307777"/>
          </a:xfrm>
          <a:prstGeom prst="rect">
            <a:avLst/>
          </a:prstGeom>
        </p:spPr>
        <p:txBody>
          <a:bodyPr wrap="none">
            <a:spAutoFit/>
          </a:bodyPr>
          <a:lstStyle/>
          <a:p>
            <a:r>
              <a:rPr lang="en-US" altLang="zh-CN" sz="1400" b="1" dirty="0">
                <a:solidFill>
                  <a:srgbClr val="002060"/>
                </a:solidFill>
                <a:latin typeface="Arial" panose="020B0604020202020204" pitchFamily="34" charset="0"/>
                <a:cs typeface="Arial" panose="020B0604020202020204" pitchFamily="34" charset="0"/>
              </a:rPr>
              <a:t>Purchase Behavior</a:t>
            </a:r>
            <a:endParaRPr lang="zh-CN" altLang="en-US" sz="1400" b="1" dirty="0">
              <a:solidFill>
                <a:srgbClr val="002060"/>
              </a:solidFill>
              <a:latin typeface="Arial" panose="020B0604020202020204" pitchFamily="34" charset="0"/>
              <a:cs typeface="Arial" panose="020B0604020202020204" pitchFamily="34" charset="0"/>
            </a:endParaRPr>
          </a:p>
        </p:txBody>
      </p:sp>
      <p:sp>
        <p:nvSpPr>
          <p:cNvPr id="94" name="矩形 71">
            <a:extLst>
              <a:ext uri="{FF2B5EF4-FFF2-40B4-BE49-F238E27FC236}">
                <a16:creationId xmlns:a16="http://schemas.microsoft.com/office/drawing/2014/main" id="{C339CAF0-8DAE-2027-6D3C-0D3B512E0C90}"/>
              </a:ext>
            </a:extLst>
          </p:cNvPr>
          <p:cNvSpPr/>
          <p:nvPr/>
        </p:nvSpPr>
        <p:spPr>
          <a:xfrm>
            <a:off x="7918324" y="4855925"/>
            <a:ext cx="2931454" cy="461665"/>
          </a:xfrm>
          <a:prstGeom prst="rect">
            <a:avLst/>
          </a:prstGeom>
        </p:spPr>
        <p:txBody>
          <a:bodyPr wrap="square">
            <a:spAutoFit/>
          </a:bodyPr>
          <a:lstStyle/>
          <a:p>
            <a:pPr marL="285750" indent="-285750">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Purchase PC 3-6 times/ month, annual spend 150-200RMB</a:t>
            </a:r>
          </a:p>
        </p:txBody>
      </p:sp>
      <p:sp>
        <p:nvSpPr>
          <p:cNvPr id="95" name="矩形 72">
            <a:extLst>
              <a:ext uri="{FF2B5EF4-FFF2-40B4-BE49-F238E27FC236}">
                <a16:creationId xmlns:a16="http://schemas.microsoft.com/office/drawing/2014/main" id="{35F70A21-CB74-F437-BFD9-80A7A6ACE56B}"/>
              </a:ext>
            </a:extLst>
          </p:cNvPr>
          <p:cNvSpPr/>
          <p:nvPr/>
        </p:nvSpPr>
        <p:spPr>
          <a:xfrm>
            <a:off x="6241515" y="5222821"/>
            <a:ext cx="1088760" cy="307777"/>
          </a:xfrm>
          <a:prstGeom prst="rect">
            <a:avLst/>
          </a:prstGeom>
        </p:spPr>
        <p:txBody>
          <a:bodyPr wrap="none">
            <a:spAutoFit/>
          </a:bodyPr>
          <a:lstStyle/>
          <a:p>
            <a:r>
              <a:rPr lang="en-US" altLang="zh-CN" sz="1400" b="1" dirty="0">
                <a:solidFill>
                  <a:srgbClr val="002060"/>
                </a:solidFill>
                <a:latin typeface="Arial" panose="020B0604020202020204" pitchFamily="34" charset="0"/>
                <a:cs typeface="Arial" panose="020B0604020202020204" pitchFamily="34" charset="0"/>
              </a:rPr>
              <a:t>Occasions</a:t>
            </a:r>
            <a:endParaRPr lang="zh-CN" altLang="en-US" sz="1400" b="1" dirty="0">
              <a:solidFill>
                <a:srgbClr val="002060"/>
              </a:solidFill>
              <a:latin typeface="Arial" panose="020B0604020202020204" pitchFamily="34" charset="0"/>
              <a:cs typeface="Arial" panose="020B0604020202020204" pitchFamily="34" charset="0"/>
            </a:endParaRPr>
          </a:p>
        </p:txBody>
      </p:sp>
      <p:sp>
        <p:nvSpPr>
          <p:cNvPr id="96" name="矩形 73">
            <a:extLst>
              <a:ext uri="{FF2B5EF4-FFF2-40B4-BE49-F238E27FC236}">
                <a16:creationId xmlns:a16="http://schemas.microsoft.com/office/drawing/2014/main" id="{ABCF5E38-A5EB-01B0-48ED-7D9BFDA30435}"/>
              </a:ext>
            </a:extLst>
          </p:cNvPr>
          <p:cNvSpPr/>
          <p:nvPr/>
        </p:nvSpPr>
        <p:spPr>
          <a:xfrm>
            <a:off x="6241515" y="5508933"/>
            <a:ext cx="2182272" cy="461665"/>
          </a:xfrm>
          <a:prstGeom prst="rect">
            <a:avLst/>
          </a:prstGeom>
        </p:spPr>
        <p:txBody>
          <a:bodyPr wrap="square">
            <a:spAutoFit/>
          </a:bodyPr>
          <a:lstStyle/>
          <a:p>
            <a:pPr marL="285750" indent="-285750">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Festivals</a:t>
            </a:r>
          </a:p>
          <a:p>
            <a:pPr marL="285750" indent="-285750">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Watch TV</a:t>
            </a:r>
          </a:p>
        </p:txBody>
      </p:sp>
      <p:pic>
        <p:nvPicPr>
          <p:cNvPr id="97" name="图片 74">
            <a:extLst>
              <a:ext uri="{FF2B5EF4-FFF2-40B4-BE49-F238E27FC236}">
                <a16:creationId xmlns:a16="http://schemas.microsoft.com/office/drawing/2014/main" id="{DE52C29B-800A-2853-01E8-519E11CAE8E7}"/>
              </a:ext>
            </a:extLst>
          </p:cNvPr>
          <p:cNvPicPr>
            <a:picLocks noChangeAspect="1"/>
          </p:cNvPicPr>
          <p:nvPr/>
        </p:nvPicPr>
        <p:blipFill>
          <a:blip r:embed="rId3"/>
          <a:stretch>
            <a:fillRect/>
          </a:stretch>
        </p:blipFill>
        <p:spPr>
          <a:xfrm>
            <a:off x="6323321" y="1270800"/>
            <a:ext cx="1204138" cy="1204138"/>
          </a:xfrm>
          <a:prstGeom prst="rect">
            <a:avLst/>
          </a:prstGeom>
        </p:spPr>
      </p:pic>
      <p:pic>
        <p:nvPicPr>
          <p:cNvPr id="98" name="Picture 24" descr="Avatar, boy, haircut, hairstyle, man, profile, teen icon">
            <a:extLst>
              <a:ext uri="{FF2B5EF4-FFF2-40B4-BE49-F238E27FC236}">
                <a16:creationId xmlns:a16="http://schemas.microsoft.com/office/drawing/2014/main" id="{D7F26B3A-91DB-641F-6AE1-A96B352DF14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6141" y="3985992"/>
            <a:ext cx="1180094" cy="118009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9" descr="Transparent Family Icon Png Clipart (#5399407) - PinClipart">
            <a:extLst>
              <a:ext uri="{FF2B5EF4-FFF2-40B4-BE49-F238E27FC236}">
                <a16:creationId xmlns:a16="http://schemas.microsoft.com/office/drawing/2014/main" id="{648DB4E7-44B5-21C8-FEA2-D66ED205DD0B}"/>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99766" l="0" r="98312">
                        <a14:foregroundMark x1="41139" y1="41822" x2="41139" y2="41822"/>
                        <a14:foregroundMark x1="25105" y1="51869" x2="25105" y2="51869"/>
                        <a14:foregroundMark x1="72363" y1="63785" x2="72363" y2="63785"/>
                        <a14:foregroundMark x1="73418" y1="32710" x2="73418" y2="32710"/>
                      </a14:backgroundRemoval>
                    </a14:imgEffect>
                  </a14:imgLayer>
                </a14:imgProps>
              </a:ext>
              <a:ext uri="{28A0092B-C50C-407E-A947-70E740481C1C}">
                <a14:useLocalDpi xmlns:a14="http://schemas.microsoft.com/office/drawing/2010/main" val="0"/>
              </a:ext>
            </a:extLst>
          </a:blip>
          <a:srcRect/>
          <a:stretch>
            <a:fillRect/>
          </a:stretch>
        </p:blipFill>
        <p:spPr bwMode="auto">
          <a:xfrm>
            <a:off x="620142" y="1185497"/>
            <a:ext cx="1920597" cy="1734210"/>
          </a:xfrm>
          <a:prstGeom prst="rect">
            <a:avLst/>
          </a:prstGeom>
          <a:noFill/>
          <a:extLst>
            <a:ext uri="{909E8E84-426E-40DD-AFC4-6F175D3DCCD1}">
              <a14:hiddenFill xmlns:a14="http://schemas.microsoft.com/office/drawing/2010/main">
                <a:solidFill>
                  <a:srgbClr val="FFFFFF"/>
                </a:solidFill>
              </a14:hiddenFill>
            </a:ext>
          </a:extLst>
        </p:spPr>
      </p:pic>
      <p:sp>
        <p:nvSpPr>
          <p:cNvPr id="100" name="矩形 54">
            <a:extLst>
              <a:ext uri="{FF2B5EF4-FFF2-40B4-BE49-F238E27FC236}">
                <a16:creationId xmlns:a16="http://schemas.microsoft.com/office/drawing/2014/main" id="{BF36FE5B-6C26-19C8-DBA3-B8D610D67931}"/>
              </a:ext>
            </a:extLst>
          </p:cNvPr>
          <p:cNvSpPr/>
          <p:nvPr/>
        </p:nvSpPr>
        <p:spPr>
          <a:xfrm>
            <a:off x="85344" y="26261"/>
            <a:ext cx="6096000" cy="307777"/>
          </a:xfrm>
          <a:prstGeom prst="rect">
            <a:avLst/>
          </a:prstGeom>
        </p:spPr>
        <p:txBody>
          <a:bodyPr>
            <a:spAutoFit/>
          </a:bodyPr>
          <a:lstStyle/>
          <a:p>
            <a:pPr fontAlgn="t"/>
            <a:r>
              <a:rPr lang="en-US" altLang="zh-CN" sz="1400" b="1" dirty="0">
                <a:solidFill>
                  <a:srgbClr val="005B00"/>
                </a:solidFill>
                <a:latin typeface="微软雅黑" panose="020B0503020204020204" pitchFamily="34" charset="-122"/>
                <a:ea typeface="微软雅黑" panose="020B0503020204020204" pitchFamily="34" charset="-122"/>
              </a:rPr>
              <a:t>Objective 3. New Product Launch Suggestions</a:t>
            </a:r>
            <a:endParaRPr lang="zh-CN" altLang="zh-CN" sz="1400" b="1" dirty="0">
              <a:solidFill>
                <a:srgbClr val="005B00"/>
              </a:solidFill>
              <a:latin typeface="微软雅黑" panose="020B0503020204020204" pitchFamily="34" charset="-122"/>
              <a:ea typeface="微软雅黑" panose="020B0503020204020204" pitchFamily="34" charset="-122"/>
            </a:endParaRPr>
          </a:p>
        </p:txBody>
      </p:sp>
      <p:sp>
        <p:nvSpPr>
          <p:cNvPr id="101" name="圆角矩形 65">
            <a:extLst>
              <a:ext uri="{FF2B5EF4-FFF2-40B4-BE49-F238E27FC236}">
                <a16:creationId xmlns:a16="http://schemas.microsoft.com/office/drawing/2014/main" id="{45DA6817-5469-B00E-4124-67008E9BC6F7}"/>
              </a:ext>
            </a:extLst>
          </p:cNvPr>
          <p:cNvSpPr/>
          <p:nvPr/>
        </p:nvSpPr>
        <p:spPr>
          <a:xfrm>
            <a:off x="1472185" y="343182"/>
            <a:ext cx="1243584" cy="379194"/>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Non-PC Buyers</a:t>
            </a:r>
            <a:endParaRPr lang="zh-CN" altLang="en-US" sz="1200" b="1" dirty="0">
              <a:latin typeface="Arial" panose="020B0604020202020204" pitchFamily="34" charset="0"/>
              <a:cs typeface="Arial" panose="020B0604020202020204" pitchFamily="34" charset="0"/>
            </a:endParaRPr>
          </a:p>
        </p:txBody>
      </p:sp>
      <p:sp>
        <p:nvSpPr>
          <p:cNvPr id="102" name="圆角矩形 76">
            <a:extLst>
              <a:ext uri="{FF2B5EF4-FFF2-40B4-BE49-F238E27FC236}">
                <a16:creationId xmlns:a16="http://schemas.microsoft.com/office/drawing/2014/main" id="{21D5D314-D998-7D46-09B1-7459E6980BB3}"/>
              </a:ext>
            </a:extLst>
          </p:cNvPr>
          <p:cNvSpPr/>
          <p:nvPr/>
        </p:nvSpPr>
        <p:spPr>
          <a:xfrm>
            <a:off x="171401" y="352749"/>
            <a:ext cx="1243584" cy="379194"/>
          </a:xfrm>
          <a:prstGeom prst="round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latin typeface="Arial" panose="020B0604020202020204" pitchFamily="34" charset="0"/>
                <a:cs typeface="Arial" panose="020B0604020202020204" pitchFamily="34" charset="0"/>
              </a:rPr>
              <a:t>Questionnaire</a:t>
            </a:r>
            <a:r>
              <a:rPr lang="en-US" altLang="zh-CN" sz="1200" b="1" dirty="0">
                <a:latin typeface="Arial" panose="020B0604020202020204" pitchFamily="34" charset="0"/>
                <a:cs typeface="Arial" panose="020B0604020202020204" pitchFamily="34" charset="0"/>
              </a:rPr>
              <a:t> Design</a:t>
            </a:r>
            <a:endParaRPr lang="zh-CN" altLang="en-US" sz="1200" b="1" dirty="0">
              <a:latin typeface="Arial" panose="020B0604020202020204" pitchFamily="34" charset="0"/>
              <a:cs typeface="Arial" panose="020B0604020202020204" pitchFamily="34" charset="0"/>
            </a:endParaRPr>
          </a:p>
        </p:txBody>
      </p:sp>
      <p:sp>
        <p:nvSpPr>
          <p:cNvPr id="103" name="圆角矩形 77">
            <a:extLst>
              <a:ext uri="{FF2B5EF4-FFF2-40B4-BE49-F238E27FC236}">
                <a16:creationId xmlns:a16="http://schemas.microsoft.com/office/drawing/2014/main" id="{9C5AC027-EB75-24B8-53FC-3D9896120804}"/>
              </a:ext>
            </a:extLst>
          </p:cNvPr>
          <p:cNvSpPr/>
          <p:nvPr/>
        </p:nvSpPr>
        <p:spPr>
          <a:xfrm>
            <a:off x="2772969" y="343182"/>
            <a:ext cx="1243584" cy="379194"/>
          </a:xfrm>
          <a:prstGeom prst="roundRect">
            <a:avLst/>
          </a:prstGeom>
          <a:solidFill>
            <a:srgbClr val="00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PC Buyers</a:t>
            </a:r>
            <a:endParaRPr lang="zh-CN" altLang="en-US" sz="1200" b="1" dirty="0">
              <a:latin typeface="Arial" panose="020B0604020202020204" pitchFamily="34" charset="0"/>
              <a:cs typeface="Arial" panose="020B0604020202020204" pitchFamily="34" charset="0"/>
            </a:endParaRPr>
          </a:p>
        </p:txBody>
      </p:sp>
      <p:sp>
        <p:nvSpPr>
          <p:cNvPr id="104" name="圆角矩形 11">
            <a:extLst>
              <a:ext uri="{FF2B5EF4-FFF2-40B4-BE49-F238E27FC236}">
                <a16:creationId xmlns:a16="http://schemas.microsoft.com/office/drawing/2014/main" id="{912E255C-9695-09C6-B036-9B6536CA9AAD}"/>
              </a:ext>
            </a:extLst>
          </p:cNvPr>
          <p:cNvSpPr/>
          <p:nvPr/>
        </p:nvSpPr>
        <p:spPr>
          <a:xfrm>
            <a:off x="4073753" y="352749"/>
            <a:ext cx="1517794" cy="379194"/>
          </a:xfrm>
          <a:prstGeom prst="round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Summary &amp;</a:t>
            </a:r>
          </a:p>
          <a:p>
            <a:pPr algn="ctr"/>
            <a:r>
              <a:rPr lang="en-US" altLang="zh-CN" sz="1200" b="1" dirty="0">
                <a:latin typeface="Arial" panose="020B0604020202020204" pitchFamily="34" charset="0"/>
                <a:cs typeface="Arial" panose="020B0604020202020204" pitchFamily="34" charset="0"/>
              </a:rPr>
              <a:t>Recommendation</a:t>
            </a:r>
            <a:endParaRPr lang="zh-CN" altLang="en-US" sz="1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0265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p:cNvGraphicFramePr>
            <a:graphicFrameLocks noChangeAspect="1"/>
          </p:cNvGraphicFramePr>
          <p:nvPr>
            <p:custDataLst>
              <p:tags r:id="rId1"/>
            </p:custDataLst>
            <p:extLst>
              <p:ext uri="{D42A27DB-BD31-4B8C-83A1-F6EECF244321}">
                <p14:modId xmlns:p14="http://schemas.microsoft.com/office/powerpoint/2010/main" val="2081143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25" imgW="395" imgH="394" progId="TCLayout.ActiveDocument.1">
                  <p:embed/>
                </p:oleObj>
              </mc:Choice>
              <mc:Fallback>
                <p:oleObj name="think-cell 幻灯片" r:id="rId25" imgW="395" imgH="394" progId="TCLayout.ActiveDocument.1">
                  <p:embed/>
                  <p:pic>
                    <p:nvPicPr>
                      <p:cNvPr id="3" name="think-cell data - do not delete" hidden="1"/>
                      <p:cNvPicPr/>
                      <p:nvPr/>
                    </p:nvPicPr>
                    <p:blipFill>
                      <a:blip r:embed="rId26"/>
                      <a:stretch>
                        <a:fillRect/>
                      </a:stretch>
                    </p:blipFill>
                    <p:spPr>
                      <a:xfrm>
                        <a:off x="1588" y="1588"/>
                        <a:ext cx="1588" cy="1588"/>
                      </a:xfrm>
                      <a:prstGeom prst="rect">
                        <a:avLst/>
                      </a:prstGeom>
                    </p:spPr>
                  </p:pic>
                </p:oleObj>
              </mc:Fallback>
            </mc:AlternateContent>
          </a:graphicData>
        </a:graphic>
      </p:graphicFrame>
      <p:sp>
        <p:nvSpPr>
          <p:cNvPr id="4" name="页脚占位符 3"/>
          <p:cNvSpPr>
            <a:spLocks noGrp="1"/>
          </p:cNvSpPr>
          <p:nvPr>
            <p:ph type="ftr" sz="quarter" idx="11"/>
          </p:nvPr>
        </p:nvSpPr>
        <p:spPr/>
        <p:txBody>
          <a:bodyPr/>
          <a:lstStyle/>
          <a:p>
            <a:r>
              <a:rPr lang="en-US" altLang="zh-CN" sz="1600" i="1" dirty="0">
                <a:latin typeface="Arial" panose="020B0604020202020204" pitchFamily="34" charset="0"/>
                <a:cs typeface="Arial" panose="020B0604020202020204" pitchFamily="34" charset="0"/>
              </a:rPr>
              <a:t>Data: Questionnaire Data</a:t>
            </a:r>
            <a:endParaRPr lang="zh-CN" altLang="en-US" sz="1600" i="1" dirty="0">
              <a:latin typeface="Arial" panose="020B0604020202020204" pitchFamily="34" charset="0"/>
              <a:cs typeface="Arial" panose="020B0604020202020204" pitchFamily="34" charset="0"/>
            </a:endParaRPr>
          </a:p>
          <a:p>
            <a:endParaRPr lang="zh-CN" altLang="en-US" sz="1600" dirty="0"/>
          </a:p>
        </p:txBody>
      </p:sp>
      <p:sp>
        <p:nvSpPr>
          <p:cNvPr id="5" name="灯片编号占位符 4"/>
          <p:cNvSpPr>
            <a:spLocks noGrp="1"/>
          </p:cNvSpPr>
          <p:nvPr>
            <p:ph type="sldNum" sz="quarter" idx="12"/>
          </p:nvPr>
        </p:nvSpPr>
        <p:spPr/>
        <p:txBody>
          <a:bodyPr/>
          <a:lstStyle/>
          <a:p>
            <a:fld id="{1DDAB59E-332C-4060-B0C9-643DCBD9587F}" type="slidenum">
              <a:rPr lang="zh-CN" altLang="en-US" smtClean="0"/>
              <a:t>38</a:t>
            </a:fld>
            <a:endParaRPr lang="zh-CN" altLang="en-US"/>
          </a:p>
        </p:txBody>
      </p:sp>
      <p:sp>
        <p:nvSpPr>
          <p:cNvPr id="20" name="矩形 19"/>
          <p:cNvSpPr/>
          <p:nvPr/>
        </p:nvSpPr>
        <p:spPr>
          <a:xfrm>
            <a:off x="85344" y="26261"/>
            <a:ext cx="6096000" cy="307777"/>
          </a:xfrm>
          <a:prstGeom prst="rect">
            <a:avLst/>
          </a:prstGeom>
        </p:spPr>
        <p:txBody>
          <a:bodyPr>
            <a:spAutoFit/>
          </a:bodyPr>
          <a:lstStyle/>
          <a:p>
            <a:pPr fontAlgn="t"/>
            <a:r>
              <a:rPr lang="en-US" altLang="zh-CN" sz="1400" b="1" dirty="0">
                <a:solidFill>
                  <a:srgbClr val="005B00"/>
                </a:solidFill>
                <a:latin typeface="微软雅黑" panose="020B0503020204020204" pitchFamily="34" charset="-122"/>
                <a:ea typeface="微软雅黑" panose="020B0503020204020204" pitchFamily="34" charset="-122"/>
              </a:rPr>
              <a:t>Objective 3. New Product Launch Suggestions</a:t>
            </a:r>
            <a:endParaRPr lang="zh-CN" altLang="zh-CN" sz="1400" b="1" dirty="0">
              <a:solidFill>
                <a:srgbClr val="005B00"/>
              </a:solidFill>
              <a:latin typeface="微软雅黑" panose="020B0503020204020204" pitchFamily="34" charset="-122"/>
              <a:ea typeface="微软雅黑" panose="020B0503020204020204" pitchFamily="34" charset="-122"/>
            </a:endParaRPr>
          </a:p>
        </p:txBody>
      </p:sp>
      <p:sp>
        <p:nvSpPr>
          <p:cNvPr id="16" name="圆角矩形 15"/>
          <p:cNvSpPr/>
          <p:nvPr/>
        </p:nvSpPr>
        <p:spPr>
          <a:xfrm>
            <a:off x="1472185" y="343182"/>
            <a:ext cx="1243584" cy="379194"/>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Non-PC Buyers</a:t>
            </a:r>
            <a:endParaRPr lang="zh-CN" altLang="en-US" sz="1200" b="1" dirty="0">
              <a:latin typeface="Arial" panose="020B0604020202020204" pitchFamily="34" charset="0"/>
              <a:cs typeface="Arial" panose="020B0604020202020204" pitchFamily="34" charset="0"/>
            </a:endParaRPr>
          </a:p>
        </p:txBody>
      </p:sp>
      <p:sp>
        <p:nvSpPr>
          <p:cNvPr id="17" name="圆角矩形 16"/>
          <p:cNvSpPr/>
          <p:nvPr/>
        </p:nvSpPr>
        <p:spPr>
          <a:xfrm>
            <a:off x="171401" y="352749"/>
            <a:ext cx="1243584" cy="379194"/>
          </a:xfrm>
          <a:prstGeom prst="round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latin typeface="Arial" panose="020B0604020202020204" pitchFamily="34" charset="0"/>
                <a:cs typeface="Arial" panose="020B0604020202020204" pitchFamily="34" charset="0"/>
              </a:rPr>
              <a:t>Questionnaire</a:t>
            </a:r>
            <a:r>
              <a:rPr lang="en-US" altLang="zh-CN" sz="1200" b="1" dirty="0">
                <a:latin typeface="Arial" panose="020B0604020202020204" pitchFamily="34" charset="0"/>
                <a:cs typeface="Arial" panose="020B0604020202020204" pitchFamily="34" charset="0"/>
              </a:rPr>
              <a:t> Design</a:t>
            </a:r>
            <a:endParaRPr lang="zh-CN" altLang="en-US" sz="1200" b="1" dirty="0">
              <a:latin typeface="Arial" panose="020B0604020202020204" pitchFamily="34" charset="0"/>
              <a:cs typeface="Arial" panose="020B0604020202020204" pitchFamily="34" charset="0"/>
            </a:endParaRPr>
          </a:p>
        </p:txBody>
      </p:sp>
      <p:sp>
        <p:nvSpPr>
          <p:cNvPr id="18" name="圆角矩形 17"/>
          <p:cNvSpPr/>
          <p:nvPr/>
        </p:nvSpPr>
        <p:spPr>
          <a:xfrm>
            <a:off x="2772969" y="343182"/>
            <a:ext cx="1243584" cy="379194"/>
          </a:xfrm>
          <a:prstGeom prst="roundRect">
            <a:avLst/>
          </a:prstGeom>
          <a:solidFill>
            <a:srgbClr val="00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PC Buyers</a:t>
            </a:r>
            <a:endParaRPr lang="zh-CN" altLang="en-US" sz="1200" b="1" dirty="0">
              <a:latin typeface="Arial" panose="020B0604020202020204" pitchFamily="34" charset="0"/>
              <a:cs typeface="Arial" panose="020B0604020202020204" pitchFamily="34" charset="0"/>
            </a:endParaRPr>
          </a:p>
        </p:txBody>
      </p:sp>
      <p:graphicFrame>
        <p:nvGraphicFramePr>
          <p:cNvPr id="42" name="Chart 3"/>
          <p:cNvGraphicFramePr/>
          <p:nvPr>
            <p:custDataLst>
              <p:tags r:id="rId2"/>
            </p:custDataLst>
            <p:extLst>
              <p:ext uri="{D42A27DB-BD31-4B8C-83A1-F6EECF244321}">
                <p14:modId xmlns:p14="http://schemas.microsoft.com/office/powerpoint/2010/main" val="2044599487"/>
              </p:ext>
            </p:extLst>
          </p:nvPr>
        </p:nvGraphicFramePr>
        <p:xfrm>
          <a:off x="962025" y="1739900"/>
          <a:ext cx="3022600" cy="3033713"/>
        </p:xfrm>
        <a:graphic>
          <a:graphicData uri="http://schemas.openxmlformats.org/drawingml/2006/chart">
            <c:chart xmlns:c="http://schemas.openxmlformats.org/drawingml/2006/chart" xmlns:r="http://schemas.openxmlformats.org/officeDocument/2006/relationships" r:id="rId27"/>
          </a:graphicData>
        </a:graphic>
      </p:graphicFrame>
      <p:sp>
        <p:nvSpPr>
          <p:cNvPr id="21" name="文本占位符 2"/>
          <p:cNvSpPr>
            <a:spLocks noGrp="1"/>
          </p:cNvSpPr>
          <p:nvPr>
            <p:custDataLst>
              <p:tags r:id="rId3"/>
            </p:custDataLst>
          </p:nvPr>
        </p:nvSpPr>
        <p:spPr bwMode="auto">
          <a:xfrm>
            <a:off x="3863975" y="2581275"/>
            <a:ext cx="214313" cy="19208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DB6C1AA1-6B88-4F78-B70D-AF25FFE099DB}" type="datetime'''O''''''''''i''''''''''''''''l'''''''''''''''''''">
              <a:rPr lang="en-US" altLang="en-US" sz="1400" smtClean="0">
                <a:ea typeface="等线" panose="02010600030101010101" pitchFamily="2" charset="-122"/>
              </a:rPr>
              <a:pPr/>
              <a:t>Oil</a:t>
            </a:fld>
            <a:endParaRPr lang="zh-CN" altLang="en-US" sz="1400" dirty="0">
              <a:ea typeface="等线" panose="02010600030101010101" pitchFamily="2" charset="-122"/>
            </a:endParaRPr>
          </a:p>
        </p:txBody>
      </p:sp>
      <p:sp>
        <p:nvSpPr>
          <p:cNvPr id="22" name="文本占位符 2"/>
          <p:cNvSpPr>
            <a:spLocks noGrp="1"/>
          </p:cNvSpPr>
          <p:nvPr>
            <p:custDataLst>
              <p:tags r:id="rId4"/>
            </p:custDataLst>
          </p:nvPr>
        </p:nvSpPr>
        <p:spPr bwMode="auto">
          <a:xfrm>
            <a:off x="1620838" y="4664075"/>
            <a:ext cx="457200" cy="19208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12502910-D9BF-4A16-8B7D-668A4AEDC7BE}" type="datetime'''''''Fl''''''''''''''a''''''''''''''''''v''''''o''''''''''r'">
              <a:rPr lang="en-US" altLang="en-US" sz="1400" smtClean="0">
                <a:ea typeface="等线" panose="02010600030101010101" pitchFamily="2" charset="-122"/>
              </a:rPr>
              <a:pPr/>
              <a:t>Flavor</a:t>
            </a:fld>
            <a:endParaRPr lang="zh-CN" altLang="en-US" sz="1400" dirty="0">
              <a:ea typeface="等线" panose="02010600030101010101" pitchFamily="2" charset="-122"/>
            </a:endParaRPr>
          </a:p>
        </p:txBody>
      </p:sp>
      <p:sp>
        <p:nvSpPr>
          <p:cNvPr id="23" name="文本占位符 2"/>
          <p:cNvSpPr>
            <a:spLocks noGrp="1"/>
          </p:cNvSpPr>
          <p:nvPr>
            <p:custDataLst>
              <p:tags r:id="rId5"/>
            </p:custDataLst>
          </p:nvPr>
        </p:nvSpPr>
        <p:spPr bwMode="auto">
          <a:xfrm>
            <a:off x="38100" y="2781300"/>
            <a:ext cx="989013" cy="19208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C2FC0246-B47D-431F-83A4-072B22431AFF}" type="datetime'''''P''''a''''c''ka''g''e'''''' ''''''S''''ize'''''''''">
              <a:rPr lang="en-US" altLang="en-US" sz="1400" smtClean="0">
                <a:ea typeface="等线" panose="02010600030101010101" pitchFamily="2" charset="-122"/>
              </a:rPr>
              <a:pPr/>
              <a:t>Package Size</a:t>
            </a:fld>
            <a:endParaRPr lang="zh-CN" altLang="en-US" sz="1400" dirty="0">
              <a:ea typeface="等线" panose="02010600030101010101" pitchFamily="2" charset="-122"/>
            </a:endParaRPr>
          </a:p>
        </p:txBody>
      </p:sp>
      <p:sp>
        <p:nvSpPr>
          <p:cNvPr id="24" name="文本占位符 2"/>
          <p:cNvSpPr>
            <a:spLocks noGrp="1"/>
          </p:cNvSpPr>
          <p:nvPr>
            <p:custDataLst>
              <p:tags r:id="rId6"/>
            </p:custDataLst>
          </p:nvPr>
        </p:nvSpPr>
        <p:spPr bwMode="auto">
          <a:xfrm>
            <a:off x="1395413" y="1798638"/>
            <a:ext cx="371475" cy="19208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4E6F8DCF-007A-4770-AD2A-CFED486C47D7}" type="datetime'''''''''''''''P''''''''''''''''''''''''''''''''''''ric''''e'">
              <a:rPr lang="en-US" altLang="en-US" sz="1400" smtClean="0">
                <a:ea typeface="等线" panose="02010600030101010101" pitchFamily="2" charset="-122"/>
              </a:rPr>
              <a:pPr/>
              <a:t>Price</a:t>
            </a:fld>
            <a:endParaRPr lang="zh-CN" altLang="en-US" sz="1400" dirty="0">
              <a:ea typeface="等线" panose="02010600030101010101" pitchFamily="2" charset="-122"/>
            </a:endParaRPr>
          </a:p>
        </p:txBody>
      </p:sp>
      <p:sp>
        <p:nvSpPr>
          <p:cNvPr id="25" name="文本占位符 2"/>
          <p:cNvSpPr>
            <a:spLocks noGrp="1"/>
          </p:cNvSpPr>
          <p:nvPr>
            <p:custDataLst>
              <p:tags r:id="rId7"/>
            </p:custDataLst>
          </p:nvPr>
        </p:nvSpPr>
        <p:spPr bwMode="auto">
          <a:xfrm>
            <a:off x="2062163" y="1616075"/>
            <a:ext cx="569913" cy="19208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091F7D4D-F613-4281-8573-39D47DBBFA59}" type="datetime'''''''''T''''e''xt''''''''''''''''''''''''''''''''''ure'''">
              <a:rPr lang="en-US" altLang="en-US" sz="1400" smtClean="0">
                <a:ea typeface="等线" panose="02010600030101010101" pitchFamily="2" charset="-122"/>
              </a:rPr>
              <a:pPr/>
              <a:t>Texture</a:t>
            </a:fld>
            <a:endParaRPr lang="zh-CN" altLang="en-US" sz="1400" dirty="0">
              <a:ea typeface="等线" panose="02010600030101010101" pitchFamily="2" charset="-122"/>
            </a:endParaRPr>
          </a:p>
        </p:txBody>
      </p:sp>
      <p:graphicFrame>
        <p:nvGraphicFramePr>
          <p:cNvPr id="43" name="Chart 3"/>
          <p:cNvGraphicFramePr/>
          <p:nvPr>
            <p:custDataLst>
              <p:tags r:id="rId8"/>
            </p:custDataLst>
            <p:extLst>
              <p:ext uri="{D42A27DB-BD31-4B8C-83A1-F6EECF244321}">
                <p14:modId xmlns:p14="http://schemas.microsoft.com/office/powerpoint/2010/main" val="3637735298"/>
              </p:ext>
            </p:extLst>
          </p:nvPr>
        </p:nvGraphicFramePr>
        <p:xfrm>
          <a:off x="4241800" y="1577975"/>
          <a:ext cx="7618413" cy="3195638"/>
        </p:xfrm>
        <a:graphic>
          <a:graphicData uri="http://schemas.openxmlformats.org/drawingml/2006/chart">
            <c:chart xmlns:c="http://schemas.openxmlformats.org/drawingml/2006/chart" xmlns:r="http://schemas.openxmlformats.org/officeDocument/2006/relationships" r:id="rId28"/>
          </a:graphicData>
        </a:graphic>
      </p:graphicFrame>
      <p:sp>
        <p:nvSpPr>
          <p:cNvPr id="27" name="矩形 26"/>
          <p:cNvSpPr/>
          <p:nvPr>
            <p:custDataLst>
              <p:tags r:id="rId9"/>
            </p:custDataLst>
          </p:nvPr>
        </p:nvSpPr>
        <p:spPr bwMode="auto">
          <a:xfrm>
            <a:off x="4956175" y="4749800"/>
            <a:ext cx="227013" cy="212725"/>
          </a:xfrm>
          <a:prstGeom prst="rect">
            <a:avLst/>
          </a:prstGeom>
          <a:noFill/>
          <a:ln w="12700"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t"/>
          <a:lstStyle/>
          <a:p>
            <a:pPr algn="ctr">
              <a:spcBef>
                <a:spcPct val="0"/>
              </a:spcBef>
              <a:spcAft>
                <a:spcPct val="0"/>
              </a:spcAft>
            </a:pPr>
            <a:fld id="{ABC8CFCA-411D-4EB7-8B59-0260CCF44053}" type="datetime'''''''O''''''''''''''''''''i''''''''''''''''''''l'''''''''''">
              <a:rPr lang="en-US" altLang="en-US" sz="1400" smtClean="0">
                <a:solidFill>
                  <a:schemeClr val="tx1"/>
                </a:solidFill>
                <a:ea typeface="等线" panose="02010600030101010101" pitchFamily="2" charset="-122"/>
              </a:rPr>
              <a:pPr/>
              <a:t>Oil</a:t>
            </a:fld>
            <a:endParaRPr lang="zh-CN" altLang="en-US" sz="1400">
              <a:solidFill>
                <a:schemeClr val="tx1"/>
              </a:solidFill>
              <a:ea typeface="等线" panose="02010600030101010101" pitchFamily="2" charset="-122"/>
            </a:endParaRPr>
          </a:p>
        </p:txBody>
      </p:sp>
      <p:sp>
        <p:nvSpPr>
          <p:cNvPr id="28" name="矩形 27"/>
          <p:cNvSpPr/>
          <p:nvPr>
            <p:custDataLst>
              <p:tags r:id="rId10"/>
            </p:custDataLst>
          </p:nvPr>
        </p:nvSpPr>
        <p:spPr bwMode="auto">
          <a:xfrm>
            <a:off x="6324600" y="4749800"/>
            <a:ext cx="469900" cy="212725"/>
          </a:xfrm>
          <a:prstGeom prst="rect">
            <a:avLst/>
          </a:prstGeom>
          <a:noFill/>
          <a:ln w="12700"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t"/>
          <a:lstStyle/>
          <a:p>
            <a:pPr algn="ctr">
              <a:spcBef>
                <a:spcPct val="0"/>
              </a:spcBef>
              <a:spcAft>
                <a:spcPct val="0"/>
              </a:spcAft>
            </a:pPr>
            <a:fld id="{B667808E-7DF9-46FD-A9C8-32BDD2AE4FBB}" type="datetime'''''''''''''F''''''''''''''''''''l''a''''''vo''''r'''''''''">
              <a:rPr lang="en-US" altLang="en-US" sz="1400" smtClean="0">
                <a:solidFill>
                  <a:schemeClr val="tx1"/>
                </a:solidFill>
                <a:ea typeface="等线" panose="02010600030101010101" pitchFamily="2" charset="-122"/>
              </a:rPr>
              <a:pPr/>
              <a:t>Flavor</a:t>
            </a:fld>
            <a:endParaRPr lang="zh-CN" altLang="en-US" sz="1400">
              <a:solidFill>
                <a:schemeClr val="tx1"/>
              </a:solidFill>
              <a:ea typeface="等线" panose="02010600030101010101" pitchFamily="2" charset="-122"/>
            </a:endParaRPr>
          </a:p>
        </p:txBody>
      </p:sp>
      <p:sp>
        <p:nvSpPr>
          <p:cNvPr id="29" name="矩形 28"/>
          <p:cNvSpPr/>
          <p:nvPr>
            <p:custDataLst>
              <p:tags r:id="rId11"/>
            </p:custDataLst>
          </p:nvPr>
        </p:nvSpPr>
        <p:spPr bwMode="auto">
          <a:xfrm>
            <a:off x="7550150" y="4749800"/>
            <a:ext cx="1001713" cy="212725"/>
          </a:xfrm>
          <a:prstGeom prst="rect">
            <a:avLst/>
          </a:prstGeom>
          <a:noFill/>
          <a:ln w="12700"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t"/>
          <a:lstStyle/>
          <a:p>
            <a:pPr algn="ctr">
              <a:spcBef>
                <a:spcPct val="0"/>
              </a:spcBef>
              <a:spcAft>
                <a:spcPct val="0"/>
              </a:spcAft>
            </a:pPr>
            <a:fld id="{6C9FB992-6E4E-4BB1-BD81-AB83A900C20F}" type="datetime'P''a''''''''''c''''k''''''a''''''g''e'''' Si''''z''''e'''">
              <a:rPr lang="en-US" altLang="en-US" sz="1400" smtClean="0">
                <a:solidFill>
                  <a:schemeClr val="tx1"/>
                </a:solidFill>
                <a:ea typeface="等线" panose="02010600030101010101" pitchFamily="2" charset="-122"/>
              </a:rPr>
              <a:pPr/>
              <a:t>Package Size</a:t>
            </a:fld>
            <a:endParaRPr lang="zh-CN" altLang="en-US" sz="1400">
              <a:solidFill>
                <a:schemeClr val="tx1"/>
              </a:solidFill>
              <a:ea typeface="等线" panose="02010600030101010101" pitchFamily="2" charset="-122"/>
            </a:endParaRPr>
          </a:p>
        </p:txBody>
      </p:sp>
      <p:sp>
        <p:nvSpPr>
          <p:cNvPr id="30" name="矩形 29"/>
          <p:cNvSpPr/>
          <p:nvPr>
            <p:custDataLst>
              <p:tags r:id="rId12"/>
            </p:custDataLst>
          </p:nvPr>
        </p:nvSpPr>
        <p:spPr bwMode="auto">
          <a:xfrm>
            <a:off x="9348788" y="4749800"/>
            <a:ext cx="384175" cy="212725"/>
          </a:xfrm>
          <a:prstGeom prst="rect">
            <a:avLst/>
          </a:prstGeom>
          <a:noFill/>
          <a:ln w="12700"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t"/>
          <a:lstStyle/>
          <a:p>
            <a:pPr algn="ctr">
              <a:spcBef>
                <a:spcPct val="0"/>
              </a:spcBef>
              <a:spcAft>
                <a:spcPct val="0"/>
              </a:spcAft>
            </a:pPr>
            <a:fld id="{499F8111-A4C0-4F85-8B2D-64D8E5F14839}" type="datetime'P''''r''i''''''''''''''''''''''''''''''''''''''''''''''ce'''">
              <a:rPr lang="en-US" altLang="en-US" sz="1400" smtClean="0">
                <a:solidFill>
                  <a:schemeClr val="tx1"/>
                </a:solidFill>
                <a:ea typeface="等线" panose="02010600030101010101" pitchFamily="2" charset="-122"/>
              </a:rPr>
              <a:pPr/>
              <a:t>Price</a:t>
            </a:fld>
            <a:endParaRPr lang="zh-CN" altLang="en-US" sz="1400">
              <a:solidFill>
                <a:schemeClr val="tx1"/>
              </a:solidFill>
              <a:ea typeface="等线" panose="02010600030101010101" pitchFamily="2" charset="-122"/>
            </a:endParaRPr>
          </a:p>
        </p:txBody>
      </p:sp>
      <p:sp>
        <p:nvSpPr>
          <p:cNvPr id="31" name="矩形 30"/>
          <p:cNvSpPr/>
          <p:nvPr>
            <p:custDataLst>
              <p:tags r:id="rId13"/>
            </p:custDataLst>
          </p:nvPr>
        </p:nvSpPr>
        <p:spPr bwMode="auto">
          <a:xfrm>
            <a:off x="10741025" y="4749800"/>
            <a:ext cx="582613" cy="212725"/>
          </a:xfrm>
          <a:prstGeom prst="rect">
            <a:avLst/>
          </a:prstGeom>
          <a:noFill/>
          <a:ln w="12700"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t"/>
          <a:lstStyle/>
          <a:p>
            <a:pPr algn="ctr">
              <a:spcBef>
                <a:spcPct val="0"/>
              </a:spcBef>
              <a:spcAft>
                <a:spcPct val="0"/>
              </a:spcAft>
            </a:pPr>
            <a:fld id="{C8DE9628-48EF-4535-BC40-BD1E06916E08}" type="datetime'''''''''''''''''Te''''''''x''''t''''''''u''''''''r''e'''">
              <a:rPr lang="en-US" altLang="en-US" sz="1400" smtClean="0">
                <a:solidFill>
                  <a:schemeClr val="tx1"/>
                </a:solidFill>
                <a:ea typeface="等线" panose="02010600030101010101" pitchFamily="2" charset="-122"/>
              </a:rPr>
              <a:pPr/>
              <a:t>Texture</a:t>
            </a:fld>
            <a:endParaRPr lang="zh-CN" altLang="en-US" sz="1400">
              <a:solidFill>
                <a:schemeClr val="tx1"/>
              </a:solidFill>
              <a:ea typeface="等线" panose="02010600030101010101" pitchFamily="2" charset="-122"/>
            </a:endParaRPr>
          </a:p>
        </p:txBody>
      </p:sp>
      <p:sp>
        <p:nvSpPr>
          <p:cNvPr id="32" name="矩形 31"/>
          <p:cNvSpPr/>
          <p:nvPr>
            <p:custDataLst>
              <p:tags r:id="rId14"/>
            </p:custDataLst>
          </p:nvPr>
        </p:nvSpPr>
        <p:spPr bwMode="auto">
          <a:xfrm>
            <a:off x="10826750" y="1909763"/>
            <a:ext cx="250825" cy="187325"/>
          </a:xfrm>
          <a:prstGeom prst="rect">
            <a:avLst/>
          </a:prstGeom>
          <a:solidFill>
            <a:srgbClr val="005B00"/>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custDataLst>
              <p:tags r:id="rId15"/>
            </p:custDataLst>
          </p:nvPr>
        </p:nvSpPr>
        <p:spPr bwMode="auto">
          <a:xfrm>
            <a:off x="10826750" y="2173288"/>
            <a:ext cx="250825" cy="187325"/>
          </a:xfrm>
          <a:prstGeom prst="rect">
            <a:avLst/>
          </a:prstGeom>
          <a:solidFill>
            <a:srgbClr val="92D050"/>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custDataLst>
              <p:tags r:id="rId16"/>
            </p:custDataLst>
          </p:nvPr>
        </p:nvSpPr>
        <p:spPr bwMode="auto">
          <a:xfrm>
            <a:off x="10826750" y="2436813"/>
            <a:ext cx="250825" cy="187325"/>
          </a:xfrm>
          <a:prstGeom prst="rect">
            <a:avLst/>
          </a:prstGeom>
          <a:solidFill>
            <a:schemeClr val="accent4"/>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custDataLst>
              <p:tags r:id="rId17"/>
            </p:custDataLst>
          </p:nvPr>
        </p:nvSpPr>
        <p:spPr bwMode="auto">
          <a:xfrm>
            <a:off x="10826750" y="2700338"/>
            <a:ext cx="250825" cy="187325"/>
          </a:xfrm>
          <a:prstGeom prst="rect">
            <a:avLst/>
          </a:prstGeom>
          <a:solidFill>
            <a:srgbClr val="D6D7D9"/>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custDataLst>
              <p:tags r:id="rId18"/>
            </p:custDataLst>
          </p:nvPr>
        </p:nvSpPr>
        <p:spPr bwMode="auto">
          <a:xfrm>
            <a:off x="10826750" y="2963863"/>
            <a:ext cx="250825" cy="187325"/>
          </a:xfrm>
          <a:prstGeom prst="rect">
            <a:avLst/>
          </a:prstGeom>
          <a:solidFill>
            <a:srgbClr val="A6A6A6"/>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custDataLst>
              <p:tags r:id="rId19"/>
            </p:custDataLst>
          </p:nvPr>
        </p:nvSpPr>
        <p:spPr bwMode="auto">
          <a:xfrm>
            <a:off x="11128375" y="1905000"/>
            <a:ext cx="379413" cy="212725"/>
          </a:xfrm>
          <a:prstGeom prst="rect">
            <a:avLst/>
          </a:prstGeom>
          <a:noFill/>
          <a:ln w="12700"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spcBef>
                <a:spcPct val="0"/>
              </a:spcBef>
              <a:spcAft>
                <a:spcPct val="0"/>
              </a:spcAft>
            </a:pPr>
            <a:fld id="{A775F1E2-7075-49FB-910F-83CF53906347}" type="datetime'''''''''''''''''''''''''''''''''''''''T''''o''''t''a''l'''">
              <a:rPr lang="en-US" altLang="en-US" sz="1400" smtClean="0">
                <a:solidFill>
                  <a:schemeClr val="tx1"/>
                </a:solidFill>
                <a:ea typeface="等线" panose="02010600030101010101" pitchFamily="2" charset="-122"/>
              </a:rPr>
              <a:pPr/>
              <a:t>Total</a:t>
            </a:fld>
            <a:endParaRPr lang="zh-CN" altLang="en-US" sz="1400" dirty="0">
              <a:solidFill>
                <a:schemeClr val="tx1"/>
              </a:solidFill>
              <a:ea typeface="等线" panose="02010600030101010101" pitchFamily="2" charset="-122"/>
            </a:endParaRPr>
          </a:p>
        </p:txBody>
      </p:sp>
      <p:sp>
        <p:nvSpPr>
          <p:cNvPr id="38" name="矩形 37"/>
          <p:cNvSpPr/>
          <p:nvPr>
            <p:custDataLst>
              <p:tags r:id="rId20"/>
            </p:custDataLst>
          </p:nvPr>
        </p:nvSpPr>
        <p:spPr bwMode="auto">
          <a:xfrm>
            <a:off x="11128375" y="2168525"/>
            <a:ext cx="577850" cy="212725"/>
          </a:xfrm>
          <a:prstGeom prst="rect">
            <a:avLst/>
          </a:prstGeom>
          <a:noFill/>
          <a:ln w="12700"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spcBef>
                <a:spcPct val="0"/>
              </a:spcBef>
              <a:spcAft>
                <a:spcPct val="0"/>
              </a:spcAft>
            </a:pPr>
            <a:fld id="{FCC3F615-F67D-4E78-A147-B631FD5D33E1}" type="datetime'''''''''''P''''''''r''''o''''''fi''''l''''''e''''''1'''">
              <a:rPr lang="en-US" altLang="en-US" sz="1400" smtClean="0">
                <a:solidFill>
                  <a:schemeClr val="tx1"/>
                </a:solidFill>
                <a:ea typeface="等线" panose="02010600030101010101" pitchFamily="2" charset="-122"/>
              </a:rPr>
              <a:pPr/>
              <a:t>Profile1</a:t>
            </a:fld>
            <a:endParaRPr lang="zh-CN" altLang="en-US" sz="1400">
              <a:solidFill>
                <a:schemeClr val="tx1"/>
              </a:solidFill>
              <a:ea typeface="等线" panose="02010600030101010101" pitchFamily="2" charset="-122"/>
            </a:endParaRPr>
          </a:p>
        </p:txBody>
      </p:sp>
      <p:sp>
        <p:nvSpPr>
          <p:cNvPr id="39" name="矩形 38"/>
          <p:cNvSpPr/>
          <p:nvPr>
            <p:custDataLst>
              <p:tags r:id="rId21"/>
            </p:custDataLst>
          </p:nvPr>
        </p:nvSpPr>
        <p:spPr bwMode="auto">
          <a:xfrm>
            <a:off x="11128375" y="2432050"/>
            <a:ext cx="577850" cy="212725"/>
          </a:xfrm>
          <a:prstGeom prst="rect">
            <a:avLst/>
          </a:prstGeom>
          <a:noFill/>
          <a:ln w="12700"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spcBef>
                <a:spcPct val="0"/>
              </a:spcBef>
              <a:spcAft>
                <a:spcPct val="0"/>
              </a:spcAft>
            </a:pPr>
            <a:fld id="{915D9FC6-58C9-4A9A-9736-CAFD11A44C96}" type="datetime'''''''P''''''''r''ofi''l''''''''''''e2'''''''">
              <a:rPr lang="en-US" altLang="en-US" sz="1400" smtClean="0">
                <a:solidFill>
                  <a:schemeClr val="tx1"/>
                </a:solidFill>
                <a:ea typeface="等线" panose="02010600030101010101" pitchFamily="2" charset="-122"/>
              </a:rPr>
              <a:pPr/>
              <a:t>Profile2</a:t>
            </a:fld>
            <a:endParaRPr lang="zh-CN" altLang="en-US" sz="1400">
              <a:solidFill>
                <a:schemeClr val="tx1"/>
              </a:solidFill>
              <a:ea typeface="等线" panose="02010600030101010101" pitchFamily="2" charset="-122"/>
            </a:endParaRPr>
          </a:p>
        </p:txBody>
      </p:sp>
      <p:sp>
        <p:nvSpPr>
          <p:cNvPr id="40" name="矩形 39"/>
          <p:cNvSpPr/>
          <p:nvPr>
            <p:custDataLst>
              <p:tags r:id="rId22"/>
            </p:custDataLst>
          </p:nvPr>
        </p:nvSpPr>
        <p:spPr bwMode="auto">
          <a:xfrm>
            <a:off x="11128375" y="2695575"/>
            <a:ext cx="577850" cy="212725"/>
          </a:xfrm>
          <a:prstGeom prst="rect">
            <a:avLst/>
          </a:prstGeom>
          <a:noFill/>
          <a:ln w="12700"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spcBef>
                <a:spcPct val="0"/>
              </a:spcBef>
              <a:spcAft>
                <a:spcPct val="0"/>
              </a:spcAft>
            </a:pPr>
            <a:fld id="{CE3BA504-7BF9-4037-9C07-996311C951DB}" type="datetime'''''''''''Pr''o''''''''f''''''''''i''''l''''e''''''3'">
              <a:rPr lang="en-US" altLang="en-US" sz="1400" smtClean="0">
                <a:solidFill>
                  <a:schemeClr val="tx1"/>
                </a:solidFill>
                <a:ea typeface="等线" panose="02010600030101010101" pitchFamily="2" charset="-122"/>
              </a:rPr>
              <a:pPr/>
              <a:t>Profile3</a:t>
            </a:fld>
            <a:endParaRPr lang="zh-CN" altLang="en-US" sz="1400">
              <a:solidFill>
                <a:schemeClr val="tx1"/>
              </a:solidFill>
              <a:ea typeface="等线" panose="02010600030101010101" pitchFamily="2" charset="-122"/>
            </a:endParaRPr>
          </a:p>
        </p:txBody>
      </p:sp>
      <p:sp>
        <p:nvSpPr>
          <p:cNvPr id="41" name="矩形 40"/>
          <p:cNvSpPr/>
          <p:nvPr>
            <p:custDataLst>
              <p:tags r:id="rId23"/>
            </p:custDataLst>
          </p:nvPr>
        </p:nvSpPr>
        <p:spPr bwMode="auto">
          <a:xfrm>
            <a:off x="11128375" y="2959100"/>
            <a:ext cx="577850" cy="212725"/>
          </a:xfrm>
          <a:prstGeom prst="rect">
            <a:avLst/>
          </a:prstGeom>
          <a:noFill/>
          <a:ln w="12700"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spcBef>
                <a:spcPct val="0"/>
              </a:spcBef>
              <a:spcAft>
                <a:spcPct val="0"/>
              </a:spcAft>
            </a:pPr>
            <a:fld id="{43BAB285-D9AD-4479-AA65-15C97A3C3539}" type="datetime'''''P''''''ro''f''''''''''''''''''''''''i''''''l''e''''4'''''">
              <a:rPr lang="en-US" altLang="en-US" sz="1400" smtClean="0">
                <a:solidFill>
                  <a:schemeClr val="tx1"/>
                </a:solidFill>
                <a:ea typeface="等线" panose="02010600030101010101" pitchFamily="2" charset="-122"/>
              </a:rPr>
              <a:pPr/>
              <a:t>Profile4</a:t>
            </a:fld>
            <a:endParaRPr lang="zh-CN" altLang="en-US" sz="1400">
              <a:solidFill>
                <a:schemeClr val="tx1"/>
              </a:solidFill>
              <a:ea typeface="等线" panose="02010600030101010101" pitchFamily="2" charset="-122"/>
            </a:endParaRPr>
          </a:p>
        </p:txBody>
      </p:sp>
      <p:sp>
        <p:nvSpPr>
          <p:cNvPr id="2" name="圆角矩形 11">
            <a:extLst>
              <a:ext uri="{FF2B5EF4-FFF2-40B4-BE49-F238E27FC236}">
                <a16:creationId xmlns:a16="http://schemas.microsoft.com/office/drawing/2014/main" id="{8C60A6EC-AFE8-D590-EBE9-A328E27355DB}"/>
              </a:ext>
            </a:extLst>
          </p:cNvPr>
          <p:cNvSpPr/>
          <p:nvPr/>
        </p:nvSpPr>
        <p:spPr>
          <a:xfrm>
            <a:off x="4073753" y="352749"/>
            <a:ext cx="1517794" cy="379194"/>
          </a:xfrm>
          <a:prstGeom prst="round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Summary &amp;</a:t>
            </a:r>
          </a:p>
          <a:p>
            <a:pPr algn="ctr"/>
            <a:r>
              <a:rPr lang="en-US" altLang="zh-CN" sz="1200" b="1" dirty="0">
                <a:latin typeface="Arial" panose="020B0604020202020204" pitchFamily="34" charset="0"/>
                <a:cs typeface="Arial" panose="020B0604020202020204" pitchFamily="34" charset="0"/>
              </a:rPr>
              <a:t>Recommendation</a:t>
            </a:r>
            <a:endParaRPr lang="zh-CN" altLang="en-US" sz="1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113740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p:cNvGraphicFramePr>
            <a:graphicFrameLocks noChangeAspect="1"/>
          </p:cNvGraphicFramePr>
          <p:nvPr>
            <p:custDataLst>
              <p:tags r:id="rId1"/>
            </p:custDataLst>
            <p:extLst>
              <p:ext uri="{D42A27DB-BD31-4B8C-83A1-F6EECF244321}">
                <p14:modId xmlns:p14="http://schemas.microsoft.com/office/powerpoint/2010/main" val="21339541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395" imgH="394" progId="TCLayout.ActiveDocument.1">
                  <p:embed/>
                </p:oleObj>
              </mc:Choice>
              <mc:Fallback>
                <p:oleObj name="think-cell 幻灯片" r:id="rId9" imgW="395" imgH="394" progId="TCLayout.ActiveDocument.1">
                  <p:embed/>
                  <p:pic>
                    <p:nvPicPr>
                      <p:cNvPr id="0" name=""/>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4" name="页脚占位符 3"/>
          <p:cNvSpPr>
            <a:spLocks noGrp="1"/>
          </p:cNvSpPr>
          <p:nvPr>
            <p:ph type="ftr" sz="quarter" idx="11"/>
          </p:nvPr>
        </p:nvSpPr>
        <p:spPr/>
        <p:txBody>
          <a:bodyPr/>
          <a:lstStyle/>
          <a:p>
            <a:r>
              <a:rPr lang="en-US" altLang="zh-CN" sz="1600" i="1" dirty="0">
                <a:latin typeface="Arial" panose="020B0604020202020204" pitchFamily="34" charset="0"/>
                <a:cs typeface="Arial" panose="020B0604020202020204" pitchFamily="34" charset="0"/>
              </a:rPr>
              <a:t>Data: Questionnaire Data</a:t>
            </a:r>
            <a:endParaRPr lang="zh-CN" altLang="en-US" sz="1600" i="1" dirty="0">
              <a:latin typeface="Arial" panose="020B0604020202020204" pitchFamily="34" charset="0"/>
              <a:cs typeface="Arial" panose="020B0604020202020204" pitchFamily="34" charset="0"/>
            </a:endParaRPr>
          </a:p>
          <a:p>
            <a:endParaRPr lang="zh-CN" altLang="en-US" sz="1600" dirty="0"/>
          </a:p>
        </p:txBody>
      </p:sp>
      <p:sp>
        <p:nvSpPr>
          <p:cNvPr id="5" name="灯片编号占位符 4"/>
          <p:cNvSpPr>
            <a:spLocks noGrp="1"/>
          </p:cNvSpPr>
          <p:nvPr>
            <p:ph type="sldNum" sz="quarter" idx="12"/>
          </p:nvPr>
        </p:nvSpPr>
        <p:spPr/>
        <p:txBody>
          <a:bodyPr/>
          <a:lstStyle/>
          <a:p>
            <a:fld id="{1DDAB59E-332C-4060-B0C9-643DCBD9587F}" type="slidenum">
              <a:rPr lang="zh-CN" altLang="en-US" smtClean="0"/>
              <a:t>39</a:t>
            </a:fld>
            <a:endParaRPr lang="zh-CN" altLang="en-US"/>
          </a:p>
        </p:txBody>
      </p:sp>
      <p:sp>
        <p:nvSpPr>
          <p:cNvPr id="7" name="标题 1"/>
          <p:cNvSpPr>
            <a:spLocks noGrp="1"/>
          </p:cNvSpPr>
          <p:nvPr>
            <p:ph type="title"/>
          </p:nvPr>
        </p:nvSpPr>
        <p:spPr>
          <a:xfrm>
            <a:off x="1245126" y="897578"/>
            <a:ext cx="10946874" cy="430143"/>
          </a:xfrm>
        </p:spPr>
        <p:txBody>
          <a:bodyPr vert="horz">
            <a:noAutofit/>
          </a:bodyPr>
          <a:lstStyle/>
          <a:p>
            <a:pPr lvl="0"/>
            <a:r>
              <a:rPr lang="en-US" altLang="zh-CN" sz="1800" b="1" dirty="0">
                <a:solidFill>
                  <a:srgbClr val="005B00"/>
                </a:solidFill>
                <a:latin typeface="Arial" panose="020B0604020202020204" pitchFamily="34" charset="0"/>
                <a:cs typeface="Arial" panose="020B0604020202020204" pitchFamily="34" charset="0"/>
              </a:rPr>
              <a:t>Teenager &amp; Adult Families</a:t>
            </a:r>
            <a:r>
              <a:rPr lang="en-US" altLang="zh-CN" sz="1600" b="1" dirty="0">
                <a:solidFill>
                  <a:srgbClr val="005B00"/>
                </a:solidFill>
                <a:latin typeface="Arial" panose="020B0604020202020204" pitchFamily="34" charset="0"/>
                <a:cs typeface="Arial" panose="020B0604020202020204" pitchFamily="34" charset="0"/>
              </a:rPr>
              <a:t>:</a:t>
            </a:r>
            <a:r>
              <a:rPr lang="zh-CN" altLang="en-US" sz="1600" b="1" dirty="0">
                <a:solidFill>
                  <a:srgbClr val="005B00"/>
                </a:solidFill>
                <a:latin typeface="Arial" panose="020B0604020202020204" pitchFamily="34" charset="0"/>
                <a:cs typeface="Arial" panose="020B0604020202020204" pitchFamily="34" charset="0"/>
              </a:rPr>
              <a:t> </a:t>
            </a:r>
            <a:r>
              <a:rPr lang="en-US" altLang="zh-CN" sz="1600" b="1" dirty="0">
                <a:solidFill>
                  <a:srgbClr val="005B00"/>
                </a:solidFill>
                <a:latin typeface="Arial" panose="020B0604020202020204" pitchFamily="34" charset="0"/>
                <a:cs typeface="Arial" panose="020B0604020202020204" pitchFamily="34" charset="0"/>
              </a:rPr>
              <a:t>focus on </a:t>
            </a:r>
            <a:r>
              <a:rPr lang="en-US" altLang="zh-CN" sz="1600" b="1" dirty="0">
                <a:solidFill>
                  <a:srgbClr val="005B00"/>
                </a:solidFill>
                <a:latin typeface="Arial" panose="020B0604020202020204" pitchFamily="34" charset="0"/>
                <a:cs typeface="Arial" panose="020B0604020202020204" pitchFamily="34" charset="0"/>
                <a:sym typeface="+mn-lt"/>
              </a:rPr>
              <a:t>middle-income families in A cities, high purchase frequency, prefer online channels;  the main consumption scenes are festivals and family reunions.</a:t>
            </a:r>
            <a:endParaRPr lang="zh-CN" altLang="en-US" sz="1600" b="1" dirty="0">
              <a:solidFill>
                <a:srgbClr val="005B00"/>
              </a:solidFill>
              <a:latin typeface="Arial" panose="020B0604020202020204" pitchFamily="34" charset="0"/>
              <a:cs typeface="Arial" panose="020B0604020202020204" pitchFamily="34" charset="0"/>
              <a:sym typeface="+mn-lt"/>
            </a:endParaRPr>
          </a:p>
        </p:txBody>
      </p:sp>
      <p:grpSp>
        <p:nvGrpSpPr>
          <p:cNvPr id="11" name="组合 10"/>
          <p:cNvGrpSpPr/>
          <p:nvPr/>
        </p:nvGrpSpPr>
        <p:grpSpPr>
          <a:xfrm>
            <a:off x="375121" y="1910066"/>
            <a:ext cx="3704384" cy="2358976"/>
            <a:chOff x="547662" y="1883715"/>
            <a:chExt cx="3555332" cy="1864063"/>
          </a:xfrm>
        </p:grpSpPr>
        <p:sp>
          <p:nvSpPr>
            <p:cNvPr id="12" name="圆角矩形 11"/>
            <p:cNvSpPr/>
            <p:nvPr/>
          </p:nvSpPr>
          <p:spPr bwMode="ltGray">
            <a:xfrm>
              <a:off x="1017295" y="2654067"/>
              <a:ext cx="2881083" cy="496800"/>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333333"/>
                  </a:solidFill>
                  <a:effectLst/>
                  <a:uLnTx/>
                  <a:uFillTx/>
                  <a:cs typeface="+mn-ea"/>
                  <a:sym typeface="+mn-lt"/>
                </a:rPr>
                <a:t>Monthly Income 9-12K</a:t>
              </a:r>
            </a:p>
            <a:p>
              <a:pPr lvl="0">
                <a:defRPr/>
              </a:pPr>
              <a:r>
                <a:rPr lang="en-US" altLang="zh-CN" sz="1200" dirty="0">
                  <a:solidFill>
                    <a:schemeClr val="accent4">
                      <a:lumMod val="75000"/>
                    </a:schemeClr>
                  </a:solidFill>
                  <a:cs typeface="+mn-ea"/>
                  <a:sym typeface="+mn-lt"/>
                </a:rPr>
                <a:t>Index</a:t>
              </a:r>
              <a:r>
                <a:rPr lang="zh-CN" altLang="en-US" sz="1200" dirty="0">
                  <a:solidFill>
                    <a:schemeClr val="accent4">
                      <a:lumMod val="75000"/>
                    </a:schemeClr>
                  </a:solidFill>
                  <a:cs typeface="+mn-ea"/>
                  <a:sym typeface="+mn-lt"/>
                </a:rPr>
                <a:t>： </a:t>
              </a:r>
              <a:r>
                <a:rPr kumimoji="0" lang="en-US" altLang="zh-CN" sz="1200" b="1" i="0" u="none" strike="noStrike" kern="1200" cap="none" spc="0" normalizeH="0" baseline="0" noProof="0" dirty="0">
                  <a:ln>
                    <a:noFill/>
                  </a:ln>
                  <a:solidFill>
                    <a:schemeClr val="accent4">
                      <a:lumMod val="75000"/>
                    </a:schemeClr>
                  </a:solidFill>
                  <a:effectLst/>
                  <a:uLnTx/>
                  <a:uFillTx/>
                  <a:cs typeface="+mn-ea"/>
                  <a:sym typeface="+mn-lt"/>
                </a:rPr>
                <a:t>104</a:t>
              </a:r>
              <a:r>
                <a:rPr kumimoji="0" lang="zh-CN" altLang="en-US" sz="1200" b="1" i="0" u="none" strike="noStrike" kern="1200" cap="none" spc="0" normalizeH="0" baseline="0" noProof="0" dirty="0">
                  <a:ln>
                    <a:noFill/>
                  </a:ln>
                  <a:solidFill>
                    <a:schemeClr val="accent4">
                      <a:lumMod val="75000"/>
                    </a:schemeClr>
                  </a:solidFill>
                  <a:effectLst/>
                  <a:uLnTx/>
                  <a:uFillTx/>
                  <a:cs typeface="+mn-ea"/>
                  <a:sym typeface="+mn-lt"/>
                </a:rPr>
                <a:t> </a:t>
              </a:r>
              <a:endParaRPr kumimoji="0" lang="en-US" altLang="zh-CN" sz="1200" b="1" i="0" u="none" strike="noStrike" kern="1200" cap="none" spc="0" normalizeH="0" baseline="0" noProof="0" dirty="0">
                <a:ln>
                  <a:noFill/>
                </a:ln>
                <a:solidFill>
                  <a:schemeClr val="accent4">
                    <a:lumMod val="75000"/>
                  </a:schemeClr>
                </a:solidFill>
                <a:effectLst/>
                <a:uLnTx/>
                <a:uFillTx/>
                <a:cs typeface="+mn-ea"/>
                <a:sym typeface="+mn-lt"/>
              </a:endParaRPr>
            </a:p>
          </p:txBody>
        </p:sp>
        <p:sp>
          <p:nvSpPr>
            <p:cNvPr id="13" name="圆角矩形 12"/>
            <p:cNvSpPr/>
            <p:nvPr/>
          </p:nvSpPr>
          <p:spPr bwMode="ltGray">
            <a:xfrm>
              <a:off x="962104" y="1883715"/>
              <a:ext cx="3140890" cy="675195"/>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accent4">
                      <a:lumMod val="75000"/>
                    </a:schemeClr>
                  </a:solidFill>
                  <a:cs typeface="+mn-ea"/>
                  <a:sym typeface="+mn-lt"/>
                </a:rPr>
                <a:t>Index:</a:t>
              </a:r>
              <a:endParaRPr kumimoji="0" lang="en-US" altLang="zh-CN" sz="1400" b="1" i="0" u="none" strike="noStrike" kern="1200" cap="none" spc="0" normalizeH="0" baseline="0" noProof="0" dirty="0">
                <a:ln>
                  <a:noFill/>
                </a:ln>
                <a:solidFill>
                  <a:srgbClr val="333333"/>
                </a:solidFill>
                <a:effectLst/>
                <a:uLnTx/>
                <a:uFillTx/>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333333"/>
                  </a:solidFill>
                  <a:effectLst/>
                  <a:uLnTx/>
                  <a:uFillTx/>
                  <a:cs typeface="+mn-ea"/>
                  <a:sym typeface="+mn-lt"/>
                </a:rPr>
                <a:t>Teenager</a:t>
              </a:r>
              <a:r>
                <a:rPr kumimoji="0" lang="en-US" altLang="zh-CN" sz="1600" b="1" i="0" u="none" strike="noStrike" kern="1200" cap="none" spc="0" normalizeH="0" noProof="0" dirty="0">
                  <a:ln>
                    <a:noFill/>
                  </a:ln>
                  <a:solidFill>
                    <a:srgbClr val="333333"/>
                  </a:solidFill>
                  <a:effectLst/>
                  <a:uLnTx/>
                  <a:uFillTx/>
                  <a:cs typeface="+mn-ea"/>
                  <a:sym typeface="+mn-lt"/>
                </a:rPr>
                <a:t> Family </a:t>
              </a:r>
              <a:r>
                <a:rPr kumimoji="0" lang="en-US" altLang="zh-CN" sz="1200" b="1" i="0" u="none" strike="noStrike" kern="1200" cap="none" spc="0" normalizeH="0" baseline="0" noProof="0" dirty="0">
                  <a:ln>
                    <a:noFill/>
                  </a:ln>
                  <a:solidFill>
                    <a:schemeClr val="accent4">
                      <a:lumMod val="75000"/>
                    </a:schemeClr>
                  </a:solidFill>
                  <a:effectLst/>
                  <a:uLnTx/>
                  <a:uFillTx/>
                  <a:cs typeface="+mn-ea"/>
                  <a:sym typeface="+mn-lt"/>
                </a:rPr>
                <a:t>113</a:t>
              </a:r>
            </a:p>
            <a:p>
              <a:pPr lvl="0">
                <a:defRPr/>
              </a:pPr>
              <a:r>
                <a:rPr lang="en-US" altLang="zh-CN" sz="1600" b="1" dirty="0">
                  <a:solidFill>
                    <a:srgbClr val="333333"/>
                  </a:solidFill>
                  <a:cs typeface="+mn-ea"/>
                  <a:sym typeface="+mn-lt"/>
                </a:rPr>
                <a:t>Adult Family </a:t>
              </a:r>
              <a:r>
                <a:rPr kumimoji="0" lang="en-US" altLang="zh-CN" sz="1200" b="1" i="0" u="none" strike="noStrike" kern="1200" cap="none" spc="0" normalizeH="0" baseline="0" noProof="0" dirty="0">
                  <a:ln>
                    <a:noFill/>
                  </a:ln>
                  <a:solidFill>
                    <a:schemeClr val="accent4">
                      <a:lumMod val="75000"/>
                    </a:schemeClr>
                  </a:solidFill>
                  <a:effectLst/>
                  <a:uLnTx/>
                  <a:uFillTx/>
                  <a:cs typeface="+mn-ea"/>
                  <a:sym typeface="+mn-lt"/>
                </a:rPr>
                <a:t>117</a:t>
              </a:r>
            </a:p>
            <a:p>
              <a:pPr lvl="0">
                <a:defRPr/>
              </a:pPr>
              <a:endParaRPr kumimoji="0" lang="en-US" altLang="zh-CN" sz="1200" b="1" i="0" u="none" strike="noStrike" kern="1200" cap="none" spc="0" normalizeH="0" baseline="0" noProof="0" dirty="0">
                <a:ln>
                  <a:noFill/>
                </a:ln>
                <a:solidFill>
                  <a:schemeClr val="accent4">
                    <a:lumMod val="75000"/>
                  </a:schemeClr>
                </a:solidFill>
                <a:effectLst/>
                <a:uLnTx/>
                <a:uFillTx/>
                <a:cs typeface="+mn-ea"/>
                <a:sym typeface="+mn-lt"/>
              </a:endParaRPr>
            </a:p>
            <a:p>
              <a:pPr lvl="0">
                <a:defRPr/>
              </a:pPr>
              <a:endParaRPr kumimoji="0" lang="en-US" altLang="zh-CN" sz="1200" b="1" i="0" u="none" strike="noStrike" kern="1200" cap="none" spc="0" normalizeH="0" baseline="0" noProof="0" dirty="0">
                <a:ln>
                  <a:noFill/>
                </a:ln>
                <a:solidFill>
                  <a:schemeClr val="accent4">
                    <a:lumMod val="75000"/>
                  </a:schemeClr>
                </a:solidFill>
                <a:effectLst/>
                <a:uLnTx/>
                <a:uFillTx/>
                <a:cs typeface="+mn-ea"/>
                <a:sym typeface="+mn-lt"/>
              </a:endParaRPr>
            </a:p>
          </p:txBody>
        </p:sp>
        <p:sp>
          <p:nvSpPr>
            <p:cNvPr id="14" name="圆角矩形 13"/>
            <p:cNvSpPr/>
            <p:nvPr/>
          </p:nvSpPr>
          <p:spPr bwMode="ltGray">
            <a:xfrm>
              <a:off x="1036428" y="3250978"/>
              <a:ext cx="2881083" cy="496800"/>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333333"/>
                  </a:solidFill>
                  <a:effectLst/>
                  <a:uLnTx/>
                  <a:uFillTx/>
                  <a:cs typeface="+mn-ea"/>
                  <a:sym typeface="+mn-lt"/>
                </a:rPr>
                <a:t>A Cities</a:t>
              </a:r>
            </a:p>
            <a:p>
              <a:pPr lvl="0">
                <a:defRPr/>
              </a:pPr>
              <a:r>
                <a:rPr lang="en-US" altLang="zh-CN" sz="1200" dirty="0">
                  <a:solidFill>
                    <a:schemeClr val="accent4">
                      <a:lumMod val="75000"/>
                    </a:schemeClr>
                  </a:solidFill>
                  <a:cs typeface="+mn-ea"/>
                  <a:sym typeface="+mn-lt"/>
                </a:rPr>
                <a:t>Index</a:t>
              </a:r>
              <a:r>
                <a:rPr lang="zh-CN" altLang="en-US" sz="1200" dirty="0">
                  <a:solidFill>
                    <a:schemeClr val="accent4">
                      <a:lumMod val="75000"/>
                    </a:schemeClr>
                  </a:solidFill>
                  <a:cs typeface="+mn-ea"/>
                  <a:sym typeface="+mn-lt"/>
                </a:rPr>
                <a:t>： </a:t>
              </a:r>
              <a:r>
                <a:rPr kumimoji="0" lang="en-US" altLang="zh-CN" sz="1200" b="1" i="0" u="none" strike="noStrike" kern="1200" cap="none" spc="0" normalizeH="0" baseline="0" noProof="0" dirty="0">
                  <a:ln>
                    <a:noFill/>
                  </a:ln>
                  <a:solidFill>
                    <a:schemeClr val="accent4">
                      <a:lumMod val="75000"/>
                    </a:schemeClr>
                  </a:solidFill>
                  <a:effectLst/>
                  <a:uLnTx/>
                  <a:uFillTx/>
                  <a:cs typeface="+mn-ea"/>
                  <a:sym typeface="+mn-lt"/>
                </a:rPr>
                <a:t>106</a:t>
              </a:r>
              <a:r>
                <a:rPr kumimoji="0" lang="zh-CN" altLang="en-US" sz="1200" b="1" i="0" u="none" strike="noStrike" kern="1200" cap="none" spc="0" normalizeH="0" baseline="0" noProof="0" dirty="0">
                  <a:ln>
                    <a:noFill/>
                  </a:ln>
                  <a:solidFill>
                    <a:schemeClr val="accent4">
                      <a:lumMod val="75000"/>
                    </a:schemeClr>
                  </a:solidFill>
                  <a:effectLst/>
                  <a:uLnTx/>
                  <a:uFillTx/>
                  <a:cs typeface="+mn-ea"/>
                  <a:sym typeface="+mn-lt"/>
                </a:rPr>
                <a:t> </a:t>
              </a:r>
              <a:endParaRPr kumimoji="0" lang="en-US" altLang="zh-CN" sz="1200" b="1" i="0" u="none" strike="noStrike" kern="1200" cap="none" spc="0" normalizeH="0" baseline="0" noProof="0" dirty="0">
                <a:ln>
                  <a:noFill/>
                </a:ln>
                <a:solidFill>
                  <a:schemeClr val="accent4">
                    <a:lumMod val="75000"/>
                  </a:schemeClr>
                </a:solidFill>
                <a:effectLst/>
                <a:uLnTx/>
                <a:uFillTx/>
                <a:cs typeface="+mn-ea"/>
                <a:sym typeface="+mn-lt"/>
              </a:endParaRPr>
            </a:p>
          </p:txBody>
        </p:sp>
        <p:sp>
          <p:nvSpPr>
            <p:cNvPr id="15" name="skyline_269947">
              <a:extLst>
                <a:ext uri="{FF2B5EF4-FFF2-40B4-BE49-F238E27FC236}">
                  <a16:creationId xmlns:a16="http://schemas.microsoft.com/office/drawing/2014/main" id="{54405246-CCE2-4201-BBB1-D3F3EB6E740D}"/>
                </a:ext>
              </a:extLst>
            </p:cNvPr>
            <p:cNvSpPr/>
            <p:nvPr/>
          </p:nvSpPr>
          <p:spPr>
            <a:xfrm>
              <a:off x="547662" y="3347314"/>
              <a:ext cx="431864" cy="319629"/>
            </a:xfrm>
            <a:custGeom>
              <a:avLst/>
              <a:gdLst>
                <a:gd name="connsiteX0" fmla="*/ 116069 w 553021"/>
                <a:gd name="connsiteY0" fmla="*/ 552155 h 606722"/>
                <a:gd name="connsiteX1" fmla="*/ 116069 w 553021"/>
                <a:gd name="connsiteY1" fmla="*/ 586282 h 606722"/>
                <a:gd name="connsiteX2" fmla="*/ 122834 w 553021"/>
                <a:gd name="connsiteY2" fmla="*/ 586282 h 606722"/>
                <a:gd name="connsiteX3" fmla="*/ 122834 w 553021"/>
                <a:gd name="connsiteY3" fmla="*/ 569219 h 606722"/>
                <a:gd name="connsiteX4" fmla="*/ 133159 w 553021"/>
                <a:gd name="connsiteY4" fmla="*/ 558999 h 606722"/>
                <a:gd name="connsiteX5" fmla="*/ 143395 w 553021"/>
                <a:gd name="connsiteY5" fmla="*/ 569219 h 606722"/>
                <a:gd name="connsiteX6" fmla="*/ 143395 w 553021"/>
                <a:gd name="connsiteY6" fmla="*/ 586282 h 606722"/>
                <a:gd name="connsiteX7" fmla="*/ 150160 w 553021"/>
                <a:gd name="connsiteY7" fmla="*/ 586282 h 606722"/>
                <a:gd name="connsiteX8" fmla="*/ 150160 w 553021"/>
                <a:gd name="connsiteY8" fmla="*/ 552155 h 606722"/>
                <a:gd name="connsiteX9" fmla="*/ 460792 w 553021"/>
                <a:gd name="connsiteY9" fmla="*/ 504473 h 606722"/>
                <a:gd name="connsiteX10" fmla="*/ 471024 w 553021"/>
                <a:gd name="connsiteY10" fmla="*/ 514680 h 606722"/>
                <a:gd name="connsiteX11" fmla="*/ 471024 w 553021"/>
                <a:gd name="connsiteY11" fmla="*/ 528349 h 606722"/>
                <a:gd name="connsiteX12" fmla="*/ 460792 w 553021"/>
                <a:gd name="connsiteY12" fmla="*/ 538556 h 606722"/>
                <a:gd name="connsiteX13" fmla="*/ 450560 w 553021"/>
                <a:gd name="connsiteY13" fmla="*/ 528349 h 606722"/>
                <a:gd name="connsiteX14" fmla="*/ 450560 w 553021"/>
                <a:gd name="connsiteY14" fmla="*/ 514680 h 606722"/>
                <a:gd name="connsiteX15" fmla="*/ 460792 w 553021"/>
                <a:gd name="connsiteY15" fmla="*/ 504473 h 606722"/>
                <a:gd name="connsiteX16" fmla="*/ 174085 w 553021"/>
                <a:gd name="connsiteY16" fmla="*/ 463545 h 606722"/>
                <a:gd name="connsiteX17" fmla="*/ 184317 w 553021"/>
                <a:gd name="connsiteY17" fmla="*/ 473779 h 606722"/>
                <a:gd name="connsiteX18" fmla="*/ 184317 w 553021"/>
                <a:gd name="connsiteY18" fmla="*/ 487394 h 606722"/>
                <a:gd name="connsiteX19" fmla="*/ 174085 w 553021"/>
                <a:gd name="connsiteY19" fmla="*/ 497628 h 606722"/>
                <a:gd name="connsiteX20" fmla="*/ 163853 w 553021"/>
                <a:gd name="connsiteY20" fmla="*/ 487394 h 606722"/>
                <a:gd name="connsiteX21" fmla="*/ 163853 w 553021"/>
                <a:gd name="connsiteY21" fmla="*/ 473779 h 606722"/>
                <a:gd name="connsiteX22" fmla="*/ 174085 w 553021"/>
                <a:gd name="connsiteY22" fmla="*/ 463545 h 606722"/>
                <a:gd name="connsiteX23" fmla="*/ 133166 w 553021"/>
                <a:gd name="connsiteY23" fmla="*/ 463545 h 606722"/>
                <a:gd name="connsiteX24" fmla="*/ 143389 w 553021"/>
                <a:gd name="connsiteY24" fmla="*/ 473779 h 606722"/>
                <a:gd name="connsiteX25" fmla="*/ 143389 w 553021"/>
                <a:gd name="connsiteY25" fmla="*/ 487394 h 606722"/>
                <a:gd name="connsiteX26" fmla="*/ 133166 w 553021"/>
                <a:gd name="connsiteY26" fmla="*/ 497628 h 606722"/>
                <a:gd name="connsiteX27" fmla="*/ 122854 w 553021"/>
                <a:gd name="connsiteY27" fmla="*/ 487394 h 606722"/>
                <a:gd name="connsiteX28" fmla="*/ 122854 w 553021"/>
                <a:gd name="connsiteY28" fmla="*/ 473779 h 606722"/>
                <a:gd name="connsiteX29" fmla="*/ 133166 w 553021"/>
                <a:gd name="connsiteY29" fmla="*/ 463545 h 606722"/>
                <a:gd name="connsiteX30" fmla="*/ 92158 w 553021"/>
                <a:gd name="connsiteY30" fmla="*/ 463545 h 606722"/>
                <a:gd name="connsiteX31" fmla="*/ 102390 w 553021"/>
                <a:gd name="connsiteY31" fmla="*/ 473779 h 606722"/>
                <a:gd name="connsiteX32" fmla="*/ 102390 w 553021"/>
                <a:gd name="connsiteY32" fmla="*/ 487394 h 606722"/>
                <a:gd name="connsiteX33" fmla="*/ 92158 w 553021"/>
                <a:gd name="connsiteY33" fmla="*/ 497628 h 606722"/>
                <a:gd name="connsiteX34" fmla="*/ 81926 w 553021"/>
                <a:gd name="connsiteY34" fmla="*/ 487394 h 606722"/>
                <a:gd name="connsiteX35" fmla="*/ 81926 w 553021"/>
                <a:gd name="connsiteY35" fmla="*/ 473779 h 606722"/>
                <a:gd name="connsiteX36" fmla="*/ 92158 w 553021"/>
                <a:gd name="connsiteY36" fmla="*/ 463545 h 606722"/>
                <a:gd name="connsiteX37" fmla="*/ 460792 w 553021"/>
                <a:gd name="connsiteY37" fmla="*/ 436306 h 606722"/>
                <a:gd name="connsiteX38" fmla="*/ 471024 w 553021"/>
                <a:gd name="connsiteY38" fmla="*/ 446513 h 606722"/>
                <a:gd name="connsiteX39" fmla="*/ 471024 w 553021"/>
                <a:gd name="connsiteY39" fmla="*/ 460182 h 606722"/>
                <a:gd name="connsiteX40" fmla="*/ 460792 w 553021"/>
                <a:gd name="connsiteY40" fmla="*/ 470389 h 606722"/>
                <a:gd name="connsiteX41" fmla="*/ 450560 w 553021"/>
                <a:gd name="connsiteY41" fmla="*/ 460182 h 606722"/>
                <a:gd name="connsiteX42" fmla="*/ 450560 w 553021"/>
                <a:gd name="connsiteY42" fmla="*/ 446513 h 606722"/>
                <a:gd name="connsiteX43" fmla="*/ 460792 w 553021"/>
                <a:gd name="connsiteY43" fmla="*/ 436306 h 606722"/>
                <a:gd name="connsiteX44" fmla="*/ 174085 w 553021"/>
                <a:gd name="connsiteY44" fmla="*/ 395378 h 606722"/>
                <a:gd name="connsiteX45" fmla="*/ 184317 w 553021"/>
                <a:gd name="connsiteY45" fmla="*/ 405612 h 606722"/>
                <a:gd name="connsiteX46" fmla="*/ 184317 w 553021"/>
                <a:gd name="connsiteY46" fmla="*/ 419227 h 606722"/>
                <a:gd name="connsiteX47" fmla="*/ 174085 w 553021"/>
                <a:gd name="connsiteY47" fmla="*/ 429461 h 606722"/>
                <a:gd name="connsiteX48" fmla="*/ 163853 w 553021"/>
                <a:gd name="connsiteY48" fmla="*/ 419227 h 606722"/>
                <a:gd name="connsiteX49" fmla="*/ 163853 w 553021"/>
                <a:gd name="connsiteY49" fmla="*/ 405612 h 606722"/>
                <a:gd name="connsiteX50" fmla="*/ 174085 w 553021"/>
                <a:gd name="connsiteY50" fmla="*/ 395378 h 606722"/>
                <a:gd name="connsiteX51" fmla="*/ 133166 w 553021"/>
                <a:gd name="connsiteY51" fmla="*/ 395378 h 606722"/>
                <a:gd name="connsiteX52" fmla="*/ 143389 w 553021"/>
                <a:gd name="connsiteY52" fmla="*/ 405612 h 606722"/>
                <a:gd name="connsiteX53" fmla="*/ 143389 w 553021"/>
                <a:gd name="connsiteY53" fmla="*/ 419227 h 606722"/>
                <a:gd name="connsiteX54" fmla="*/ 133166 w 553021"/>
                <a:gd name="connsiteY54" fmla="*/ 429461 h 606722"/>
                <a:gd name="connsiteX55" fmla="*/ 122854 w 553021"/>
                <a:gd name="connsiteY55" fmla="*/ 419227 h 606722"/>
                <a:gd name="connsiteX56" fmla="*/ 122854 w 553021"/>
                <a:gd name="connsiteY56" fmla="*/ 405612 h 606722"/>
                <a:gd name="connsiteX57" fmla="*/ 133166 w 553021"/>
                <a:gd name="connsiteY57" fmla="*/ 395378 h 606722"/>
                <a:gd name="connsiteX58" fmla="*/ 92158 w 553021"/>
                <a:gd name="connsiteY58" fmla="*/ 395378 h 606722"/>
                <a:gd name="connsiteX59" fmla="*/ 102390 w 553021"/>
                <a:gd name="connsiteY59" fmla="*/ 405612 h 606722"/>
                <a:gd name="connsiteX60" fmla="*/ 102390 w 553021"/>
                <a:gd name="connsiteY60" fmla="*/ 419227 h 606722"/>
                <a:gd name="connsiteX61" fmla="*/ 92158 w 553021"/>
                <a:gd name="connsiteY61" fmla="*/ 429461 h 606722"/>
                <a:gd name="connsiteX62" fmla="*/ 81926 w 553021"/>
                <a:gd name="connsiteY62" fmla="*/ 419227 h 606722"/>
                <a:gd name="connsiteX63" fmla="*/ 81926 w 553021"/>
                <a:gd name="connsiteY63" fmla="*/ 405612 h 606722"/>
                <a:gd name="connsiteX64" fmla="*/ 92158 w 553021"/>
                <a:gd name="connsiteY64" fmla="*/ 395378 h 606722"/>
                <a:gd name="connsiteX65" fmla="*/ 460792 w 553021"/>
                <a:gd name="connsiteY65" fmla="*/ 368140 h 606722"/>
                <a:gd name="connsiteX66" fmla="*/ 471024 w 553021"/>
                <a:gd name="connsiteY66" fmla="*/ 378347 h 606722"/>
                <a:gd name="connsiteX67" fmla="*/ 471024 w 553021"/>
                <a:gd name="connsiteY67" fmla="*/ 391927 h 606722"/>
                <a:gd name="connsiteX68" fmla="*/ 460792 w 553021"/>
                <a:gd name="connsiteY68" fmla="*/ 402223 h 606722"/>
                <a:gd name="connsiteX69" fmla="*/ 450560 w 553021"/>
                <a:gd name="connsiteY69" fmla="*/ 391927 h 606722"/>
                <a:gd name="connsiteX70" fmla="*/ 450560 w 553021"/>
                <a:gd name="connsiteY70" fmla="*/ 378347 h 606722"/>
                <a:gd name="connsiteX71" fmla="*/ 460792 w 553021"/>
                <a:gd name="connsiteY71" fmla="*/ 368140 h 606722"/>
                <a:gd name="connsiteX72" fmla="*/ 365202 w 553021"/>
                <a:gd name="connsiteY72" fmla="*/ 354521 h 606722"/>
                <a:gd name="connsiteX73" fmla="*/ 375549 w 553021"/>
                <a:gd name="connsiteY73" fmla="*/ 364743 h 606722"/>
                <a:gd name="connsiteX74" fmla="*/ 375549 w 553021"/>
                <a:gd name="connsiteY74" fmla="*/ 555573 h 606722"/>
                <a:gd name="connsiteX75" fmla="*/ 365202 w 553021"/>
                <a:gd name="connsiteY75" fmla="*/ 565794 h 606722"/>
                <a:gd name="connsiteX76" fmla="*/ 354944 w 553021"/>
                <a:gd name="connsiteY76" fmla="*/ 555573 h 606722"/>
                <a:gd name="connsiteX77" fmla="*/ 354944 w 553021"/>
                <a:gd name="connsiteY77" fmla="*/ 364743 h 606722"/>
                <a:gd name="connsiteX78" fmla="*/ 365202 w 553021"/>
                <a:gd name="connsiteY78" fmla="*/ 354521 h 606722"/>
                <a:gd name="connsiteX79" fmla="*/ 324248 w 553021"/>
                <a:gd name="connsiteY79" fmla="*/ 354521 h 606722"/>
                <a:gd name="connsiteX80" fmla="*/ 334480 w 553021"/>
                <a:gd name="connsiteY80" fmla="*/ 364743 h 606722"/>
                <a:gd name="connsiteX81" fmla="*/ 334480 w 553021"/>
                <a:gd name="connsiteY81" fmla="*/ 555573 h 606722"/>
                <a:gd name="connsiteX82" fmla="*/ 324248 w 553021"/>
                <a:gd name="connsiteY82" fmla="*/ 565794 h 606722"/>
                <a:gd name="connsiteX83" fmla="*/ 314016 w 553021"/>
                <a:gd name="connsiteY83" fmla="*/ 555573 h 606722"/>
                <a:gd name="connsiteX84" fmla="*/ 314016 w 553021"/>
                <a:gd name="connsiteY84" fmla="*/ 364743 h 606722"/>
                <a:gd name="connsiteX85" fmla="*/ 324248 w 553021"/>
                <a:gd name="connsiteY85" fmla="*/ 354521 h 606722"/>
                <a:gd name="connsiteX86" fmla="*/ 283320 w 553021"/>
                <a:gd name="connsiteY86" fmla="*/ 354521 h 606722"/>
                <a:gd name="connsiteX87" fmla="*/ 293552 w 553021"/>
                <a:gd name="connsiteY87" fmla="*/ 364743 h 606722"/>
                <a:gd name="connsiteX88" fmla="*/ 293552 w 553021"/>
                <a:gd name="connsiteY88" fmla="*/ 555573 h 606722"/>
                <a:gd name="connsiteX89" fmla="*/ 283320 w 553021"/>
                <a:gd name="connsiteY89" fmla="*/ 565794 h 606722"/>
                <a:gd name="connsiteX90" fmla="*/ 273088 w 553021"/>
                <a:gd name="connsiteY90" fmla="*/ 555573 h 606722"/>
                <a:gd name="connsiteX91" fmla="*/ 273088 w 553021"/>
                <a:gd name="connsiteY91" fmla="*/ 364743 h 606722"/>
                <a:gd name="connsiteX92" fmla="*/ 283320 w 553021"/>
                <a:gd name="connsiteY92" fmla="*/ 354521 h 606722"/>
                <a:gd name="connsiteX93" fmla="*/ 238904 w 553021"/>
                <a:gd name="connsiteY93" fmla="*/ 334066 h 606722"/>
                <a:gd name="connsiteX94" fmla="*/ 238904 w 553021"/>
                <a:gd name="connsiteY94" fmla="*/ 341354 h 606722"/>
                <a:gd name="connsiteX95" fmla="*/ 238904 w 553021"/>
                <a:gd name="connsiteY95" fmla="*/ 586282 h 606722"/>
                <a:gd name="connsiteX96" fmla="*/ 409626 w 553021"/>
                <a:gd name="connsiteY96" fmla="*/ 586282 h 606722"/>
                <a:gd name="connsiteX97" fmla="*/ 409626 w 553021"/>
                <a:gd name="connsiteY97" fmla="*/ 334066 h 606722"/>
                <a:gd name="connsiteX98" fmla="*/ 174085 w 553021"/>
                <a:gd name="connsiteY98" fmla="*/ 327212 h 606722"/>
                <a:gd name="connsiteX99" fmla="*/ 184317 w 553021"/>
                <a:gd name="connsiteY99" fmla="*/ 337446 h 606722"/>
                <a:gd name="connsiteX100" fmla="*/ 184317 w 553021"/>
                <a:gd name="connsiteY100" fmla="*/ 351061 h 606722"/>
                <a:gd name="connsiteX101" fmla="*/ 174085 w 553021"/>
                <a:gd name="connsiteY101" fmla="*/ 361295 h 606722"/>
                <a:gd name="connsiteX102" fmla="*/ 163853 w 553021"/>
                <a:gd name="connsiteY102" fmla="*/ 351061 h 606722"/>
                <a:gd name="connsiteX103" fmla="*/ 163853 w 553021"/>
                <a:gd name="connsiteY103" fmla="*/ 337446 h 606722"/>
                <a:gd name="connsiteX104" fmla="*/ 174085 w 553021"/>
                <a:gd name="connsiteY104" fmla="*/ 327212 h 606722"/>
                <a:gd name="connsiteX105" fmla="*/ 133166 w 553021"/>
                <a:gd name="connsiteY105" fmla="*/ 327212 h 606722"/>
                <a:gd name="connsiteX106" fmla="*/ 143389 w 553021"/>
                <a:gd name="connsiteY106" fmla="*/ 337446 h 606722"/>
                <a:gd name="connsiteX107" fmla="*/ 143389 w 553021"/>
                <a:gd name="connsiteY107" fmla="*/ 351061 h 606722"/>
                <a:gd name="connsiteX108" fmla="*/ 133166 w 553021"/>
                <a:gd name="connsiteY108" fmla="*/ 361295 h 606722"/>
                <a:gd name="connsiteX109" fmla="*/ 122854 w 553021"/>
                <a:gd name="connsiteY109" fmla="*/ 351061 h 606722"/>
                <a:gd name="connsiteX110" fmla="*/ 122854 w 553021"/>
                <a:gd name="connsiteY110" fmla="*/ 337446 h 606722"/>
                <a:gd name="connsiteX111" fmla="*/ 133166 w 553021"/>
                <a:gd name="connsiteY111" fmla="*/ 327212 h 606722"/>
                <a:gd name="connsiteX112" fmla="*/ 92158 w 553021"/>
                <a:gd name="connsiteY112" fmla="*/ 327212 h 606722"/>
                <a:gd name="connsiteX113" fmla="*/ 102390 w 553021"/>
                <a:gd name="connsiteY113" fmla="*/ 337446 h 606722"/>
                <a:gd name="connsiteX114" fmla="*/ 102390 w 553021"/>
                <a:gd name="connsiteY114" fmla="*/ 351061 h 606722"/>
                <a:gd name="connsiteX115" fmla="*/ 92158 w 553021"/>
                <a:gd name="connsiteY115" fmla="*/ 361295 h 606722"/>
                <a:gd name="connsiteX116" fmla="*/ 81926 w 553021"/>
                <a:gd name="connsiteY116" fmla="*/ 351061 h 606722"/>
                <a:gd name="connsiteX117" fmla="*/ 81926 w 553021"/>
                <a:gd name="connsiteY117" fmla="*/ 337446 h 606722"/>
                <a:gd name="connsiteX118" fmla="*/ 92158 w 553021"/>
                <a:gd name="connsiteY118" fmla="*/ 327212 h 606722"/>
                <a:gd name="connsiteX119" fmla="*/ 460792 w 553021"/>
                <a:gd name="connsiteY119" fmla="*/ 299974 h 606722"/>
                <a:gd name="connsiteX120" fmla="*/ 471024 w 553021"/>
                <a:gd name="connsiteY120" fmla="*/ 310181 h 606722"/>
                <a:gd name="connsiteX121" fmla="*/ 471024 w 553021"/>
                <a:gd name="connsiteY121" fmla="*/ 323761 h 606722"/>
                <a:gd name="connsiteX122" fmla="*/ 460792 w 553021"/>
                <a:gd name="connsiteY122" fmla="*/ 334057 h 606722"/>
                <a:gd name="connsiteX123" fmla="*/ 450560 w 553021"/>
                <a:gd name="connsiteY123" fmla="*/ 323761 h 606722"/>
                <a:gd name="connsiteX124" fmla="*/ 450560 w 553021"/>
                <a:gd name="connsiteY124" fmla="*/ 310181 h 606722"/>
                <a:gd name="connsiteX125" fmla="*/ 460792 w 553021"/>
                <a:gd name="connsiteY125" fmla="*/ 299974 h 606722"/>
                <a:gd name="connsiteX126" fmla="*/ 174085 w 553021"/>
                <a:gd name="connsiteY126" fmla="*/ 259046 h 606722"/>
                <a:gd name="connsiteX127" fmla="*/ 184317 w 553021"/>
                <a:gd name="connsiteY127" fmla="*/ 269280 h 606722"/>
                <a:gd name="connsiteX128" fmla="*/ 184317 w 553021"/>
                <a:gd name="connsiteY128" fmla="*/ 282895 h 606722"/>
                <a:gd name="connsiteX129" fmla="*/ 174085 w 553021"/>
                <a:gd name="connsiteY129" fmla="*/ 293129 h 606722"/>
                <a:gd name="connsiteX130" fmla="*/ 163853 w 553021"/>
                <a:gd name="connsiteY130" fmla="*/ 282895 h 606722"/>
                <a:gd name="connsiteX131" fmla="*/ 163853 w 553021"/>
                <a:gd name="connsiteY131" fmla="*/ 269280 h 606722"/>
                <a:gd name="connsiteX132" fmla="*/ 174085 w 553021"/>
                <a:gd name="connsiteY132" fmla="*/ 259046 h 606722"/>
                <a:gd name="connsiteX133" fmla="*/ 133166 w 553021"/>
                <a:gd name="connsiteY133" fmla="*/ 259046 h 606722"/>
                <a:gd name="connsiteX134" fmla="*/ 143389 w 553021"/>
                <a:gd name="connsiteY134" fmla="*/ 269280 h 606722"/>
                <a:gd name="connsiteX135" fmla="*/ 143389 w 553021"/>
                <a:gd name="connsiteY135" fmla="*/ 282895 h 606722"/>
                <a:gd name="connsiteX136" fmla="*/ 133166 w 553021"/>
                <a:gd name="connsiteY136" fmla="*/ 293129 h 606722"/>
                <a:gd name="connsiteX137" fmla="*/ 122854 w 553021"/>
                <a:gd name="connsiteY137" fmla="*/ 282895 h 606722"/>
                <a:gd name="connsiteX138" fmla="*/ 122854 w 553021"/>
                <a:gd name="connsiteY138" fmla="*/ 269280 h 606722"/>
                <a:gd name="connsiteX139" fmla="*/ 133166 w 553021"/>
                <a:gd name="connsiteY139" fmla="*/ 259046 h 606722"/>
                <a:gd name="connsiteX140" fmla="*/ 92158 w 553021"/>
                <a:gd name="connsiteY140" fmla="*/ 259046 h 606722"/>
                <a:gd name="connsiteX141" fmla="*/ 102390 w 553021"/>
                <a:gd name="connsiteY141" fmla="*/ 269280 h 606722"/>
                <a:gd name="connsiteX142" fmla="*/ 102390 w 553021"/>
                <a:gd name="connsiteY142" fmla="*/ 282895 h 606722"/>
                <a:gd name="connsiteX143" fmla="*/ 92158 w 553021"/>
                <a:gd name="connsiteY143" fmla="*/ 293129 h 606722"/>
                <a:gd name="connsiteX144" fmla="*/ 81926 w 553021"/>
                <a:gd name="connsiteY144" fmla="*/ 282895 h 606722"/>
                <a:gd name="connsiteX145" fmla="*/ 81926 w 553021"/>
                <a:gd name="connsiteY145" fmla="*/ 269280 h 606722"/>
                <a:gd name="connsiteX146" fmla="*/ 92158 w 553021"/>
                <a:gd name="connsiteY146" fmla="*/ 259046 h 606722"/>
                <a:gd name="connsiteX147" fmla="*/ 460792 w 553021"/>
                <a:gd name="connsiteY147" fmla="*/ 231808 h 606722"/>
                <a:gd name="connsiteX148" fmla="*/ 471024 w 553021"/>
                <a:gd name="connsiteY148" fmla="*/ 242021 h 606722"/>
                <a:gd name="connsiteX149" fmla="*/ 471024 w 553021"/>
                <a:gd name="connsiteY149" fmla="*/ 255608 h 606722"/>
                <a:gd name="connsiteX150" fmla="*/ 460792 w 553021"/>
                <a:gd name="connsiteY150" fmla="*/ 265821 h 606722"/>
                <a:gd name="connsiteX151" fmla="*/ 450560 w 553021"/>
                <a:gd name="connsiteY151" fmla="*/ 255608 h 606722"/>
                <a:gd name="connsiteX152" fmla="*/ 450560 w 553021"/>
                <a:gd name="connsiteY152" fmla="*/ 242021 h 606722"/>
                <a:gd name="connsiteX153" fmla="*/ 460792 w 553021"/>
                <a:gd name="connsiteY153" fmla="*/ 231808 h 606722"/>
                <a:gd name="connsiteX154" fmla="*/ 419864 w 553021"/>
                <a:gd name="connsiteY154" fmla="*/ 231808 h 606722"/>
                <a:gd name="connsiteX155" fmla="*/ 430096 w 553021"/>
                <a:gd name="connsiteY155" fmla="*/ 242021 h 606722"/>
                <a:gd name="connsiteX156" fmla="*/ 430096 w 553021"/>
                <a:gd name="connsiteY156" fmla="*/ 255608 h 606722"/>
                <a:gd name="connsiteX157" fmla="*/ 419864 w 553021"/>
                <a:gd name="connsiteY157" fmla="*/ 265821 h 606722"/>
                <a:gd name="connsiteX158" fmla="*/ 409632 w 553021"/>
                <a:gd name="connsiteY158" fmla="*/ 255608 h 606722"/>
                <a:gd name="connsiteX159" fmla="*/ 409632 w 553021"/>
                <a:gd name="connsiteY159" fmla="*/ 242021 h 606722"/>
                <a:gd name="connsiteX160" fmla="*/ 419864 w 553021"/>
                <a:gd name="connsiteY160" fmla="*/ 231808 h 606722"/>
                <a:gd name="connsiteX161" fmla="*/ 378902 w 553021"/>
                <a:gd name="connsiteY161" fmla="*/ 231808 h 606722"/>
                <a:gd name="connsiteX162" fmla="*/ 389169 w 553021"/>
                <a:gd name="connsiteY162" fmla="*/ 242021 h 606722"/>
                <a:gd name="connsiteX163" fmla="*/ 389169 w 553021"/>
                <a:gd name="connsiteY163" fmla="*/ 255608 h 606722"/>
                <a:gd name="connsiteX164" fmla="*/ 378902 w 553021"/>
                <a:gd name="connsiteY164" fmla="*/ 265821 h 606722"/>
                <a:gd name="connsiteX165" fmla="*/ 368634 w 553021"/>
                <a:gd name="connsiteY165" fmla="*/ 255608 h 606722"/>
                <a:gd name="connsiteX166" fmla="*/ 368634 w 553021"/>
                <a:gd name="connsiteY166" fmla="*/ 242021 h 606722"/>
                <a:gd name="connsiteX167" fmla="*/ 378902 w 553021"/>
                <a:gd name="connsiteY167" fmla="*/ 231808 h 606722"/>
                <a:gd name="connsiteX168" fmla="*/ 47798 w 553021"/>
                <a:gd name="connsiteY168" fmla="*/ 211335 h 606722"/>
                <a:gd name="connsiteX169" fmla="*/ 47798 w 553021"/>
                <a:gd name="connsiteY169" fmla="*/ 586282 h 606722"/>
                <a:gd name="connsiteX170" fmla="*/ 95597 w 553021"/>
                <a:gd name="connsiteY170" fmla="*/ 586282 h 606722"/>
                <a:gd name="connsiteX171" fmla="*/ 95597 w 553021"/>
                <a:gd name="connsiteY171" fmla="*/ 541935 h 606722"/>
                <a:gd name="connsiteX172" fmla="*/ 105833 w 553021"/>
                <a:gd name="connsiteY172" fmla="*/ 531715 h 606722"/>
                <a:gd name="connsiteX173" fmla="*/ 160396 w 553021"/>
                <a:gd name="connsiteY173" fmla="*/ 531715 h 606722"/>
                <a:gd name="connsiteX174" fmla="*/ 170633 w 553021"/>
                <a:gd name="connsiteY174" fmla="*/ 541935 h 606722"/>
                <a:gd name="connsiteX175" fmla="*/ 170633 w 553021"/>
                <a:gd name="connsiteY175" fmla="*/ 586282 h 606722"/>
                <a:gd name="connsiteX176" fmla="*/ 218432 w 553021"/>
                <a:gd name="connsiteY176" fmla="*/ 586282 h 606722"/>
                <a:gd name="connsiteX177" fmla="*/ 218432 w 553021"/>
                <a:gd name="connsiteY177" fmla="*/ 341354 h 606722"/>
                <a:gd name="connsiteX178" fmla="*/ 218432 w 553021"/>
                <a:gd name="connsiteY178" fmla="*/ 323757 h 606722"/>
                <a:gd name="connsiteX179" fmla="*/ 218432 w 553021"/>
                <a:gd name="connsiteY179" fmla="*/ 211335 h 606722"/>
                <a:gd name="connsiteX180" fmla="*/ 460792 w 553021"/>
                <a:gd name="connsiteY180" fmla="*/ 163641 h 606722"/>
                <a:gd name="connsiteX181" fmla="*/ 471024 w 553021"/>
                <a:gd name="connsiteY181" fmla="*/ 173854 h 606722"/>
                <a:gd name="connsiteX182" fmla="*/ 471024 w 553021"/>
                <a:gd name="connsiteY182" fmla="*/ 187441 h 606722"/>
                <a:gd name="connsiteX183" fmla="*/ 460792 w 553021"/>
                <a:gd name="connsiteY183" fmla="*/ 197654 h 606722"/>
                <a:gd name="connsiteX184" fmla="*/ 450560 w 553021"/>
                <a:gd name="connsiteY184" fmla="*/ 187441 h 606722"/>
                <a:gd name="connsiteX185" fmla="*/ 450560 w 553021"/>
                <a:gd name="connsiteY185" fmla="*/ 173854 h 606722"/>
                <a:gd name="connsiteX186" fmla="*/ 460792 w 553021"/>
                <a:gd name="connsiteY186" fmla="*/ 163641 h 606722"/>
                <a:gd name="connsiteX187" fmla="*/ 419864 w 553021"/>
                <a:gd name="connsiteY187" fmla="*/ 163641 h 606722"/>
                <a:gd name="connsiteX188" fmla="*/ 430096 w 553021"/>
                <a:gd name="connsiteY188" fmla="*/ 173854 h 606722"/>
                <a:gd name="connsiteX189" fmla="*/ 430096 w 553021"/>
                <a:gd name="connsiteY189" fmla="*/ 187441 h 606722"/>
                <a:gd name="connsiteX190" fmla="*/ 419864 w 553021"/>
                <a:gd name="connsiteY190" fmla="*/ 197654 h 606722"/>
                <a:gd name="connsiteX191" fmla="*/ 409632 w 553021"/>
                <a:gd name="connsiteY191" fmla="*/ 187441 h 606722"/>
                <a:gd name="connsiteX192" fmla="*/ 409632 w 553021"/>
                <a:gd name="connsiteY192" fmla="*/ 173854 h 606722"/>
                <a:gd name="connsiteX193" fmla="*/ 419864 w 553021"/>
                <a:gd name="connsiteY193" fmla="*/ 163641 h 606722"/>
                <a:gd name="connsiteX194" fmla="*/ 378902 w 553021"/>
                <a:gd name="connsiteY194" fmla="*/ 163641 h 606722"/>
                <a:gd name="connsiteX195" fmla="*/ 389169 w 553021"/>
                <a:gd name="connsiteY195" fmla="*/ 173854 h 606722"/>
                <a:gd name="connsiteX196" fmla="*/ 389169 w 553021"/>
                <a:gd name="connsiteY196" fmla="*/ 187441 h 606722"/>
                <a:gd name="connsiteX197" fmla="*/ 378902 w 553021"/>
                <a:gd name="connsiteY197" fmla="*/ 197654 h 606722"/>
                <a:gd name="connsiteX198" fmla="*/ 368634 w 553021"/>
                <a:gd name="connsiteY198" fmla="*/ 187441 h 606722"/>
                <a:gd name="connsiteX199" fmla="*/ 368634 w 553021"/>
                <a:gd name="connsiteY199" fmla="*/ 173854 h 606722"/>
                <a:gd name="connsiteX200" fmla="*/ 378902 w 553021"/>
                <a:gd name="connsiteY200" fmla="*/ 163641 h 606722"/>
                <a:gd name="connsiteX201" fmla="*/ 187709 w 553021"/>
                <a:gd name="connsiteY201" fmla="*/ 149952 h 606722"/>
                <a:gd name="connsiteX202" fmla="*/ 269696 w 553021"/>
                <a:gd name="connsiteY202" fmla="*/ 149952 h 606722"/>
                <a:gd name="connsiteX203" fmla="*/ 279933 w 553021"/>
                <a:gd name="connsiteY203" fmla="*/ 160264 h 606722"/>
                <a:gd name="connsiteX204" fmla="*/ 269696 w 553021"/>
                <a:gd name="connsiteY204" fmla="*/ 170487 h 606722"/>
                <a:gd name="connsiteX205" fmla="*/ 187709 w 553021"/>
                <a:gd name="connsiteY205" fmla="*/ 170487 h 606722"/>
                <a:gd name="connsiteX206" fmla="*/ 177472 w 553021"/>
                <a:gd name="connsiteY206" fmla="*/ 160264 h 606722"/>
                <a:gd name="connsiteX207" fmla="*/ 187709 w 553021"/>
                <a:gd name="connsiteY207" fmla="*/ 149952 h 606722"/>
                <a:gd name="connsiteX208" fmla="*/ 143395 w 553021"/>
                <a:gd name="connsiteY208" fmla="*/ 115887 h 606722"/>
                <a:gd name="connsiteX209" fmla="*/ 143395 w 553021"/>
                <a:gd name="connsiteY209" fmla="*/ 190895 h 606722"/>
                <a:gd name="connsiteX210" fmla="*/ 228668 w 553021"/>
                <a:gd name="connsiteY210" fmla="*/ 190895 h 606722"/>
                <a:gd name="connsiteX211" fmla="*/ 238904 w 553021"/>
                <a:gd name="connsiteY211" fmla="*/ 201115 h 606722"/>
                <a:gd name="connsiteX212" fmla="*/ 238904 w 553021"/>
                <a:gd name="connsiteY212" fmla="*/ 204492 h 606722"/>
                <a:gd name="connsiteX213" fmla="*/ 269701 w 553021"/>
                <a:gd name="connsiteY213" fmla="*/ 204492 h 606722"/>
                <a:gd name="connsiteX214" fmla="*/ 279938 w 553021"/>
                <a:gd name="connsiteY214" fmla="*/ 214712 h 606722"/>
                <a:gd name="connsiteX215" fmla="*/ 269701 w 553021"/>
                <a:gd name="connsiteY215" fmla="*/ 224933 h 606722"/>
                <a:gd name="connsiteX216" fmla="*/ 238904 w 553021"/>
                <a:gd name="connsiteY216" fmla="*/ 224933 h 606722"/>
                <a:gd name="connsiteX217" fmla="*/ 238904 w 553021"/>
                <a:gd name="connsiteY217" fmla="*/ 259059 h 606722"/>
                <a:gd name="connsiteX218" fmla="*/ 269701 w 553021"/>
                <a:gd name="connsiteY218" fmla="*/ 259059 h 606722"/>
                <a:gd name="connsiteX219" fmla="*/ 279938 w 553021"/>
                <a:gd name="connsiteY219" fmla="*/ 269279 h 606722"/>
                <a:gd name="connsiteX220" fmla="*/ 269701 w 553021"/>
                <a:gd name="connsiteY220" fmla="*/ 279499 h 606722"/>
                <a:gd name="connsiteX221" fmla="*/ 238904 w 553021"/>
                <a:gd name="connsiteY221" fmla="*/ 279499 h 606722"/>
                <a:gd name="connsiteX222" fmla="*/ 238904 w 553021"/>
                <a:gd name="connsiteY222" fmla="*/ 313537 h 606722"/>
                <a:gd name="connsiteX223" fmla="*/ 314029 w 553021"/>
                <a:gd name="connsiteY223" fmla="*/ 313537 h 606722"/>
                <a:gd name="connsiteX224" fmla="*/ 314029 w 553021"/>
                <a:gd name="connsiteY224" fmla="*/ 115887 h 606722"/>
                <a:gd name="connsiteX225" fmla="*/ 460792 w 553021"/>
                <a:gd name="connsiteY225" fmla="*/ 95475 h 606722"/>
                <a:gd name="connsiteX226" fmla="*/ 471024 w 553021"/>
                <a:gd name="connsiteY226" fmla="*/ 105688 h 606722"/>
                <a:gd name="connsiteX227" fmla="*/ 471024 w 553021"/>
                <a:gd name="connsiteY227" fmla="*/ 119275 h 606722"/>
                <a:gd name="connsiteX228" fmla="*/ 460792 w 553021"/>
                <a:gd name="connsiteY228" fmla="*/ 129488 h 606722"/>
                <a:gd name="connsiteX229" fmla="*/ 450560 w 553021"/>
                <a:gd name="connsiteY229" fmla="*/ 119275 h 606722"/>
                <a:gd name="connsiteX230" fmla="*/ 450560 w 553021"/>
                <a:gd name="connsiteY230" fmla="*/ 105688 h 606722"/>
                <a:gd name="connsiteX231" fmla="*/ 460792 w 553021"/>
                <a:gd name="connsiteY231" fmla="*/ 95475 h 606722"/>
                <a:gd name="connsiteX232" fmla="*/ 419864 w 553021"/>
                <a:gd name="connsiteY232" fmla="*/ 95475 h 606722"/>
                <a:gd name="connsiteX233" fmla="*/ 430096 w 553021"/>
                <a:gd name="connsiteY233" fmla="*/ 105688 h 606722"/>
                <a:gd name="connsiteX234" fmla="*/ 430096 w 553021"/>
                <a:gd name="connsiteY234" fmla="*/ 119275 h 606722"/>
                <a:gd name="connsiteX235" fmla="*/ 419864 w 553021"/>
                <a:gd name="connsiteY235" fmla="*/ 129488 h 606722"/>
                <a:gd name="connsiteX236" fmla="*/ 409632 w 553021"/>
                <a:gd name="connsiteY236" fmla="*/ 119275 h 606722"/>
                <a:gd name="connsiteX237" fmla="*/ 409632 w 553021"/>
                <a:gd name="connsiteY237" fmla="*/ 105688 h 606722"/>
                <a:gd name="connsiteX238" fmla="*/ 419864 w 553021"/>
                <a:gd name="connsiteY238" fmla="*/ 95475 h 606722"/>
                <a:gd name="connsiteX239" fmla="*/ 378902 w 553021"/>
                <a:gd name="connsiteY239" fmla="*/ 95475 h 606722"/>
                <a:gd name="connsiteX240" fmla="*/ 389169 w 553021"/>
                <a:gd name="connsiteY240" fmla="*/ 105688 h 606722"/>
                <a:gd name="connsiteX241" fmla="*/ 389169 w 553021"/>
                <a:gd name="connsiteY241" fmla="*/ 119275 h 606722"/>
                <a:gd name="connsiteX242" fmla="*/ 378902 w 553021"/>
                <a:gd name="connsiteY242" fmla="*/ 129488 h 606722"/>
                <a:gd name="connsiteX243" fmla="*/ 368634 w 553021"/>
                <a:gd name="connsiteY243" fmla="*/ 119275 h 606722"/>
                <a:gd name="connsiteX244" fmla="*/ 368634 w 553021"/>
                <a:gd name="connsiteY244" fmla="*/ 105688 h 606722"/>
                <a:gd name="connsiteX245" fmla="*/ 378902 w 553021"/>
                <a:gd name="connsiteY245" fmla="*/ 95475 h 606722"/>
                <a:gd name="connsiteX246" fmla="*/ 334501 w 553021"/>
                <a:gd name="connsiteY246" fmla="*/ 61321 h 606722"/>
                <a:gd name="connsiteX247" fmla="*/ 334501 w 553021"/>
                <a:gd name="connsiteY247" fmla="*/ 105667 h 606722"/>
                <a:gd name="connsiteX248" fmla="*/ 334501 w 553021"/>
                <a:gd name="connsiteY248" fmla="*/ 313537 h 606722"/>
                <a:gd name="connsiteX249" fmla="*/ 368681 w 553021"/>
                <a:gd name="connsiteY249" fmla="*/ 313537 h 606722"/>
                <a:gd name="connsiteX250" fmla="*/ 368681 w 553021"/>
                <a:gd name="connsiteY250" fmla="*/ 310160 h 606722"/>
                <a:gd name="connsiteX251" fmla="*/ 378917 w 553021"/>
                <a:gd name="connsiteY251" fmla="*/ 299940 h 606722"/>
                <a:gd name="connsiteX252" fmla="*/ 389153 w 553021"/>
                <a:gd name="connsiteY252" fmla="*/ 310160 h 606722"/>
                <a:gd name="connsiteX253" fmla="*/ 389153 w 553021"/>
                <a:gd name="connsiteY253" fmla="*/ 313537 h 606722"/>
                <a:gd name="connsiteX254" fmla="*/ 409626 w 553021"/>
                <a:gd name="connsiteY254" fmla="*/ 313537 h 606722"/>
                <a:gd name="connsiteX255" fmla="*/ 409626 w 553021"/>
                <a:gd name="connsiteY255" fmla="*/ 310160 h 606722"/>
                <a:gd name="connsiteX256" fmla="*/ 419862 w 553021"/>
                <a:gd name="connsiteY256" fmla="*/ 299940 h 606722"/>
                <a:gd name="connsiteX257" fmla="*/ 430098 w 553021"/>
                <a:gd name="connsiteY257" fmla="*/ 310160 h 606722"/>
                <a:gd name="connsiteX258" fmla="*/ 430098 w 553021"/>
                <a:gd name="connsiteY258" fmla="*/ 323757 h 606722"/>
                <a:gd name="connsiteX259" fmla="*/ 430098 w 553021"/>
                <a:gd name="connsiteY259" fmla="*/ 586282 h 606722"/>
                <a:gd name="connsiteX260" fmla="*/ 505223 w 553021"/>
                <a:gd name="connsiteY260" fmla="*/ 586282 h 606722"/>
                <a:gd name="connsiteX261" fmla="*/ 505223 w 553021"/>
                <a:gd name="connsiteY261" fmla="*/ 61321 h 606722"/>
                <a:gd name="connsiteX262" fmla="*/ 184341 w 553021"/>
                <a:gd name="connsiteY262" fmla="*/ 61321 h 606722"/>
                <a:gd name="connsiteX263" fmla="*/ 184341 w 553021"/>
                <a:gd name="connsiteY263" fmla="*/ 95447 h 606722"/>
                <a:gd name="connsiteX264" fmla="*/ 273084 w 553021"/>
                <a:gd name="connsiteY264" fmla="*/ 95447 h 606722"/>
                <a:gd name="connsiteX265" fmla="*/ 273084 w 553021"/>
                <a:gd name="connsiteY265" fmla="*/ 61321 h 606722"/>
                <a:gd name="connsiteX266" fmla="*/ 228668 w 553021"/>
                <a:gd name="connsiteY266" fmla="*/ 0 h 606722"/>
                <a:gd name="connsiteX267" fmla="*/ 238904 w 553021"/>
                <a:gd name="connsiteY267" fmla="*/ 10220 h 606722"/>
                <a:gd name="connsiteX268" fmla="*/ 238904 w 553021"/>
                <a:gd name="connsiteY268" fmla="*/ 40880 h 606722"/>
                <a:gd name="connsiteX269" fmla="*/ 283320 w 553021"/>
                <a:gd name="connsiteY269" fmla="*/ 40880 h 606722"/>
                <a:gd name="connsiteX270" fmla="*/ 293556 w 553021"/>
                <a:gd name="connsiteY270" fmla="*/ 51101 h 606722"/>
                <a:gd name="connsiteX271" fmla="*/ 293556 w 553021"/>
                <a:gd name="connsiteY271" fmla="*/ 95447 h 606722"/>
                <a:gd name="connsiteX272" fmla="*/ 314029 w 553021"/>
                <a:gd name="connsiteY272" fmla="*/ 95447 h 606722"/>
                <a:gd name="connsiteX273" fmla="*/ 314029 w 553021"/>
                <a:gd name="connsiteY273" fmla="*/ 51101 h 606722"/>
                <a:gd name="connsiteX274" fmla="*/ 324265 w 553021"/>
                <a:gd name="connsiteY274" fmla="*/ 40880 h 606722"/>
                <a:gd name="connsiteX275" fmla="*/ 515459 w 553021"/>
                <a:gd name="connsiteY275" fmla="*/ 40880 h 606722"/>
                <a:gd name="connsiteX276" fmla="*/ 525695 w 553021"/>
                <a:gd name="connsiteY276" fmla="*/ 51101 h 606722"/>
                <a:gd name="connsiteX277" fmla="*/ 525695 w 553021"/>
                <a:gd name="connsiteY277" fmla="*/ 586282 h 606722"/>
                <a:gd name="connsiteX278" fmla="*/ 542785 w 553021"/>
                <a:gd name="connsiteY278" fmla="*/ 586282 h 606722"/>
                <a:gd name="connsiteX279" fmla="*/ 553021 w 553021"/>
                <a:gd name="connsiteY279" fmla="*/ 596502 h 606722"/>
                <a:gd name="connsiteX280" fmla="*/ 542785 w 553021"/>
                <a:gd name="connsiteY280" fmla="*/ 606722 h 606722"/>
                <a:gd name="connsiteX281" fmla="*/ 10236 w 553021"/>
                <a:gd name="connsiteY281" fmla="*/ 606722 h 606722"/>
                <a:gd name="connsiteX282" fmla="*/ 0 w 553021"/>
                <a:gd name="connsiteY282" fmla="*/ 596502 h 606722"/>
                <a:gd name="connsiteX283" fmla="*/ 10236 w 553021"/>
                <a:gd name="connsiteY283" fmla="*/ 586282 h 606722"/>
                <a:gd name="connsiteX284" fmla="*/ 27326 w 553021"/>
                <a:gd name="connsiteY284" fmla="*/ 586282 h 606722"/>
                <a:gd name="connsiteX285" fmla="*/ 27326 w 553021"/>
                <a:gd name="connsiteY285" fmla="*/ 201115 h 606722"/>
                <a:gd name="connsiteX286" fmla="*/ 37562 w 553021"/>
                <a:gd name="connsiteY286" fmla="*/ 190895 h 606722"/>
                <a:gd name="connsiteX287" fmla="*/ 122923 w 553021"/>
                <a:gd name="connsiteY287" fmla="*/ 190895 h 606722"/>
                <a:gd name="connsiteX288" fmla="*/ 122923 w 553021"/>
                <a:gd name="connsiteY288" fmla="*/ 105667 h 606722"/>
                <a:gd name="connsiteX289" fmla="*/ 133159 w 553021"/>
                <a:gd name="connsiteY289" fmla="*/ 95447 h 606722"/>
                <a:gd name="connsiteX290" fmla="*/ 163868 w 553021"/>
                <a:gd name="connsiteY290" fmla="*/ 95447 h 606722"/>
                <a:gd name="connsiteX291" fmla="*/ 163868 w 553021"/>
                <a:gd name="connsiteY291" fmla="*/ 51101 h 606722"/>
                <a:gd name="connsiteX292" fmla="*/ 174104 w 553021"/>
                <a:gd name="connsiteY292" fmla="*/ 40880 h 606722"/>
                <a:gd name="connsiteX293" fmla="*/ 218432 w 553021"/>
                <a:gd name="connsiteY293" fmla="*/ 40880 h 606722"/>
                <a:gd name="connsiteX294" fmla="*/ 218432 w 553021"/>
                <a:gd name="connsiteY294" fmla="*/ 10220 h 606722"/>
                <a:gd name="connsiteX295" fmla="*/ 228668 w 553021"/>
                <a:gd name="connsiteY295"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Lst>
              <a:rect l="l" t="t" r="r" b="b"/>
              <a:pathLst>
                <a:path w="553021" h="606722">
                  <a:moveTo>
                    <a:pt x="116069" y="552155"/>
                  </a:moveTo>
                  <a:lnTo>
                    <a:pt x="116069" y="586282"/>
                  </a:lnTo>
                  <a:lnTo>
                    <a:pt x="122834" y="586282"/>
                  </a:lnTo>
                  <a:lnTo>
                    <a:pt x="122834" y="569219"/>
                  </a:lnTo>
                  <a:cubicBezTo>
                    <a:pt x="122834" y="563531"/>
                    <a:pt x="127463" y="558999"/>
                    <a:pt x="133159" y="558999"/>
                  </a:cubicBezTo>
                  <a:cubicBezTo>
                    <a:pt x="138767" y="558999"/>
                    <a:pt x="143395" y="563531"/>
                    <a:pt x="143395" y="569219"/>
                  </a:cubicBezTo>
                  <a:lnTo>
                    <a:pt x="143395" y="586282"/>
                  </a:lnTo>
                  <a:lnTo>
                    <a:pt x="150160" y="586282"/>
                  </a:lnTo>
                  <a:lnTo>
                    <a:pt x="150160" y="552155"/>
                  </a:lnTo>
                  <a:close/>
                  <a:moveTo>
                    <a:pt x="460792" y="504473"/>
                  </a:moveTo>
                  <a:cubicBezTo>
                    <a:pt x="466487" y="504473"/>
                    <a:pt x="471024" y="509089"/>
                    <a:pt x="471024" y="514680"/>
                  </a:cubicBezTo>
                  <a:lnTo>
                    <a:pt x="471024" y="528349"/>
                  </a:lnTo>
                  <a:cubicBezTo>
                    <a:pt x="471024" y="533941"/>
                    <a:pt x="466487" y="538556"/>
                    <a:pt x="460792" y="538556"/>
                  </a:cubicBezTo>
                  <a:cubicBezTo>
                    <a:pt x="455187" y="538556"/>
                    <a:pt x="450560" y="533941"/>
                    <a:pt x="450560" y="528349"/>
                  </a:cubicBezTo>
                  <a:lnTo>
                    <a:pt x="450560" y="514680"/>
                  </a:lnTo>
                  <a:cubicBezTo>
                    <a:pt x="450560" y="509089"/>
                    <a:pt x="455187" y="504473"/>
                    <a:pt x="460792" y="504473"/>
                  </a:cubicBezTo>
                  <a:close/>
                  <a:moveTo>
                    <a:pt x="174085" y="463545"/>
                  </a:moveTo>
                  <a:cubicBezTo>
                    <a:pt x="179691" y="463545"/>
                    <a:pt x="184317" y="468084"/>
                    <a:pt x="184317" y="473779"/>
                  </a:cubicBezTo>
                  <a:lnTo>
                    <a:pt x="184317" y="487394"/>
                  </a:lnTo>
                  <a:cubicBezTo>
                    <a:pt x="184317" y="493090"/>
                    <a:pt x="179691" y="497628"/>
                    <a:pt x="174085" y="497628"/>
                  </a:cubicBezTo>
                  <a:cubicBezTo>
                    <a:pt x="168390" y="497628"/>
                    <a:pt x="163853" y="493090"/>
                    <a:pt x="163853" y="487394"/>
                  </a:cubicBezTo>
                  <a:lnTo>
                    <a:pt x="163853" y="473779"/>
                  </a:lnTo>
                  <a:cubicBezTo>
                    <a:pt x="163853" y="468084"/>
                    <a:pt x="168390" y="463545"/>
                    <a:pt x="174085" y="463545"/>
                  </a:cubicBezTo>
                  <a:close/>
                  <a:moveTo>
                    <a:pt x="133166" y="463545"/>
                  </a:moveTo>
                  <a:cubicBezTo>
                    <a:pt x="138766" y="463545"/>
                    <a:pt x="143389" y="468084"/>
                    <a:pt x="143389" y="473779"/>
                  </a:cubicBezTo>
                  <a:lnTo>
                    <a:pt x="143389" y="487394"/>
                  </a:lnTo>
                  <a:cubicBezTo>
                    <a:pt x="143389" y="493090"/>
                    <a:pt x="138766" y="497628"/>
                    <a:pt x="133166" y="497628"/>
                  </a:cubicBezTo>
                  <a:cubicBezTo>
                    <a:pt x="127476" y="497628"/>
                    <a:pt x="122854" y="493090"/>
                    <a:pt x="122854" y="487394"/>
                  </a:cubicBezTo>
                  <a:lnTo>
                    <a:pt x="122854" y="473779"/>
                  </a:lnTo>
                  <a:cubicBezTo>
                    <a:pt x="122854" y="468084"/>
                    <a:pt x="127476" y="463545"/>
                    <a:pt x="133166" y="463545"/>
                  </a:cubicBezTo>
                  <a:close/>
                  <a:moveTo>
                    <a:pt x="92158" y="463545"/>
                  </a:moveTo>
                  <a:cubicBezTo>
                    <a:pt x="97852" y="463545"/>
                    <a:pt x="102390" y="468084"/>
                    <a:pt x="102390" y="473779"/>
                  </a:cubicBezTo>
                  <a:lnTo>
                    <a:pt x="102390" y="487394"/>
                  </a:lnTo>
                  <a:cubicBezTo>
                    <a:pt x="102390" y="493090"/>
                    <a:pt x="97852" y="497628"/>
                    <a:pt x="92158" y="497628"/>
                  </a:cubicBezTo>
                  <a:cubicBezTo>
                    <a:pt x="86552" y="497628"/>
                    <a:pt x="81926" y="493090"/>
                    <a:pt x="81926" y="487394"/>
                  </a:cubicBezTo>
                  <a:lnTo>
                    <a:pt x="81926" y="473779"/>
                  </a:lnTo>
                  <a:cubicBezTo>
                    <a:pt x="81926" y="468084"/>
                    <a:pt x="86552" y="463545"/>
                    <a:pt x="92158" y="463545"/>
                  </a:cubicBezTo>
                  <a:close/>
                  <a:moveTo>
                    <a:pt x="460792" y="436306"/>
                  </a:moveTo>
                  <a:cubicBezTo>
                    <a:pt x="466487" y="436306"/>
                    <a:pt x="471024" y="440922"/>
                    <a:pt x="471024" y="446513"/>
                  </a:cubicBezTo>
                  <a:lnTo>
                    <a:pt x="471024" y="460182"/>
                  </a:lnTo>
                  <a:cubicBezTo>
                    <a:pt x="471024" y="465774"/>
                    <a:pt x="466487" y="470389"/>
                    <a:pt x="460792" y="470389"/>
                  </a:cubicBezTo>
                  <a:cubicBezTo>
                    <a:pt x="455187" y="470389"/>
                    <a:pt x="450560" y="465774"/>
                    <a:pt x="450560" y="460182"/>
                  </a:cubicBezTo>
                  <a:lnTo>
                    <a:pt x="450560" y="446513"/>
                  </a:lnTo>
                  <a:cubicBezTo>
                    <a:pt x="450560" y="440922"/>
                    <a:pt x="455187" y="436306"/>
                    <a:pt x="460792" y="436306"/>
                  </a:cubicBezTo>
                  <a:close/>
                  <a:moveTo>
                    <a:pt x="174085" y="395378"/>
                  </a:moveTo>
                  <a:cubicBezTo>
                    <a:pt x="179691" y="395378"/>
                    <a:pt x="184317" y="399917"/>
                    <a:pt x="184317" y="405612"/>
                  </a:cubicBezTo>
                  <a:lnTo>
                    <a:pt x="184317" y="419227"/>
                  </a:lnTo>
                  <a:cubicBezTo>
                    <a:pt x="184317" y="424923"/>
                    <a:pt x="179691" y="429461"/>
                    <a:pt x="174085" y="429461"/>
                  </a:cubicBezTo>
                  <a:cubicBezTo>
                    <a:pt x="168390" y="429461"/>
                    <a:pt x="163853" y="424923"/>
                    <a:pt x="163853" y="419227"/>
                  </a:cubicBezTo>
                  <a:lnTo>
                    <a:pt x="163853" y="405612"/>
                  </a:lnTo>
                  <a:cubicBezTo>
                    <a:pt x="163853" y="399917"/>
                    <a:pt x="168390" y="395378"/>
                    <a:pt x="174085" y="395378"/>
                  </a:cubicBezTo>
                  <a:close/>
                  <a:moveTo>
                    <a:pt x="133166" y="395378"/>
                  </a:moveTo>
                  <a:cubicBezTo>
                    <a:pt x="138766" y="395378"/>
                    <a:pt x="143389" y="399917"/>
                    <a:pt x="143389" y="405612"/>
                  </a:cubicBezTo>
                  <a:lnTo>
                    <a:pt x="143389" y="419227"/>
                  </a:lnTo>
                  <a:cubicBezTo>
                    <a:pt x="143389" y="424923"/>
                    <a:pt x="138766" y="429461"/>
                    <a:pt x="133166" y="429461"/>
                  </a:cubicBezTo>
                  <a:cubicBezTo>
                    <a:pt x="127476" y="429461"/>
                    <a:pt x="122854" y="424923"/>
                    <a:pt x="122854" y="419227"/>
                  </a:cubicBezTo>
                  <a:lnTo>
                    <a:pt x="122854" y="405612"/>
                  </a:lnTo>
                  <a:cubicBezTo>
                    <a:pt x="122854" y="399917"/>
                    <a:pt x="127476" y="395378"/>
                    <a:pt x="133166" y="395378"/>
                  </a:cubicBezTo>
                  <a:close/>
                  <a:moveTo>
                    <a:pt x="92158" y="395378"/>
                  </a:moveTo>
                  <a:cubicBezTo>
                    <a:pt x="97852" y="395378"/>
                    <a:pt x="102390" y="399917"/>
                    <a:pt x="102390" y="405612"/>
                  </a:cubicBezTo>
                  <a:lnTo>
                    <a:pt x="102390" y="419227"/>
                  </a:lnTo>
                  <a:cubicBezTo>
                    <a:pt x="102390" y="424923"/>
                    <a:pt x="97852" y="429461"/>
                    <a:pt x="92158" y="429461"/>
                  </a:cubicBezTo>
                  <a:cubicBezTo>
                    <a:pt x="86552" y="429461"/>
                    <a:pt x="81926" y="424923"/>
                    <a:pt x="81926" y="419227"/>
                  </a:cubicBezTo>
                  <a:lnTo>
                    <a:pt x="81926" y="405612"/>
                  </a:lnTo>
                  <a:cubicBezTo>
                    <a:pt x="81926" y="399917"/>
                    <a:pt x="86552" y="395378"/>
                    <a:pt x="92158" y="395378"/>
                  </a:cubicBezTo>
                  <a:close/>
                  <a:moveTo>
                    <a:pt x="460792" y="368140"/>
                  </a:moveTo>
                  <a:cubicBezTo>
                    <a:pt x="466487" y="368140"/>
                    <a:pt x="471024" y="372756"/>
                    <a:pt x="471024" y="378347"/>
                  </a:cubicBezTo>
                  <a:lnTo>
                    <a:pt x="471024" y="391927"/>
                  </a:lnTo>
                  <a:cubicBezTo>
                    <a:pt x="471024" y="397608"/>
                    <a:pt x="466487" y="402223"/>
                    <a:pt x="460792" y="402223"/>
                  </a:cubicBezTo>
                  <a:cubicBezTo>
                    <a:pt x="455187" y="402223"/>
                    <a:pt x="450560" y="397608"/>
                    <a:pt x="450560" y="391927"/>
                  </a:cubicBezTo>
                  <a:lnTo>
                    <a:pt x="450560" y="378347"/>
                  </a:lnTo>
                  <a:cubicBezTo>
                    <a:pt x="450560" y="372756"/>
                    <a:pt x="455187" y="368140"/>
                    <a:pt x="460792" y="368140"/>
                  </a:cubicBezTo>
                  <a:close/>
                  <a:moveTo>
                    <a:pt x="365202" y="354521"/>
                  </a:moveTo>
                  <a:cubicBezTo>
                    <a:pt x="370911" y="354521"/>
                    <a:pt x="375549" y="359054"/>
                    <a:pt x="375549" y="364743"/>
                  </a:cubicBezTo>
                  <a:lnTo>
                    <a:pt x="375549" y="555573"/>
                  </a:lnTo>
                  <a:cubicBezTo>
                    <a:pt x="375549" y="561261"/>
                    <a:pt x="370911" y="565794"/>
                    <a:pt x="365202" y="565794"/>
                  </a:cubicBezTo>
                  <a:cubicBezTo>
                    <a:pt x="359583" y="565794"/>
                    <a:pt x="354944" y="561261"/>
                    <a:pt x="354944" y="555573"/>
                  </a:cubicBezTo>
                  <a:lnTo>
                    <a:pt x="354944" y="364743"/>
                  </a:lnTo>
                  <a:cubicBezTo>
                    <a:pt x="354944" y="359054"/>
                    <a:pt x="359583" y="354521"/>
                    <a:pt x="365202" y="354521"/>
                  </a:cubicBezTo>
                  <a:close/>
                  <a:moveTo>
                    <a:pt x="324248" y="354521"/>
                  </a:moveTo>
                  <a:cubicBezTo>
                    <a:pt x="329943" y="354521"/>
                    <a:pt x="334480" y="359054"/>
                    <a:pt x="334480" y="364743"/>
                  </a:cubicBezTo>
                  <a:lnTo>
                    <a:pt x="334480" y="555573"/>
                  </a:lnTo>
                  <a:cubicBezTo>
                    <a:pt x="334480" y="561261"/>
                    <a:pt x="329943" y="565794"/>
                    <a:pt x="324248" y="565794"/>
                  </a:cubicBezTo>
                  <a:cubicBezTo>
                    <a:pt x="318643" y="565794"/>
                    <a:pt x="314016" y="561261"/>
                    <a:pt x="314016" y="555573"/>
                  </a:cubicBezTo>
                  <a:lnTo>
                    <a:pt x="314016" y="364743"/>
                  </a:lnTo>
                  <a:cubicBezTo>
                    <a:pt x="314016" y="359054"/>
                    <a:pt x="318643" y="354521"/>
                    <a:pt x="324248" y="354521"/>
                  </a:cubicBezTo>
                  <a:close/>
                  <a:moveTo>
                    <a:pt x="283320" y="354521"/>
                  </a:moveTo>
                  <a:cubicBezTo>
                    <a:pt x="289015" y="354521"/>
                    <a:pt x="293552" y="359054"/>
                    <a:pt x="293552" y="364743"/>
                  </a:cubicBezTo>
                  <a:lnTo>
                    <a:pt x="293552" y="555573"/>
                  </a:lnTo>
                  <a:cubicBezTo>
                    <a:pt x="293552" y="561261"/>
                    <a:pt x="289015" y="565794"/>
                    <a:pt x="283320" y="565794"/>
                  </a:cubicBezTo>
                  <a:cubicBezTo>
                    <a:pt x="277626" y="565794"/>
                    <a:pt x="273088" y="561261"/>
                    <a:pt x="273088" y="555573"/>
                  </a:cubicBezTo>
                  <a:lnTo>
                    <a:pt x="273088" y="364743"/>
                  </a:lnTo>
                  <a:cubicBezTo>
                    <a:pt x="273088" y="359054"/>
                    <a:pt x="277715" y="354521"/>
                    <a:pt x="283320" y="354521"/>
                  </a:cubicBezTo>
                  <a:close/>
                  <a:moveTo>
                    <a:pt x="238904" y="334066"/>
                  </a:moveTo>
                  <a:lnTo>
                    <a:pt x="238904" y="341354"/>
                  </a:lnTo>
                  <a:lnTo>
                    <a:pt x="238904" y="586282"/>
                  </a:lnTo>
                  <a:lnTo>
                    <a:pt x="409626" y="586282"/>
                  </a:lnTo>
                  <a:lnTo>
                    <a:pt x="409626" y="334066"/>
                  </a:lnTo>
                  <a:close/>
                  <a:moveTo>
                    <a:pt x="174085" y="327212"/>
                  </a:moveTo>
                  <a:cubicBezTo>
                    <a:pt x="179691" y="327212"/>
                    <a:pt x="184317" y="331751"/>
                    <a:pt x="184317" y="337446"/>
                  </a:cubicBezTo>
                  <a:lnTo>
                    <a:pt x="184317" y="351061"/>
                  </a:lnTo>
                  <a:cubicBezTo>
                    <a:pt x="184317" y="356757"/>
                    <a:pt x="179691" y="361295"/>
                    <a:pt x="174085" y="361295"/>
                  </a:cubicBezTo>
                  <a:cubicBezTo>
                    <a:pt x="168390" y="361295"/>
                    <a:pt x="163853" y="356757"/>
                    <a:pt x="163853" y="351061"/>
                  </a:cubicBezTo>
                  <a:lnTo>
                    <a:pt x="163853" y="337446"/>
                  </a:lnTo>
                  <a:cubicBezTo>
                    <a:pt x="163853" y="331751"/>
                    <a:pt x="168390" y="327212"/>
                    <a:pt x="174085" y="327212"/>
                  </a:cubicBezTo>
                  <a:close/>
                  <a:moveTo>
                    <a:pt x="133166" y="327212"/>
                  </a:moveTo>
                  <a:cubicBezTo>
                    <a:pt x="138766" y="327212"/>
                    <a:pt x="143389" y="331751"/>
                    <a:pt x="143389" y="337446"/>
                  </a:cubicBezTo>
                  <a:lnTo>
                    <a:pt x="143389" y="351061"/>
                  </a:lnTo>
                  <a:cubicBezTo>
                    <a:pt x="143389" y="356757"/>
                    <a:pt x="138766" y="361295"/>
                    <a:pt x="133166" y="361295"/>
                  </a:cubicBezTo>
                  <a:cubicBezTo>
                    <a:pt x="127476" y="361295"/>
                    <a:pt x="122854" y="356757"/>
                    <a:pt x="122854" y="351061"/>
                  </a:cubicBezTo>
                  <a:lnTo>
                    <a:pt x="122854" y="337446"/>
                  </a:lnTo>
                  <a:cubicBezTo>
                    <a:pt x="122854" y="331751"/>
                    <a:pt x="127476" y="327212"/>
                    <a:pt x="133166" y="327212"/>
                  </a:cubicBezTo>
                  <a:close/>
                  <a:moveTo>
                    <a:pt x="92158" y="327212"/>
                  </a:moveTo>
                  <a:cubicBezTo>
                    <a:pt x="97852" y="327212"/>
                    <a:pt x="102390" y="331751"/>
                    <a:pt x="102390" y="337446"/>
                  </a:cubicBezTo>
                  <a:lnTo>
                    <a:pt x="102390" y="351061"/>
                  </a:lnTo>
                  <a:cubicBezTo>
                    <a:pt x="102390" y="356757"/>
                    <a:pt x="97852" y="361295"/>
                    <a:pt x="92158" y="361295"/>
                  </a:cubicBezTo>
                  <a:cubicBezTo>
                    <a:pt x="86552" y="361295"/>
                    <a:pt x="81926" y="356757"/>
                    <a:pt x="81926" y="351061"/>
                  </a:cubicBezTo>
                  <a:lnTo>
                    <a:pt x="81926" y="337446"/>
                  </a:lnTo>
                  <a:cubicBezTo>
                    <a:pt x="81926" y="331751"/>
                    <a:pt x="86552" y="327212"/>
                    <a:pt x="92158" y="327212"/>
                  </a:cubicBezTo>
                  <a:close/>
                  <a:moveTo>
                    <a:pt x="460792" y="299974"/>
                  </a:moveTo>
                  <a:cubicBezTo>
                    <a:pt x="466487" y="299974"/>
                    <a:pt x="471024" y="304501"/>
                    <a:pt x="471024" y="310181"/>
                  </a:cubicBezTo>
                  <a:lnTo>
                    <a:pt x="471024" y="323761"/>
                  </a:lnTo>
                  <a:cubicBezTo>
                    <a:pt x="471024" y="329442"/>
                    <a:pt x="466487" y="334057"/>
                    <a:pt x="460792" y="334057"/>
                  </a:cubicBezTo>
                  <a:cubicBezTo>
                    <a:pt x="455187" y="334057"/>
                    <a:pt x="450560" y="329442"/>
                    <a:pt x="450560" y="323761"/>
                  </a:cubicBezTo>
                  <a:lnTo>
                    <a:pt x="450560" y="310181"/>
                  </a:lnTo>
                  <a:cubicBezTo>
                    <a:pt x="450560" y="304501"/>
                    <a:pt x="455187" y="299974"/>
                    <a:pt x="460792" y="299974"/>
                  </a:cubicBezTo>
                  <a:close/>
                  <a:moveTo>
                    <a:pt x="174085" y="259046"/>
                  </a:moveTo>
                  <a:cubicBezTo>
                    <a:pt x="179691" y="259046"/>
                    <a:pt x="184317" y="263585"/>
                    <a:pt x="184317" y="269280"/>
                  </a:cubicBezTo>
                  <a:lnTo>
                    <a:pt x="184317" y="282895"/>
                  </a:lnTo>
                  <a:cubicBezTo>
                    <a:pt x="184317" y="288591"/>
                    <a:pt x="179691" y="293129"/>
                    <a:pt x="174085" y="293129"/>
                  </a:cubicBezTo>
                  <a:cubicBezTo>
                    <a:pt x="168390" y="293129"/>
                    <a:pt x="163853" y="288591"/>
                    <a:pt x="163853" y="282895"/>
                  </a:cubicBezTo>
                  <a:lnTo>
                    <a:pt x="163853" y="269280"/>
                  </a:lnTo>
                  <a:cubicBezTo>
                    <a:pt x="163853" y="263585"/>
                    <a:pt x="168390" y="259046"/>
                    <a:pt x="174085" y="259046"/>
                  </a:cubicBezTo>
                  <a:close/>
                  <a:moveTo>
                    <a:pt x="133166" y="259046"/>
                  </a:moveTo>
                  <a:cubicBezTo>
                    <a:pt x="138766" y="259046"/>
                    <a:pt x="143389" y="263585"/>
                    <a:pt x="143389" y="269280"/>
                  </a:cubicBezTo>
                  <a:lnTo>
                    <a:pt x="143389" y="282895"/>
                  </a:lnTo>
                  <a:cubicBezTo>
                    <a:pt x="143389" y="288591"/>
                    <a:pt x="138766" y="293129"/>
                    <a:pt x="133166" y="293129"/>
                  </a:cubicBezTo>
                  <a:cubicBezTo>
                    <a:pt x="127476" y="293129"/>
                    <a:pt x="122854" y="288591"/>
                    <a:pt x="122854" y="282895"/>
                  </a:cubicBezTo>
                  <a:lnTo>
                    <a:pt x="122854" y="269280"/>
                  </a:lnTo>
                  <a:cubicBezTo>
                    <a:pt x="122854" y="263585"/>
                    <a:pt x="127476" y="259046"/>
                    <a:pt x="133166" y="259046"/>
                  </a:cubicBezTo>
                  <a:close/>
                  <a:moveTo>
                    <a:pt x="92158" y="259046"/>
                  </a:moveTo>
                  <a:cubicBezTo>
                    <a:pt x="97852" y="259046"/>
                    <a:pt x="102390" y="263585"/>
                    <a:pt x="102390" y="269280"/>
                  </a:cubicBezTo>
                  <a:lnTo>
                    <a:pt x="102390" y="282895"/>
                  </a:lnTo>
                  <a:cubicBezTo>
                    <a:pt x="102390" y="288591"/>
                    <a:pt x="97852" y="293129"/>
                    <a:pt x="92158" y="293129"/>
                  </a:cubicBezTo>
                  <a:cubicBezTo>
                    <a:pt x="86552" y="293129"/>
                    <a:pt x="81926" y="288591"/>
                    <a:pt x="81926" y="282895"/>
                  </a:cubicBezTo>
                  <a:lnTo>
                    <a:pt x="81926" y="269280"/>
                  </a:lnTo>
                  <a:cubicBezTo>
                    <a:pt x="81926" y="263585"/>
                    <a:pt x="86552" y="259046"/>
                    <a:pt x="92158" y="259046"/>
                  </a:cubicBezTo>
                  <a:close/>
                  <a:moveTo>
                    <a:pt x="460792" y="231808"/>
                  </a:moveTo>
                  <a:cubicBezTo>
                    <a:pt x="466487" y="231808"/>
                    <a:pt x="471024" y="236337"/>
                    <a:pt x="471024" y="242021"/>
                  </a:cubicBezTo>
                  <a:lnTo>
                    <a:pt x="471024" y="255608"/>
                  </a:lnTo>
                  <a:cubicBezTo>
                    <a:pt x="471024" y="261292"/>
                    <a:pt x="466487" y="265821"/>
                    <a:pt x="460792" y="265821"/>
                  </a:cubicBezTo>
                  <a:cubicBezTo>
                    <a:pt x="455187" y="265821"/>
                    <a:pt x="450560" y="261292"/>
                    <a:pt x="450560" y="255608"/>
                  </a:cubicBezTo>
                  <a:lnTo>
                    <a:pt x="450560" y="242021"/>
                  </a:lnTo>
                  <a:cubicBezTo>
                    <a:pt x="450560" y="236337"/>
                    <a:pt x="455187" y="231808"/>
                    <a:pt x="460792" y="231808"/>
                  </a:cubicBezTo>
                  <a:close/>
                  <a:moveTo>
                    <a:pt x="419864" y="231808"/>
                  </a:moveTo>
                  <a:cubicBezTo>
                    <a:pt x="425559" y="231808"/>
                    <a:pt x="430096" y="236337"/>
                    <a:pt x="430096" y="242021"/>
                  </a:cubicBezTo>
                  <a:lnTo>
                    <a:pt x="430096" y="255608"/>
                  </a:lnTo>
                  <a:cubicBezTo>
                    <a:pt x="430096" y="261292"/>
                    <a:pt x="425559" y="265821"/>
                    <a:pt x="419864" y="265821"/>
                  </a:cubicBezTo>
                  <a:cubicBezTo>
                    <a:pt x="414259" y="265821"/>
                    <a:pt x="409632" y="261292"/>
                    <a:pt x="409632" y="255608"/>
                  </a:cubicBezTo>
                  <a:lnTo>
                    <a:pt x="409632" y="242021"/>
                  </a:lnTo>
                  <a:cubicBezTo>
                    <a:pt x="409632" y="236337"/>
                    <a:pt x="414259" y="231808"/>
                    <a:pt x="419864" y="231808"/>
                  </a:cubicBezTo>
                  <a:close/>
                  <a:moveTo>
                    <a:pt x="378902" y="231808"/>
                  </a:moveTo>
                  <a:cubicBezTo>
                    <a:pt x="384527" y="231808"/>
                    <a:pt x="389169" y="236337"/>
                    <a:pt x="389169" y="242021"/>
                  </a:cubicBezTo>
                  <a:lnTo>
                    <a:pt x="389169" y="255608"/>
                  </a:lnTo>
                  <a:cubicBezTo>
                    <a:pt x="389169" y="261292"/>
                    <a:pt x="384527" y="265821"/>
                    <a:pt x="378902" y="265821"/>
                  </a:cubicBezTo>
                  <a:cubicBezTo>
                    <a:pt x="373188" y="265821"/>
                    <a:pt x="368634" y="261292"/>
                    <a:pt x="368634" y="255608"/>
                  </a:cubicBezTo>
                  <a:lnTo>
                    <a:pt x="368634" y="242021"/>
                  </a:lnTo>
                  <a:cubicBezTo>
                    <a:pt x="368634" y="236337"/>
                    <a:pt x="373188" y="231808"/>
                    <a:pt x="378902" y="231808"/>
                  </a:cubicBezTo>
                  <a:close/>
                  <a:moveTo>
                    <a:pt x="47798" y="211335"/>
                  </a:moveTo>
                  <a:lnTo>
                    <a:pt x="47798" y="586282"/>
                  </a:lnTo>
                  <a:lnTo>
                    <a:pt x="95597" y="586282"/>
                  </a:lnTo>
                  <a:lnTo>
                    <a:pt x="95597" y="541935"/>
                  </a:lnTo>
                  <a:cubicBezTo>
                    <a:pt x="95597" y="536248"/>
                    <a:pt x="100136" y="531715"/>
                    <a:pt x="105833" y="531715"/>
                  </a:cubicBezTo>
                  <a:lnTo>
                    <a:pt x="160396" y="531715"/>
                  </a:lnTo>
                  <a:cubicBezTo>
                    <a:pt x="166093" y="531715"/>
                    <a:pt x="170633" y="536248"/>
                    <a:pt x="170633" y="541935"/>
                  </a:cubicBezTo>
                  <a:lnTo>
                    <a:pt x="170633" y="586282"/>
                  </a:lnTo>
                  <a:lnTo>
                    <a:pt x="218432" y="586282"/>
                  </a:lnTo>
                  <a:lnTo>
                    <a:pt x="218432" y="341354"/>
                  </a:lnTo>
                  <a:lnTo>
                    <a:pt x="218432" y="323757"/>
                  </a:lnTo>
                  <a:lnTo>
                    <a:pt x="218432" y="211335"/>
                  </a:lnTo>
                  <a:close/>
                  <a:moveTo>
                    <a:pt x="460792" y="163641"/>
                  </a:moveTo>
                  <a:cubicBezTo>
                    <a:pt x="466487" y="163641"/>
                    <a:pt x="471024" y="168170"/>
                    <a:pt x="471024" y="173854"/>
                  </a:cubicBezTo>
                  <a:lnTo>
                    <a:pt x="471024" y="187441"/>
                  </a:lnTo>
                  <a:cubicBezTo>
                    <a:pt x="471024" y="193125"/>
                    <a:pt x="466487" y="197654"/>
                    <a:pt x="460792" y="197654"/>
                  </a:cubicBezTo>
                  <a:cubicBezTo>
                    <a:pt x="455187" y="197654"/>
                    <a:pt x="450560" y="193125"/>
                    <a:pt x="450560" y="187441"/>
                  </a:cubicBezTo>
                  <a:lnTo>
                    <a:pt x="450560" y="173854"/>
                  </a:lnTo>
                  <a:cubicBezTo>
                    <a:pt x="450560" y="168170"/>
                    <a:pt x="455187" y="163641"/>
                    <a:pt x="460792" y="163641"/>
                  </a:cubicBezTo>
                  <a:close/>
                  <a:moveTo>
                    <a:pt x="419864" y="163641"/>
                  </a:moveTo>
                  <a:cubicBezTo>
                    <a:pt x="425559" y="163641"/>
                    <a:pt x="430096" y="168170"/>
                    <a:pt x="430096" y="173854"/>
                  </a:cubicBezTo>
                  <a:lnTo>
                    <a:pt x="430096" y="187441"/>
                  </a:lnTo>
                  <a:cubicBezTo>
                    <a:pt x="430096" y="193125"/>
                    <a:pt x="425559" y="197654"/>
                    <a:pt x="419864" y="197654"/>
                  </a:cubicBezTo>
                  <a:cubicBezTo>
                    <a:pt x="414259" y="197654"/>
                    <a:pt x="409632" y="193125"/>
                    <a:pt x="409632" y="187441"/>
                  </a:cubicBezTo>
                  <a:lnTo>
                    <a:pt x="409632" y="173854"/>
                  </a:lnTo>
                  <a:cubicBezTo>
                    <a:pt x="409632" y="168170"/>
                    <a:pt x="414259" y="163641"/>
                    <a:pt x="419864" y="163641"/>
                  </a:cubicBezTo>
                  <a:close/>
                  <a:moveTo>
                    <a:pt x="378902" y="163641"/>
                  </a:moveTo>
                  <a:cubicBezTo>
                    <a:pt x="384527" y="163641"/>
                    <a:pt x="389169" y="168170"/>
                    <a:pt x="389169" y="173854"/>
                  </a:cubicBezTo>
                  <a:lnTo>
                    <a:pt x="389169" y="187441"/>
                  </a:lnTo>
                  <a:cubicBezTo>
                    <a:pt x="389169" y="193125"/>
                    <a:pt x="384527" y="197654"/>
                    <a:pt x="378902" y="197654"/>
                  </a:cubicBezTo>
                  <a:cubicBezTo>
                    <a:pt x="373188" y="197654"/>
                    <a:pt x="368634" y="193125"/>
                    <a:pt x="368634" y="187441"/>
                  </a:cubicBezTo>
                  <a:lnTo>
                    <a:pt x="368634" y="173854"/>
                  </a:lnTo>
                  <a:cubicBezTo>
                    <a:pt x="368634" y="168170"/>
                    <a:pt x="373188" y="163641"/>
                    <a:pt x="378902" y="163641"/>
                  </a:cubicBezTo>
                  <a:close/>
                  <a:moveTo>
                    <a:pt x="187709" y="149952"/>
                  </a:moveTo>
                  <a:lnTo>
                    <a:pt x="269696" y="149952"/>
                  </a:lnTo>
                  <a:cubicBezTo>
                    <a:pt x="275304" y="149952"/>
                    <a:pt x="279933" y="154575"/>
                    <a:pt x="279933" y="160264"/>
                  </a:cubicBezTo>
                  <a:cubicBezTo>
                    <a:pt x="279933" y="165865"/>
                    <a:pt x="275304" y="170487"/>
                    <a:pt x="269696" y="170487"/>
                  </a:cubicBezTo>
                  <a:lnTo>
                    <a:pt x="187709" y="170487"/>
                  </a:lnTo>
                  <a:cubicBezTo>
                    <a:pt x="182101" y="170487"/>
                    <a:pt x="177472" y="165865"/>
                    <a:pt x="177472" y="160264"/>
                  </a:cubicBezTo>
                  <a:cubicBezTo>
                    <a:pt x="177472" y="154575"/>
                    <a:pt x="182101" y="149952"/>
                    <a:pt x="187709" y="149952"/>
                  </a:cubicBezTo>
                  <a:close/>
                  <a:moveTo>
                    <a:pt x="143395" y="115887"/>
                  </a:moveTo>
                  <a:lnTo>
                    <a:pt x="143395" y="190895"/>
                  </a:lnTo>
                  <a:lnTo>
                    <a:pt x="228668" y="190895"/>
                  </a:lnTo>
                  <a:cubicBezTo>
                    <a:pt x="234364" y="190895"/>
                    <a:pt x="238904" y="195427"/>
                    <a:pt x="238904" y="201115"/>
                  </a:cubicBezTo>
                  <a:lnTo>
                    <a:pt x="238904" y="204492"/>
                  </a:lnTo>
                  <a:lnTo>
                    <a:pt x="269701" y="204492"/>
                  </a:lnTo>
                  <a:cubicBezTo>
                    <a:pt x="275309" y="204492"/>
                    <a:pt x="279938" y="209114"/>
                    <a:pt x="279938" y="214712"/>
                  </a:cubicBezTo>
                  <a:cubicBezTo>
                    <a:pt x="279938" y="220400"/>
                    <a:pt x="275309" y="224933"/>
                    <a:pt x="269701" y="224933"/>
                  </a:cubicBezTo>
                  <a:lnTo>
                    <a:pt x="238904" y="224933"/>
                  </a:lnTo>
                  <a:lnTo>
                    <a:pt x="238904" y="259059"/>
                  </a:lnTo>
                  <a:lnTo>
                    <a:pt x="269701" y="259059"/>
                  </a:lnTo>
                  <a:cubicBezTo>
                    <a:pt x="275309" y="259059"/>
                    <a:pt x="279938" y="263591"/>
                    <a:pt x="279938" y="269279"/>
                  </a:cubicBezTo>
                  <a:cubicBezTo>
                    <a:pt x="279938" y="274878"/>
                    <a:pt x="275309" y="279499"/>
                    <a:pt x="269701" y="279499"/>
                  </a:cubicBezTo>
                  <a:lnTo>
                    <a:pt x="238904" y="279499"/>
                  </a:lnTo>
                  <a:lnTo>
                    <a:pt x="238904" y="313537"/>
                  </a:lnTo>
                  <a:lnTo>
                    <a:pt x="314029" y="313537"/>
                  </a:lnTo>
                  <a:lnTo>
                    <a:pt x="314029" y="115887"/>
                  </a:lnTo>
                  <a:close/>
                  <a:moveTo>
                    <a:pt x="460792" y="95475"/>
                  </a:moveTo>
                  <a:cubicBezTo>
                    <a:pt x="466487" y="95475"/>
                    <a:pt x="471024" y="100004"/>
                    <a:pt x="471024" y="105688"/>
                  </a:cubicBezTo>
                  <a:lnTo>
                    <a:pt x="471024" y="119275"/>
                  </a:lnTo>
                  <a:cubicBezTo>
                    <a:pt x="471024" y="124959"/>
                    <a:pt x="466487" y="129488"/>
                    <a:pt x="460792" y="129488"/>
                  </a:cubicBezTo>
                  <a:cubicBezTo>
                    <a:pt x="455187" y="129488"/>
                    <a:pt x="450560" y="124959"/>
                    <a:pt x="450560" y="119275"/>
                  </a:cubicBezTo>
                  <a:lnTo>
                    <a:pt x="450560" y="105688"/>
                  </a:lnTo>
                  <a:cubicBezTo>
                    <a:pt x="450560" y="100004"/>
                    <a:pt x="455187" y="95475"/>
                    <a:pt x="460792" y="95475"/>
                  </a:cubicBezTo>
                  <a:close/>
                  <a:moveTo>
                    <a:pt x="419864" y="95475"/>
                  </a:moveTo>
                  <a:cubicBezTo>
                    <a:pt x="425559" y="95475"/>
                    <a:pt x="430096" y="100004"/>
                    <a:pt x="430096" y="105688"/>
                  </a:cubicBezTo>
                  <a:lnTo>
                    <a:pt x="430096" y="119275"/>
                  </a:lnTo>
                  <a:cubicBezTo>
                    <a:pt x="430096" y="124959"/>
                    <a:pt x="425559" y="129488"/>
                    <a:pt x="419864" y="129488"/>
                  </a:cubicBezTo>
                  <a:cubicBezTo>
                    <a:pt x="414259" y="129488"/>
                    <a:pt x="409632" y="124959"/>
                    <a:pt x="409632" y="119275"/>
                  </a:cubicBezTo>
                  <a:lnTo>
                    <a:pt x="409632" y="105688"/>
                  </a:lnTo>
                  <a:cubicBezTo>
                    <a:pt x="409632" y="100004"/>
                    <a:pt x="414259" y="95475"/>
                    <a:pt x="419864" y="95475"/>
                  </a:cubicBezTo>
                  <a:close/>
                  <a:moveTo>
                    <a:pt x="378902" y="95475"/>
                  </a:moveTo>
                  <a:cubicBezTo>
                    <a:pt x="384527" y="95475"/>
                    <a:pt x="389169" y="100004"/>
                    <a:pt x="389169" y="105688"/>
                  </a:cubicBezTo>
                  <a:lnTo>
                    <a:pt x="389169" y="119275"/>
                  </a:lnTo>
                  <a:cubicBezTo>
                    <a:pt x="389169" y="124959"/>
                    <a:pt x="384527" y="129488"/>
                    <a:pt x="378902" y="129488"/>
                  </a:cubicBezTo>
                  <a:cubicBezTo>
                    <a:pt x="373188" y="129488"/>
                    <a:pt x="368634" y="124959"/>
                    <a:pt x="368634" y="119275"/>
                  </a:cubicBezTo>
                  <a:lnTo>
                    <a:pt x="368634" y="105688"/>
                  </a:lnTo>
                  <a:cubicBezTo>
                    <a:pt x="368634" y="100004"/>
                    <a:pt x="373188" y="95475"/>
                    <a:pt x="378902" y="95475"/>
                  </a:cubicBezTo>
                  <a:close/>
                  <a:moveTo>
                    <a:pt x="334501" y="61321"/>
                  </a:moveTo>
                  <a:lnTo>
                    <a:pt x="334501" y="105667"/>
                  </a:lnTo>
                  <a:lnTo>
                    <a:pt x="334501" y="313537"/>
                  </a:lnTo>
                  <a:lnTo>
                    <a:pt x="368681" y="313537"/>
                  </a:lnTo>
                  <a:lnTo>
                    <a:pt x="368681" y="310160"/>
                  </a:lnTo>
                  <a:cubicBezTo>
                    <a:pt x="368681" y="304472"/>
                    <a:pt x="373220" y="299940"/>
                    <a:pt x="378917" y="299940"/>
                  </a:cubicBezTo>
                  <a:cubicBezTo>
                    <a:pt x="384525" y="299940"/>
                    <a:pt x="389153" y="304472"/>
                    <a:pt x="389153" y="310160"/>
                  </a:cubicBezTo>
                  <a:lnTo>
                    <a:pt x="389153" y="313537"/>
                  </a:lnTo>
                  <a:lnTo>
                    <a:pt x="409626" y="313537"/>
                  </a:lnTo>
                  <a:lnTo>
                    <a:pt x="409626" y="310160"/>
                  </a:lnTo>
                  <a:cubicBezTo>
                    <a:pt x="409626" y="304472"/>
                    <a:pt x="414254" y="299940"/>
                    <a:pt x="419862" y="299940"/>
                  </a:cubicBezTo>
                  <a:cubicBezTo>
                    <a:pt x="425558" y="299940"/>
                    <a:pt x="430098" y="304472"/>
                    <a:pt x="430098" y="310160"/>
                  </a:cubicBezTo>
                  <a:lnTo>
                    <a:pt x="430098" y="323757"/>
                  </a:lnTo>
                  <a:lnTo>
                    <a:pt x="430098" y="586282"/>
                  </a:lnTo>
                  <a:lnTo>
                    <a:pt x="505223" y="586282"/>
                  </a:lnTo>
                  <a:lnTo>
                    <a:pt x="505223" y="61321"/>
                  </a:lnTo>
                  <a:close/>
                  <a:moveTo>
                    <a:pt x="184341" y="61321"/>
                  </a:moveTo>
                  <a:lnTo>
                    <a:pt x="184341" y="95447"/>
                  </a:lnTo>
                  <a:lnTo>
                    <a:pt x="273084" y="95447"/>
                  </a:lnTo>
                  <a:lnTo>
                    <a:pt x="273084" y="61321"/>
                  </a:lnTo>
                  <a:close/>
                  <a:moveTo>
                    <a:pt x="228668" y="0"/>
                  </a:moveTo>
                  <a:cubicBezTo>
                    <a:pt x="234364" y="0"/>
                    <a:pt x="238904" y="4532"/>
                    <a:pt x="238904" y="10220"/>
                  </a:cubicBezTo>
                  <a:lnTo>
                    <a:pt x="238904" y="40880"/>
                  </a:lnTo>
                  <a:lnTo>
                    <a:pt x="283320" y="40880"/>
                  </a:lnTo>
                  <a:cubicBezTo>
                    <a:pt x="289017" y="40880"/>
                    <a:pt x="293556" y="45502"/>
                    <a:pt x="293556" y="51101"/>
                  </a:cubicBezTo>
                  <a:lnTo>
                    <a:pt x="293556" y="95447"/>
                  </a:lnTo>
                  <a:lnTo>
                    <a:pt x="314029" y="95447"/>
                  </a:lnTo>
                  <a:lnTo>
                    <a:pt x="314029" y="51101"/>
                  </a:lnTo>
                  <a:cubicBezTo>
                    <a:pt x="314029" y="45502"/>
                    <a:pt x="318657" y="40880"/>
                    <a:pt x="324265" y="40880"/>
                  </a:cubicBezTo>
                  <a:lnTo>
                    <a:pt x="515459" y="40880"/>
                  </a:lnTo>
                  <a:cubicBezTo>
                    <a:pt x="521156" y="40880"/>
                    <a:pt x="525695" y="45502"/>
                    <a:pt x="525695" y="51101"/>
                  </a:cubicBezTo>
                  <a:lnTo>
                    <a:pt x="525695" y="586282"/>
                  </a:lnTo>
                  <a:lnTo>
                    <a:pt x="542785" y="586282"/>
                  </a:lnTo>
                  <a:cubicBezTo>
                    <a:pt x="548393" y="586282"/>
                    <a:pt x="553021" y="590814"/>
                    <a:pt x="553021" y="596502"/>
                  </a:cubicBezTo>
                  <a:cubicBezTo>
                    <a:pt x="553021" y="602101"/>
                    <a:pt x="548393" y="606722"/>
                    <a:pt x="542785" y="606722"/>
                  </a:cubicBezTo>
                  <a:lnTo>
                    <a:pt x="10236" y="606722"/>
                  </a:lnTo>
                  <a:cubicBezTo>
                    <a:pt x="4539" y="606722"/>
                    <a:pt x="0" y="602101"/>
                    <a:pt x="0" y="596502"/>
                  </a:cubicBezTo>
                  <a:cubicBezTo>
                    <a:pt x="0" y="590814"/>
                    <a:pt x="4539" y="586282"/>
                    <a:pt x="10236" y="586282"/>
                  </a:cubicBezTo>
                  <a:lnTo>
                    <a:pt x="27326" y="586282"/>
                  </a:lnTo>
                  <a:lnTo>
                    <a:pt x="27326" y="201115"/>
                  </a:lnTo>
                  <a:cubicBezTo>
                    <a:pt x="27326" y="195427"/>
                    <a:pt x="31865" y="190895"/>
                    <a:pt x="37562" y="190895"/>
                  </a:cubicBezTo>
                  <a:lnTo>
                    <a:pt x="122923" y="190895"/>
                  </a:lnTo>
                  <a:lnTo>
                    <a:pt x="122923" y="105667"/>
                  </a:lnTo>
                  <a:cubicBezTo>
                    <a:pt x="122923" y="99980"/>
                    <a:pt x="127463" y="95447"/>
                    <a:pt x="133159" y="95447"/>
                  </a:cubicBezTo>
                  <a:lnTo>
                    <a:pt x="163868" y="95447"/>
                  </a:lnTo>
                  <a:lnTo>
                    <a:pt x="163868" y="51101"/>
                  </a:lnTo>
                  <a:cubicBezTo>
                    <a:pt x="163868" y="45502"/>
                    <a:pt x="168407" y="40880"/>
                    <a:pt x="174104" y="40880"/>
                  </a:cubicBezTo>
                  <a:lnTo>
                    <a:pt x="218432" y="40880"/>
                  </a:lnTo>
                  <a:lnTo>
                    <a:pt x="218432" y="10220"/>
                  </a:lnTo>
                  <a:cubicBezTo>
                    <a:pt x="218432" y="4532"/>
                    <a:pt x="223060" y="0"/>
                    <a:pt x="228668" y="0"/>
                  </a:cubicBezTo>
                  <a:close/>
                </a:path>
              </a:pathLst>
            </a:custGeom>
            <a:solidFill>
              <a:srgbClr val="E3C24C"/>
            </a:solidFill>
            <a:ln>
              <a:solidFill>
                <a:srgbClr val="E3C2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cs typeface="+mn-ea"/>
                <a:sym typeface="+mn-lt"/>
              </a:endParaRPr>
            </a:p>
          </p:txBody>
        </p:sp>
        <p:sp>
          <p:nvSpPr>
            <p:cNvPr id="16" name="07855148-4cf2-44b3-8d54-c860649a8038">
              <a:extLst>
                <a:ext uri="{FF2B5EF4-FFF2-40B4-BE49-F238E27FC236}">
                  <a16:creationId xmlns:a16="http://schemas.microsoft.com/office/drawing/2014/main" id="{54405246-CCE2-4201-BBB1-D3F3EB6E740D}"/>
                </a:ext>
              </a:extLst>
            </p:cNvPr>
            <p:cNvSpPr/>
            <p:nvPr/>
          </p:nvSpPr>
          <p:spPr>
            <a:xfrm>
              <a:off x="623625" y="2721107"/>
              <a:ext cx="338128" cy="313077"/>
            </a:xfrm>
            <a:custGeom>
              <a:avLst/>
              <a:gdLst>
                <a:gd name="connsiteX0" fmla="*/ 163495 w 326279"/>
                <a:gd name="connsiteY0" fmla="*/ 0 h 342872"/>
                <a:gd name="connsiteX1" fmla="*/ 58084 w 326279"/>
                <a:gd name="connsiteY1" fmla="*/ 25823 h 342872"/>
                <a:gd name="connsiteX2" fmla="*/ 52214 w 326279"/>
                <a:gd name="connsiteY2" fmla="*/ 28887 h 342872"/>
                <a:gd name="connsiteX3" fmla="*/ 43109 w 326279"/>
                <a:gd name="connsiteY3" fmla="*/ 34290 h 342872"/>
                <a:gd name="connsiteX4" fmla="*/ 69493 w 326279"/>
                <a:gd name="connsiteY4" fmla="*/ 73129 h 342872"/>
                <a:gd name="connsiteX5" fmla="*/ 81911 w 326279"/>
                <a:gd name="connsiteY5" fmla="*/ 78074 h 342872"/>
                <a:gd name="connsiteX6" fmla="*/ 244092 w 326279"/>
                <a:gd name="connsiteY6" fmla="*/ 78074 h 342872"/>
                <a:gd name="connsiteX7" fmla="*/ 258193 w 326279"/>
                <a:gd name="connsiteY7" fmla="*/ 70757 h 342872"/>
                <a:gd name="connsiteX8" fmla="*/ 283139 w 326279"/>
                <a:gd name="connsiteY8" fmla="*/ 34290 h 342872"/>
                <a:gd name="connsiteX9" fmla="*/ 268206 w 326279"/>
                <a:gd name="connsiteY9" fmla="*/ 25752 h 342872"/>
                <a:gd name="connsiteX10" fmla="*/ 267057 w 326279"/>
                <a:gd name="connsiteY10" fmla="*/ 25175 h 342872"/>
                <a:gd name="connsiteX11" fmla="*/ 163495 w 326279"/>
                <a:gd name="connsiteY11" fmla="*/ 0 h 342872"/>
                <a:gd name="connsiteX12" fmla="*/ 102132 w 326279"/>
                <a:gd name="connsiteY12" fmla="*/ 43969 h 342872"/>
                <a:gd name="connsiteX13" fmla="*/ 74501 w 326279"/>
                <a:gd name="connsiteY13" fmla="*/ 37029 h 342872"/>
                <a:gd name="connsiteX14" fmla="*/ 163495 w 326279"/>
                <a:gd name="connsiteY14" fmla="*/ 17145 h 342872"/>
                <a:gd name="connsiteX15" fmla="*/ 229415 w 326279"/>
                <a:gd name="connsiteY15" fmla="*/ 28282 h 342872"/>
                <a:gd name="connsiteX16" fmla="*/ 161113 w 326279"/>
                <a:gd name="connsiteY16" fmla="*/ 43200 h 342872"/>
                <a:gd name="connsiteX17" fmla="*/ 102132 w 326279"/>
                <a:gd name="connsiteY17" fmla="*/ 43969 h 342872"/>
                <a:gd name="connsiteX18" fmla="*/ 254150 w 326279"/>
                <a:gd name="connsiteY18" fmla="*/ 92202 h 342872"/>
                <a:gd name="connsiteX19" fmla="*/ 251816 w 326279"/>
                <a:gd name="connsiteY19" fmla="*/ 93380 h 342872"/>
                <a:gd name="connsiteX20" fmla="*/ 74187 w 326279"/>
                <a:gd name="connsiteY20" fmla="*/ 93380 h 342872"/>
                <a:gd name="connsiteX21" fmla="*/ 71967 w 326279"/>
                <a:gd name="connsiteY21" fmla="*/ 92260 h 342872"/>
                <a:gd name="connsiteX22" fmla="*/ 163495 w 326279"/>
                <a:gd name="connsiteY22" fmla="*/ 342872 h 342872"/>
                <a:gd name="connsiteX23" fmla="*/ 254150 w 326279"/>
                <a:gd name="connsiteY23" fmla="*/ 92202 h 342872"/>
                <a:gd name="connsiteX24" fmla="*/ 153599 w 326279"/>
                <a:gd name="connsiteY24" fmla="*/ 171450 h 342872"/>
                <a:gd name="connsiteX25" fmla="*/ 134549 w 326279"/>
                <a:gd name="connsiteY25" fmla="*/ 190500 h 342872"/>
                <a:gd name="connsiteX26" fmla="*/ 153599 w 326279"/>
                <a:gd name="connsiteY26" fmla="*/ 209550 h 342872"/>
                <a:gd name="connsiteX27" fmla="*/ 153599 w 326279"/>
                <a:gd name="connsiteY27" fmla="*/ 171450 h 342872"/>
                <a:gd name="connsiteX28" fmla="*/ 172649 w 326279"/>
                <a:gd name="connsiteY28" fmla="*/ 152400 h 342872"/>
                <a:gd name="connsiteX29" fmla="*/ 172649 w 326279"/>
                <a:gd name="connsiteY29" fmla="*/ 142875 h 342872"/>
                <a:gd name="connsiteX30" fmla="*/ 153599 w 326279"/>
                <a:gd name="connsiteY30" fmla="*/ 142875 h 342872"/>
                <a:gd name="connsiteX31" fmla="*/ 153599 w 326279"/>
                <a:gd name="connsiteY31" fmla="*/ 152400 h 342872"/>
                <a:gd name="connsiteX32" fmla="*/ 115499 w 326279"/>
                <a:gd name="connsiteY32" fmla="*/ 190500 h 342872"/>
                <a:gd name="connsiteX33" fmla="*/ 153599 w 326279"/>
                <a:gd name="connsiteY33" fmla="*/ 228600 h 342872"/>
                <a:gd name="connsiteX34" fmla="*/ 153599 w 326279"/>
                <a:gd name="connsiteY34" fmla="*/ 266700 h 342872"/>
                <a:gd name="connsiteX35" fmla="*/ 135631 w 326279"/>
                <a:gd name="connsiteY35" fmla="*/ 254001 h 342872"/>
                <a:gd name="connsiteX36" fmla="*/ 123476 w 326279"/>
                <a:gd name="connsiteY36" fmla="*/ 248195 h 342872"/>
                <a:gd name="connsiteX37" fmla="*/ 117669 w 326279"/>
                <a:gd name="connsiteY37" fmla="*/ 260349 h 342872"/>
                <a:gd name="connsiteX38" fmla="*/ 153599 w 326279"/>
                <a:gd name="connsiteY38" fmla="*/ 285750 h 342872"/>
                <a:gd name="connsiteX39" fmla="*/ 153599 w 326279"/>
                <a:gd name="connsiteY39" fmla="*/ 295275 h 342872"/>
                <a:gd name="connsiteX40" fmla="*/ 172649 w 326279"/>
                <a:gd name="connsiteY40" fmla="*/ 295275 h 342872"/>
                <a:gd name="connsiteX41" fmla="*/ 172649 w 326279"/>
                <a:gd name="connsiteY41" fmla="*/ 285750 h 342872"/>
                <a:gd name="connsiteX42" fmla="*/ 210749 w 326279"/>
                <a:gd name="connsiteY42" fmla="*/ 247650 h 342872"/>
                <a:gd name="connsiteX43" fmla="*/ 172649 w 326279"/>
                <a:gd name="connsiteY43" fmla="*/ 209550 h 342872"/>
                <a:gd name="connsiteX44" fmla="*/ 172649 w 326279"/>
                <a:gd name="connsiteY44" fmla="*/ 171450 h 342872"/>
                <a:gd name="connsiteX45" fmla="*/ 190617 w 326279"/>
                <a:gd name="connsiteY45" fmla="*/ 184149 h 342872"/>
                <a:gd name="connsiteX46" fmla="*/ 202772 w 326279"/>
                <a:gd name="connsiteY46" fmla="*/ 189955 h 342872"/>
                <a:gd name="connsiteX47" fmla="*/ 208579 w 326279"/>
                <a:gd name="connsiteY47" fmla="*/ 177801 h 342872"/>
                <a:gd name="connsiteX48" fmla="*/ 172649 w 326279"/>
                <a:gd name="connsiteY48" fmla="*/ 152400 h 342872"/>
                <a:gd name="connsiteX49" fmla="*/ 172649 w 326279"/>
                <a:gd name="connsiteY49" fmla="*/ 228600 h 342872"/>
                <a:gd name="connsiteX50" fmla="*/ 172649 w 326279"/>
                <a:gd name="connsiteY50" fmla="*/ 266700 h 342872"/>
                <a:gd name="connsiteX51" fmla="*/ 191699 w 326279"/>
                <a:gd name="connsiteY51" fmla="*/ 247650 h 342872"/>
                <a:gd name="connsiteX52" fmla="*/ 172649 w 326279"/>
                <a:gd name="connsiteY52" fmla="*/ 228600 h 342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6279" h="342872">
                  <a:moveTo>
                    <a:pt x="163495" y="0"/>
                  </a:moveTo>
                  <a:cubicBezTo>
                    <a:pt x="120475" y="0"/>
                    <a:pt x="81272" y="14209"/>
                    <a:pt x="58084" y="25823"/>
                  </a:cubicBezTo>
                  <a:cubicBezTo>
                    <a:pt x="55994" y="26870"/>
                    <a:pt x="54035" y="27895"/>
                    <a:pt x="52214" y="28887"/>
                  </a:cubicBezTo>
                  <a:cubicBezTo>
                    <a:pt x="48612" y="30851"/>
                    <a:pt x="45554" y="32683"/>
                    <a:pt x="43109" y="34290"/>
                  </a:cubicBezTo>
                  <a:lnTo>
                    <a:pt x="69493" y="73129"/>
                  </a:lnTo>
                  <a:lnTo>
                    <a:pt x="81911" y="78074"/>
                  </a:lnTo>
                  <a:cubicBezTo>
                    <a:pt x="130453" y="102565"/>
                    <a:pt x="195549" y="102565"/>
                    <a:pt x="244092" y="78074"/>
                  </a:cubicBezTo>
                  <a:lnTo>
                    <a:pt x="258193" y="70757"/>
                  </a:lnTo>
                  <a:lnTo>
                    <a:pt x="283139" y="34290"/>
                  </a:lnTo>
                  <a:cubicBezTo>
                    <a:pt x="279483" y="31853"/>
                    <a:pt x="274428" y="28896"/>
                    <a:pt x="268206" y="25752"/>
                  </a:cubicBezTo>
                  <a:cubicBezTo>
                    <a:pt x="267827" y="25560"/>
                    <a:pt x="267444" y="25368"/>
                    <a:pt x="267057" y="25175"/>
                  </a:cubicBezTo>
                  <a:cubicBezTo>
                    <a:pt x="243968" y="13687"/>
                    <a:pt x="205717" y="0"/>
                    <a:pt x="163495" y="0"/>
                  </a:cubicBezTo>
                  <a:close/>
                  <a:moveTo>
                    <a:pt x="102132" y="43969"/>
                  </a:moveTo>
                  <a:cubicBezTo>
                    <a:pt x="92638" y="42217"/>
                    <a:pt x="83308" y="39801"/>
                    <a:pt x="74501" y="37029"/>
                  </a:cubicBezTo>
                  <a:cubicBezTo>
                    <a:pt x="96230" y="27380"/>
                    <a:pt x="128614" y="17145"/>
                    <a:pt x="163495" y="17145"/>
                  </a:cubicBezTo>
                  <a:cubicBezTo>
                    <a:pt x="187663" y="17145"/>
                    <a:pt x="210514" y="22059"/>
                    <a:pt x="229415" y="28282"/>
                  </a:cubicBezTo>
                  <a:cubicBezTo>
                    <a:pt x="207265" y="31408"/>
                    <a:pt x="183629" y="36686"/>
                    <a:pt x="161113" y="43200"/>
                  </a:cubicBezTo>
                  <a:cubicBezTo>
                    <a:pt x="143395" y="48325"/>
                    <a:pt x="122687" y="47761"/>
                    <a:pt x="102132" y="43969"/>
                  </a:cubicBezTo>
                  <a:close/>
                  <a:moveTo>
                    <a:pt x="254150" y="92202"/>
                  </a:moveTo>
                  <a:lnTo>
                    <a:pt x="251816" y="93380"/>
                  </a:lnTo>
                  <a:cubicBezTo>
                    <a:pt x="198416" y="120324"/>
                    <a:pt x="127588" y="120324"/>
                    <a:pt x="74187" y="93380"/>
                  </a:cubicBezTo>
                  <a:lnTo>
                    <a:pt x="71967" y="92260"/>
                  </a:lnTo>
                  <a:cubicBezTo>
                    <a:pt x="-8248" y="180283"/>
                    <a:pt x="-69496" y="342872"/>
                    <a:pt x="163495" y="342872"/>
                  </a:cubicBezTo>
                  <a:cubicBezTo>
                    <a:pt x="396486" y="342872"/>
                    <a:pt x="333745" y="177246"/>
                    <a:pt x="254150" y="92202"/>
                  </a:cubicBezTo>
                  <a:close/>
                  <a:moveTo>
                    <a:pt x="153599" y="171450"/>
                  </a:moveTo>
                  <a:cubicBezTo>
                    <a:pt x="143078" y="171450"/>
                    <a:pt x="134549" y="179979"/>
                    <a:pt x="134549" y="190500"/>
                  </a:cubicBezTo>
                  <a:cubicBezTo>
                    <a:pt x="134549" y="201021"/>
                    <a:pt x="143078" y="209550"/>
                    <a:pt x="153599" y="209550"/>
                  </a:cubicBezTo>
                  <a:lnTo>
                    <a:pt x="153599" y="171450"/>
                  </a:lnTo>
                  <a:close/>
                  <a:moveTo>
                    <a:pt x="172649" y="152400"/>
                  </a:moveTo>
                  <a:lnTo>
                    <a:pt x="172649" y="142875"/>
                  </a:lnTo>
                  <a:lnTo>
                    <a:pt x="153599" y="142875"/>
                  </a:lnTo>
                  <a:lnTo>
                    <a:pt x="153599" y="152400"/>
                  </a:lnTo>
                  <a:cubicBezTo>
                    <a:pt x="132557" y="152400"/>
                    <a:pt x="115499" y="169458"/>
                    <a:pt x="115499" y="190500"/>
                  </a:cubicBezTo>
                  <a:cubicBezTo>
                    <a:pt x="115499" y="211542"/>
                    <a:pt x="132557" y="228600"/>
                    <a:pt x="153599" y="228600"/>
                  </a:cubicBezTo>
                  <a:lnTo>
                    <a:pt x="153599" y="266700"/>
                  </a:lnTo>
                  <a:cubicBezTo>
                    <a:pt x="145319" y="266700"/>
                    <a:pt x="138250" y="261413"/>
                    <a:pt x="135631" y="254001"/>
                  </a:cubicBezTo>
                  <a:cubicBezTo>
                    <a:pt x="133877" y="249041"/>
                    <a:pt x="128435" y="246441"/>
                    <a:pt x="123476" y="248195"/>
                  </a:cubicBezTo>
                  <a:cubicBezTo>
                    <a:pt x="118516" y="249947"/>
                    <a:pt x="115916" y="255389"/>
                    <a:pt x="117669" y="260349"/>
                  </a:cubicBezTo>
                  <a:cubicBezTo>
                    <a:pt x="122895" y="275134"/>
                    <a:pt x="136995" y="285750"/>
                    <a:pt x="153599" y="285750"/>
                  </a:cubicBezTo>
                  <a:lnTo>
                    <a:pt x="153599" y="295275"/>
                  </a:lnTo>
                  <a:lnTo>
                    <a:pt x="172649" y="295275"/>
                  </a:lnTo>
                  <a:lnTo>
                    <a:pt x="172649" y="285750"/>
                  </a:lnTo>
                  <a:cubicBezTo>
                    <a:pt x="193691" y="285750"/>
                    <a:pt x="210749" y="268692"/>
                    <a:pt x="210749" y="247650"/>
                  </a:cubicBezTo>
                  <a:cubicBezTo>
                    <a:pt x="210749" y="226608"/>
                    <a:pt x="193691" y="209550"/>
                    <a:pt x="172649" y="209550"/>
                  </a:cubicBezTo>
                  <a:lnTo>
                    <a:pt x="172649" y="171450"/>
                  </a:lnTo>
                  <a:cubicBezTo>
                    <a:pt x="180929" y="171450"/>
                    <a:pt x="187997" y="176737"/>
                    <a:pt x="190617" y="184149"/>
                  </a:cubicBezTo>
                  <a:cubicBezTo>
                    <a:pt x="192370" y="189109"/>
                    <a:pt x="197812" y="191709"/>
                    <a:pt x="202772" y="189955"/>
                  </a:cubicBezTo>
                  <a:cubicBezTo>
                    <a:pt x="207732" y="188203"/>
                    <a:pt x="210331" y="182761"/>
                    <a:pt x="208579" y="177801"/>
                  </a:cubicBezTo>
                  <a:cubicBezTo>
                    <a:pt x="203352" y="163016"/>
                    <a:pt x="189253" y="152400"/>
                    <a:pt x="172649" y="152400"/>
                  </a:cubicBezTo>
                  <a:close/>
                  <a:moveTo>
                    <a:pt x="172649" y="228600"/>
                  </a:moveTo>
                  <a:lnTo>
                    <a:pt x="172649" y="266700"/>
                  </a:lnTo>
                  <a:cubicBezTo>
                    <a:pt x="183170" y="266700"/>
                    <a:pt x="191699" y="258171"/>
                    <a:pt x="191699" y="247650"/>
                  </a:cubicBezTo>
                  <a:cubicBezTo>
                    <a:pt x="191699" y="237129"/>
                    <a:pt x="183170" y="228600"/>
                    <a:pt x="172649" y="228600"/>
                  </a:cubicBezTo>
                  <a:close/>
                </a:path>
              </a:pathLst>
            </a:custGeom>
            <a:solidFill>
              <a:srgbClr val="E3C24C"/>
            </a:solidFill>
            <a:ln>
              <a:solidFill>
                <a:srgbClr val="E3C2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cs typeface="+mn-ea"/>
                <a:sym typeface="+mn-lt"/>
              </a:endParaRPr>
            </a:p>
          </p:txBody>
        </p:sp>
        <p:sp>
          <p:nvSpPr>
            <p:cNvPr id="17" name="iconfont-10488-5112834">
              <a:extLst>
                <a:ext uri="{FF2B5EF4-FFF2-40B4-BE49-F238E27FC236}">
                  <a16:creationId xmlns:a16="http://schemas.microsoft.com/office/drawing/2014/main" id="{54405246-CCE2-4201-BBB1-D3F3EB6E740D}"/>
                </a:ext>
              </a:extLst>
            </p:cNvPr>
            <p:cNvSpPr/>
            <p:nvPr/>
          </p:nvSpPr>
          <p:spPr>
            <a:xfrm>
              <a:off x="573581" y="1967245"/>
              <a:ext cx="414785" cy="348833"/>
            </a:xfrm>
            <a:custGeom>
              <a:avLst/>
              <a:gdLst>
                <a:gd name="connsiteX0" fmla="*/ 240783 w 608080"/>
                <a:gd name="connsiteY0" fmla="*/ 324992 h 508346"/>
                <a:gd name="connsiteX1" fmla="*/ 114992 w 608080"/>
                <a:gd name="connsiteY1" fmla="*/ 355690 h 508346"/>
                <a:gd name="connsiteX2" fmla="*/ 37445 w 608080"/>
                <a:gd name="connsiteY2" fmla="*/ 419985 h 508346"/>
                <a:gd name="connsiteX3" fmla="*/ 46696 w 608080"/>
                <a:gd name="connsiteY3" fmla="*/ 456084 h 508346"/>
                <a:gd name="connsiteX4" fmla="*/ 112927 w 608080"/>
                <a:gd name="connsiteY4" fmla="*/ 468435 h 508346"/>
                <a:gd name="connsiteX5" fmla="*/ 239592 w 608080"/>
                <a:gd name="connsiteY5" fmla="*/ 473518 h 508346"/>
                <a:gd name="connsiteX6" fmla="*/ 241419 w 608080"/>
                <a:gd name="connsiteY6" fmla="*/ 473518 h 508346"/>
                <a:gd name="connsiteX7" fmla="*/ 369870 w 608080"/>
                <a:gd name="connsiteY7" fmla="*/ 468077 h 508346"/>
                <a:gd name="connsiteX8" fmla="*/ 435982 w 608080"/>
                <a:gd name="connsiteY8" fmla="*/ 455131 h 508346"/>
                <a:gd name="connsiteX9" fmla="*/ 448331 w 608080"/>
                <a:gd name="connsiteY9" fmla="*/ 423797 h 508346"/>
                <a:gd name="connsiteX10" fmla="*/ 370347 w 608080"/>
                <a:gd name="connsiteY10" fmla="*/ 358073 h 508346"/>
                <a:gd name="connsiteX11" fmla="*/ 240783 w 608080"/>
                <a:gd name="connsiteY11" fmla="*/ 324992 h 508346"/>
                <a:gd name="connsiteX12" fmla="*/ 242411 w 608080"/>
                <a:gd name="connsiteY12" fmla="*/ 55261 h 508346"/>
                <a:gd name="connsiteX13" fmla="*/ 127103 w 608080"/>
                <a:gd name="connsiteY13" fmla="*/ 170588 h 508346"/>
                <a:gd name="connsiteX14" fmla="*/ 242371 w 608080"/>
                <a:gd name="connsiteY14" fmla="*/ 285914 h 508346"/>
                <a:gd name="connsiteX15" fmla="*/ 357681 w 608080"/>
                <a:gd name="connsiteY15" fmla="*/ 170588 h 508346"/>
                <a:gd name="connsiteX16" fmla="*/ 242411 w 608080"/>
                <a:gd name="connsiteY16" fmla="*/ 55261 h 508346"/>
                <a:gd name="connsiteX17" fmla="*/ 242371 w 608080"/>
                <a:gd name="connsiteY17" fmla="*/ 20433 h 508346"/>
                <a:gd name="connsiteX18" fmla="*/ 392503 w 608080"/>
                <a:gd name="connsiteY18" fmla="*/ 170588 h 508346"/>
                <a:gd name="connsiteX19" fmla="*/ 316544 w 608080"/>
                <a:gd name="connsiteY19" fmla="*/ 301084 h 508346"/>
                <a:gd name="connsiteX20" fmla="*/ 385515 w 608080"/>
                <a:gd name="connsiteY20" fmla="*/ 326699 h 508346"/>
                <a:gd name="connsiteX21" fmla="*/ 481288 w 608080"/>
                <a:gd name="connsiteY21" fmla="*/ 412440 h 508346"/>
                <a:gd name="connsiteX22" fmla="*/ 457464 w 608080"/>
                <a:gd name="connsiteY22" fmla="*/ 482573 h 508346"/>
                <a:gd name="connsiteX23" fmla="*/ 372173 w 608080"/>
                <a:gd name="connsiteY23" fmla="*/ 502866 h 508346"/>
                <a:gd name="connsiteX24" fmla="*/ 239592 w 608080"/>
                <a:gd name="connsiteY24" fmla="*/ 508346 h 508346"/>
                <a:gd name="connsiteX25" fmla="*/ 237726 w 608080"/>
                <a:gd name="connsiteY25" fmla="*/ 508346 h 508346"/>
                <a:gd name="connsiteX26" fmla="*/ 104787 w 608080"/>
                <a:gd name="connsiteY26" fmla="*/ 502628 h 508346"/>
                <a:gd name="connsiteX27" fmla="*/ 22753 w 608080"/>
                <a:gd name="connsiteY27" fmla="*/ 481341 h 508346"/>
                <a:gd name="connsiteX28" fmla="*/ 5163 w 608080"/>
                <a:gd name="connsiteY28" fmla="*/ 406880 h 508346"/>
                <a:gd name="connsiteX29" fmla="*/ 100102 w 608080"/>
                <a:gd name="connsiteY29" fmla="*/ 324237 h 508346"/>
                <a:gd name="connsiteX30" fmla="*/ 166690 w 608080"/>
                <a:gd name="connsiteY30" fmla="*/ 300211 h 508346"/>
                <a:gd name="connsiteX31" fmla="*/ 92280 w 608080"/>
                <a:gd name="connsiteY31" fmla="*/ 170588 h 508346"/>
                <a:gd name="connsiteX32" fmla="*/ 242371 w 608080"/>
                <a:gd name="connsiteY32" fmla="*/ 20433 h 508346"/>
                <a:gd name="connsiteX33" fmla="*/ 366125 w 608080"/>
                <a:gd name="connsiteY33" fmla="*/ 0 h 508346"/>
                <a:gd name="connsiteX34" fmla="*/ 511901 w 608080"/>
                <a:gd name="connsiteY34" fmla="*/ 145794 h 508346"/>
                <a:gd name="connsiteX35" fmla="*/ 482714 w 608080"/>
                <a:gd name="connsiteY35" fmla="*/ 236741 h 508346"/>
                <a:gd name="connsiteX36" fmla="*/ 445069 w 608080"/>
                <a:gd name="connsiteY36" fmla="*/ 273040 h 508346"/>
                <a:gd name="connsiteX37" fmla="*/ 605935 w 608080"/>
                <a:gd name="connsiteY37" fmla="*/ 384838 h 508346"/>
                <a:gd name="connsiteX38" fmla="*/ 581831 w 608080"/>
                <a:gd name="connsiteY38" fmla="*/ 447786 h 508346"/>
                <a:gd name="connsiteX39" fmla="*/ 529850 w 608080"/>
                <a:gd name="connsiteY39" fmla="*/ 463473 h 508346"/>
                <a:gd name="connsiteX40" fmla="*/ 527904 w 608080"/>
                <a:gd name="connsiteY40" fmla="*/ 463592 h 508346"/>
                <a:gd name="connsiteX41" fmla="*/ 514959 w 608080"/>
                <a:gd name="connsiteY41" fmla="*/ 451479 h 508346"/>
                <a:gd name="connsiteX42" fmla="*/ 525998 w 608080"/>
                <a:gd name="connsiteY42" fmla="*/ 437619 h 508346"/>
                <a:gd name="connsiteX43" fmla="*/ 565708 w 608080"/>
                <a:gd name="connsiteY43" fmla="*/ 427213 h 508346"/>
                <a:gd name="connsiteX44" fmla="*/ 580758 w 608080"/>
                <a:gd name="connsiteY44" fmla="*/ 391788 h 508346"/>
                <a:gd name="connsiteX45" fmla="*/ 517579 w 608080"/>
                <a:gd name="connsiteY45" fmla="*/ 330031 h 508346"/>
                <a:gd name="connsiteX46" fmla="*/ 401864 w 608080"/>
                <a:gd name="connsiteY46" fmla="*/ 291071 h 508346"/>
                <a:gd name="connsiteX47" fmla="*/ 401586 w 608080"/>
                <a:gd name="connsiteY47" fmla="*/ 291031 h 508346"/>
                <a:gd name="connsiteX48" fmla="*/ 400633 w 608080"/>
                <a:gd name="connsiteY48" fmla="*/ 290872 h 508346"/>
                <a:gd name="connsiteX49" fmla="*/ 400514 w 608080"/>
                <a:gd name="connsiteY49" fmla="*/ 290872 h 508346"/>
                <a:gd name="connsiteX50" fmla="*/ 390308 w 608080"/>
                <a:gd name="connsiteY50" fmla="*/ 278481 h 508346"/>
                <a:gd name="connsiteX51" fmla="*/ 399799 w 608080"/>
                <a:gd name="connsiteY51" fmla="*/ 265574 h 508346"/>
                <a:gd name="connsiteX52" fmla="*/ 485811 w 608080"/>
                <a:gd name="connsiteY52" fmla="*/ 145794 h 508346"/>
                <a:gd name="connsiteX53" fmla="*/ 366125 w 608080"/>
                <a:gd name="connsiteY53" fmla="*/ 26133 h 508346"/>
                <a:gd name="connsiteX54" fmla="*/ 353060 w 608080"/>
                <a:gd name="connsiteY54" fmla="*/ 13066 h 508346"/>
                <a:gd name="connsiteX55" fmla="*/ 366125 w 608080"/>
                <a:gd name="connsiteY55" fmla="*/ 0 h 508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8080" h="508346">
                  <a:moveTo>
                    <a:pt x="240783" y="324992"/>
                  </a:moveTo>
                  <a:cubicBezTo>
                    <a:pt x="202744" y="324992"/>
                    <a:pt x="155731" y="336469"/>
                    <a:pt x="114992" y="355690"/>
                  </a:cubicBezTo>
                  <a:cubicBezTo>
                    <a:pt x="75087" y="374593"/>
                    <a:pt x="46101" y="398619"/>
                    <a:pt x="37445" y="419985"/>
                  </a:cubicBezTo>
                  <a:cubicBezTo>
                    <a:pt x="32005" y="433329"/>
                    <a:pt x="34864" y="444488"/>
                    <a:pt x="46696" y="456084"/>
                  </a:cubicBezTo>
                  <a:cubicBezTo>
                    <a:pt x="48086" y="456958"/>
                    <a:pt x="59839" y="463471"/>
                    <a:pt x="112927" y="468435"/>
                  </a:cubicBezTo>
                  <a:cubicBezTo>
                    <a:pt x="148187" y="471731"/>
                    <a:pt x="193016" y="473518"/>
                    <a:pt x="239592" y="473518"/>
                  </a:cubicBezTo>
                  <a:lnTo>
                    <a:pt x="241419" y="473518"/>
                  </a:lnTo>
                  <a:cubicBezTo>
                    <a:pt x="288908" y="473478"/>
                    <a:pt x="334531" y="471572"/>
                    <a:pt x="369870" y="468077"/>
                  </a:cubicBezTo>
                  <a:cubicBezTo>
                    <a:pt x="425460" y="462637"/>
                    <a:pt x="435546" y="455449"/>
                    <a:pt x="435982" y="455131"/>
                  </a:cubicBezTo>
                  <a:cubicBezTo>
                    <a:pt x="452183" y="442462"/>
                    <a:pt x="451111" y="431700"/>
                    <a:pt x="448331" y="423797"/>
                  </a:cubicBezTo>
                  <a:cubicBezTo>
                    <a:pt x="441224" y="403147"/>
                    <a:pt x="411324" y="377889"/>
                    <a:pt x="370347" y="358073"/>
                  </a:cubicBezTo>
                  <a:cubicBezTo>
                    <a:pt x="327662" y="337342"/>
                    <a:pt x="279219" y="324992"/>
                    <a:pt x="240783" y="324992"/>
                  </a:cubicBezTo>
                  <a:close/>
                  <a:moveTo>
                    <a:pt x="242411" y="55261"/>
                  </a:moveTo>
                  <a:cubicBezTo>
                    <a:pt x="178841" y="55261"/>
                    <a:pt x="127103" y="107007"/>
                    <a:pt x="127103" y="170588"/>
                  </a:cubicBezTo>
                  <a:cubicBezTo>
                    <a:pt x="127103" y="234168"/>
                    <a:pt x="178801" y="285914"/>
                    <a:pt x="242371" y="285914"/>
                  </a:cubicBezTo>
                  <a:cubicBezTo>
                    <a:pt x="305982" y="285914"/>
                    <a:pt x="357681" y="234168"/>
                    <a:pt x="357681" y="170588"/>
                  </a:cubicBezTo>
                  <a:cubicBezTo>
                    <a:pt x="357681" y="107007"/>
                    <a:pt x="305982" y="55261"/>
                    <a:pt x="242411" y="55261"/>
                  </a:cubicBezTo>
                  <a:close/>
                  <a:moveTo>
                    <a:pt x="242371" y="20433"/>
                  </a:moveTo>
                  <a:cubicBezTo>
                    <a:pt x="325160" y="20433"/>
                    <a:pt x="392503" y="87786"/>
                    <a:pt x="392503" y="170588"/>
                  </a:cubicBezTo>
                  <a:cubicBezTo>
                    <a:pt x="392464" y="224558"/>
                    <a:pt x="363478" y="274397"/>
                    <a:pt x="316544" y="301084"/>
                  </a:cubicBezTo>
                  <a:cubicBezTo>
                    <a:pt x="340288" y="307439"/>
                    <a:pt x="363398" y="316017"/>
                    <a:pt x="385515" y="326699"/>
                  </a:cubicBezTo>
                  <a:cubicBezTo>
                    <a:pt x="415255" y="341115"/>
                    <a:pt x="467112" y="371376"/>
                    <a:pt x="481288" y="412440"/>
                  </a:cubicBezTo>
                  <a:cubicBezTo>
                    <a:pt x="490301" y="438571"/>
                    <a:pt x="481804" y="463471"/>
                    <a:pt x="457464" y="482573"/>
                  </a:cubicBezTo>
                  <a:cubicBezTo>
                    <a:pt x="449880" y="488450"/>
                    <a:pt x="432845" y="496988"/>
                    <a:pt x="372173" y="502866"/>
                  </a:cubicBezTo>
                  <a:cubicBezTo>
                    <a:pt x="335365" y="506400"/>
                    <a:pt x="288312" y="508346"/>
                    <a:pt x="239592" y="508346"/>
                  </a:cubicBezTo>
                  <a:lnTo>
                    <a:pt x="237726" y="508346"/>
                  </a:lnTo>
                  <a:cubicBezTo>
                    <a:pt x="188450" y="508307"/>
                    <a:pt x="141238" y="506281"/>
                    <a:pt x="104787" y="502628"/>
                  </a:cubicBezTo>
                  <a:cubicBezTo>
                    <a:pt x="45783" y="496750"/>
                    <a:pt x="30218" y="488569"/>
                    <a:pt x="22753" y="481341"/>
                  </a:cubicBezTo>
                  <a:cubicBezTo>
                    <a:pt x="636" y="459896"/>
                    <a:pt x="-5637" y="433487"/>
                    <a:pt x="5163" y="406880"/>
                  </a:cubicBezTo>
                  <a:cubicBezTo>
                    <a:pt x="21602" y="366253"/>
                    <a:pt x="71712" y="337660"/>
                    <a:pt x="100102" y="324237"/>
                  </a:cubicBezTo>
                  <a:cubicBezTo>
                    <a:pt x="121504" y="314150"/>
                    <a:pt x="143819" y="306088"/>
                    <a:pt x="166690" y="300211"/>
                  </a:cubicBezTo>
                  <a:cubicBezTo>
                    <a:pt x="120630" y="273285"/>
                    <a:pt x="92319" y="223962"/>
                    <a:pt x="92280" y="170588"/>
                  </a:cubicBezTo>
                  <a:cubicBezTo>
                    <a:pt x="92280" y="87786"/>
                    <a:pt x="159583" y="20433"/>
                    <a:pt x="242371" y="20433"/>
                  </a:cubicBezTo>
                  <a:close/>
                  <a:moveTo>
                    <a:pt x="366125" y="0"/>
                  </a:moveTo>
                  <a:cubicBezTo>
                    <a:pt x="446498" y="0"/>
                    <a:pt x="511901" y="65411"/>
                    <a:pt x="511901" y="145794"/>
                  </a:cubicBezTo>
                  <a:cubicBezTo>
                    <a:pt x="511901" y="178400"/>
                    <a:pt x="501695" y="210211"/>
                    <a:pt x="482714" y="236741"/>
                  </a:cubicBezTo>
                  <a:cubicBezTo>
                    <a:pt x="472469" y="250998"/>
                    <a:pt x="459682" y="263310"/>
                    <a:pt x="445069" y="273040"/>
                  </a:cubicBezTo>
                  <a:cubicBezTo>
                    <a:pt x="517540" y="292024"/>
                    <a:pt x="592552" y="336346"/>
                    <a:pt x="605935" y="384838"/>
                  </a:cubicBezTo>
                  <a:cubicBezTo>
                    <a:pt x="610501" y="401399"/>
                    <a:pt x="609985" y="425744"/>
                    <a:pt x="581831" y="447786"/>
                  </a:cubicBezTo>
                  <a:cubicBezTo>
                    <a:pt x="576470" y="451995"/>
                    <a:pt x="565271" y="458151"/>
                    <a:pt x="529850" y="463473"/>
                  </a:cubicBezTo>
                  <a:cubicBezTo>
                    <a:pt x="529215" y="463553"/>
                    <a:pt x="528579" y="463592"/>
                    <a:pt x="527904" y="463592"/>
                  </a:cubicBezTo>
                  <a:cubicBezTo>
                    <a:pt x="521074" y="463553"/>
                    <a:pt x="515435" y="458310"/>
                    <a:pt x="514959" y="451479"/>
                  </a:cubicBezTo>
                  <a:cubicBezTo>
                    <a:pt x="514442" y="444688"/>
                    <a:pt x="519247" y="438651"/>
                    <a:pt x="525998" y="437619"/>
                  </a:cubicBezTo>
                  <a:cubicBezTo>
                    <a:pt x="557131" y="432972"/>
                    <a:pt x="564557" y="428167"/>
                    <a:pt x="565708" y="427213"/>
                  </a:cubicBezTo>
                  <a:cubicBezTo>
                    <a:pt x="584015" y="412876"/>
                    <a:pt x="583062" y="400128"/>
                    <a:pt x="580758" y="391788"/>
                  </a:cubicBezTo>
                  <a:cubicBezTo>
                    <a:pt x="575358" y="372208"/>
                    <a:pt x="552326" y="349690"/>
                    <a:pt x="517579" y="330031"/>
                  </a:cubicBezTo>
                  <a:cubicBezTo>
                    <a:pt x="482396" y="310134"/>
                    <a:pt x="440184" y="295916"/>
                    <a:pt x="401864" y="291071"/>
                  </a:cubicBezTo>
                  <a:lnTo>
                    <a:pt x="401586" y="291031"/>
                  </a:lnTo>
                  <a:cubicBezTo>
                    <a:pt x="401268" y="290991"/>
                    <a:pt x="400951" y="290952"/>
                    <a:pt x="400633" y="290872"/>
                  </a:cubicBezTo>
                  <a:lnTo>
                    <a:pt x="400514" y="290872"/>
                  </a:lnTo>
                  <a:cubicBezTo>
                    <a:pt x="394677" y="289562"/>
                    <a:pt x="390467" y="284438"/>
                    <a:pt x="390308" y="278481"/>
                  </a:cubicBezTo>
                  <a:cubicBezTo>
                    <a:pt x="390150" y="272524"/>
                    <a:pt x="394081" y="267202"/>
                    <a:pt x="399799" y="265574"/>
                  </a:cubicBezTo>
                  <a:cubicBezTo>
                    <a:pt x="450430" y="251157"/>
                    <a:pt x="485811" y="201911"/>
                    <a:pt x="485811" y="145794"/>
                  </a:cubicBezTo>
                  <a:cubicBezTo>
                    <a:pt x="485811" y="79827"/>
                    <a:pt x="432083" y="26133"/>
                    <a:pt x="366125" y="26133"/>
                  </a:cubicBezTo>
                  <a:cubicBezTo>
                    <a:pt x="358898" y="26133"/>
                    <a:pt x="353060" y="20255"/>
                    <a:pt x="353060" y="13066"/>
                  </a:cubicBezTo>
                  <a:cubicBezTo>
                    <a:pt x="353060" y="5838"/>
                    <a:pt x="358898" y="0"/>
                    <a:pt x="366125" y="0"/>
                  </a:cubicBezTo>
                  <a:close/>
                </a:path>
              </a:pathLst>
            </a:custGeom>
            <a:solidFill>
              <a:srgbClr val="E3C24C"/>
            </a:solidFill>
            <a:ln>
              <a:solidFill>
                <a:srgbClr val="E3C2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cs typeface="+mn-ea"/>
                <a:sym typeface="+mn-lt"/>
              </a:endParaRPr>
            </a:p>
          </p:txBody>
        </p:sp>
      </p:grpSp>
      <p:sp>
        <p:nvSpPr>
          <p:cNvPr id="18" name="矩形 17"/>
          <p:cNvSpPr/>
          <p:nvPr/>
        </p:nvSpPr>
        <p:spPr>
          <a:xfrm>
            <a:off x="359998" y="5817785"/>
            <a:ext cx="7503363" cy="276999"/>
          </a:xfrm>
          <a:prstGeom prst="rect">
            <a:avLst/>
          </a:prstGeom>
        </p:spPr>
        <p:txBody>
          <a:bodyPr wrap="square">
            <a:spAutoFit/>
          </a:bodyPr>
          <a:lstStyle/>
          <a:p>
            <a:pPr lvl="0">
              <a:defRPr/>
            </a:pPr>
            <a:r>
              <a:rPr kumimoji="0" lang="en-US" altLang="zh-CN" sz="1200" b="0" i="1" u="none" strike="noStrike" kern="1200" cap="none" spc="0" normalizeH="0" baseline="0" noProof="0" dirty="0">
                <a:ln>
                  <a:noFill/>
                </a:ln>
                <a:solidFill>
                  <a:srgbClr val="333333"/>
                </a:solidFill>
                <a:effectLst/>
                <a:uLnTx/>
                <a:uFillTx/>
                <a:cs typeface="+mn-ea"/>
                <a:sym typeface="+mn-lt"/>
              </a:rPr>
              <a:t>*</a:t>
            </a:r>
            <a:r>
              <a:rPr lang="en-US" altLang="zh-CN" sz="1200" i="1" dirty="0">
                <a:solidFill>
                  <a:srgbClr val="333333"/>
                </a:solidFill>
                <a:cs typeface="+mn-ea"/>
                <a:sym typeface="+mn-lt"/>
              </a:rPr>
              <a:t>Index = Percentage of Consumer segmentation vs. Percentage of Overall PC Consumers *100</a:t>
            </a:r>
            <a:endParaRPr kumimoji="0" lang="en-US" altLang="zh-CN" sz="1200" b="0" i="1" u="none" strike="noStrike" kern="1200" cap="none" spc="0" normalizeH="0" baseline="0" noProof="0" dirty="0">
              <a:ln>
                <a:noFill/>
              </a:ln>
              <a:solidFill>
                <a:srgbClr val="333333"/>
              </a:solidFill>
              <a:effectLst/>
              <a:uLnTx/>
              <a:uFillTx/>
              <a:cs typeface="+mn-ea"/>
              <a:sym typeface="+mn-lt"/>
            </a:endParaRPr>
          </a:p>
        </p:txBody>
      </p:sp>
      <p:grpSp>
        <p:nvGrpSpPr>
          <p:cNvPr id="19" name="组合 18"/>
          <p:cNvGrpSpPr/>
          <p:nvPr/>
        </p:nvGrpSpPr>
        <p:grpSpPr>
          <a:xfrm>
            <a:off x="4267848" y="1549365"/>
            <a:ext cx="3321674" cy="1656056"/>
            <a:chOff x="5416938" y="1739237"/>
            <a:chExt cx="3391001" cy="1590940"/>
          </a:xfrm>
        </p:grpSpPr>
        <p:grpSp>
          <p:nvGrpSpPr>
            <p:cNvPr id="20" name="组合 19"/>
            <p:cNvGrpSpPr/>
            <p:nvPr/>
          </p:nvGrpSpPr>
          <p:grpSpPr>
            <a:xfrm>
              <a:off x="5416938" y="1739237"/>
              <a:ext cx="3391001" cy="378070"/>
              <a:chOff x="5653609" y="1742785"/>
              <a:chExt cx="1943288" cy="339652"/>
            </a:xfrm>
          </p:grpSpPr>
          <p:sp>
            <p:nvSpPr>
              <p:cNvPr id="35" name="文本框 34"/>
              <p:cNvSpPr txBox="1"/>
              <p:nvPr/>
            </p:nvSpPr>
            <p:spPr>
              <a:xfrm>
                <a:off x="5703096" y="1806702"/>
                <a:ext cx="1885448" cy="23906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dirty="0">
                    <a:ln>
                      <a:noFill/>
                    </a:ln>
                    <a:solidFill>
                      <a:srgbClr val="000000"/>
                    </a:solidFill>
                    <a:effectLst/>
                    <a:uLnTx/>
                    <a:uFillTx/>
                    <a:cs typeface="+mn-ea"/>
                    <a:sym typeface="+mn-lt"/>
                  </a:rPr>
                  <a:t>Channel Preference</a:t>
                </a:r>
              </a:p>
            </p:txBody>
          </p:sp>
          <p:grpSp>
            <p:nvGrpSpPr>
              <p:cNvPr id="36" name="组合 35"/>
              <p:cNvGrpSpPr/>
              <p:nvPr/>
            </p:nvGrpSpPr>
            <p:grpSpPr>
              <a:xfrm>
                <a:off x="5653609" y="1742785"/>
                <a:ext cx="1943288" cy="339652"/>
                <a:chOff x="666519" y="1472010"/>
                <a:chExt cx="1943288" cy="339652"/>
              </a:xfrm>
            </p:grpSpPr>
            <p:cxnSp>
              <p:nvCxnSpPr>
                <p:cNvPr id="37" name="直接连接符 36"/>
                <p:cNvCxnSpPr>
                  <a:cxnSpLocks/>
                </p:cNvCxnSpPr>
                <p:nvPr/>
              </p:nvCxnSpPr>
              <p:spPr>
                <a:xfrm flipV="1">
                  <a:off x="666519" y="1472010"/>
                  <a:ext cx="1895738" cy="23337"/>
                </a:xfrm>
                <a:prstGeom prst="line">
                  <a:avLst/>
                </a:prstGeom>
                <a:ln w="12700">
                  <a:solidFill>
                    <a:srgbClr val="AEAE9F"/>
                  </a:solidFill>
                  <a:tailEnd type="none"/>
                </a:ln>
              </p:spPr>
              <p:style>
                <a:lnRef idx="1">
                  <a:schemeClr val="accent1"/>
                </a:lnRef>
                <a:fillRef idx="0">
                  <a:schemeClr val="accent1"/>
                </a:fillRef>
                <a:effectRef idx="0">
                  <a:schemeClr val="accent1"/>
                </a:effectRef>
                <a:fontRef idx="minor">
                  <a:schemeClr val="tx1"/>
                </a:fontRef>
              </p:style>
            </p:cxnSp>
            <p:cxnSp>
              <p:nvCxnSpPr>
                <p:cNvPr id="38" name="直接连接符 37"/>
                <p:cNvCxnSpPr>
                  <a:cxnSpLocks/>
                </p:cNvCxnSpPr>
                <p:nvPr/>
              </p:nvCxnSpPr>
              <p:spPr>
                <a:xfrm flipV="1">
                  <a:off x="666519" y="1791616"/>
                  <a:ext cx="1943288" cy="20046"/>
                </a:xfrm>
                <a:prstGeom prst="line">
                  <a:avLst/>
                </a:prstGeom>
                <a:ln w="12700">
                  <a:solidFill>
                    <a:srgbClr val="AEAE9F"/>
                  </a:solidFill>
                  <a:tailEnd type="none"/>
                </a:ln>
              </p:spPr>
              <p:style>
                <a:lnRef idx="1">
                  <a:schemeClr val="accent1"/>
                </a:lnRef>
                <a:fillRef idx="0">
                  <a:schemeClr val="accent1"/>
                </a:fillRef>
                <a:effectRef idx="0">
                  <a:schemeClr val="accent1"/>
                </a:effectRef>
                <a:fontRef idx="minor">
                  <a:schemeClr val="tx1"/>
                </a:fontRef>
              </p:style>
            </p:cxnSp>
          </p:grpSp>
        </p:grpSp>
        <p:grpSp>
          <p:nvGrpSpPr>
            <p:cNvPr id="22" name="组合 21"/>
            <p:cNvGrpSpPr/>
            <p:nvPr/>
          </p:nvGrpSpPr>
          <p:grpSpPr>
            <a:xfrm>
              <a:off x="5418851" y="2257397"/>
              <a:ext cx="1520816" cy="1072780"/>
              <a:chOff x="5311197" y="2281985"/>
              <a:chExt cx="1232612" cy="1008359"/>
            </a:xfrm>
          </p:grpSpPr>
          <p:pic>
            <p:nvPicPr>
              <p:cNvPr id="31" name="Picture 8" descr="https://nimg.ws.126.net/?url=http%3A%2F%2Fdingyue.ws.126.net%2F2022%2F0810%2F4efe6bc6j00rgdh4f0019c000uk00jgm.jpg&amp;thumbnail=660x2147483647&amp;quality=80&amp;type=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316793" y="2291325"/>
                <a:ext cx="1227016" cy="999019"/>
              </a:xfrm>
              <a:prstGeom prst="rect">
                <a:avLst/>
              </a:prstGeom>
              <a:noFill/>
              <a:extLst>
                <a:ext uri="{909E8E84-426E-40DD-AFC4-6F175D3DCCD1}">
                  <a14:hiddenFill xmlns:a14="http://schemas.microsoft.com/office/drawing/2010/main">
                    <a:solidFill>
                      <a:srgbClr val="FFFFFF"/>
                    </a:solidFill>
                  </a14:hiddenFill>
                </a:ext>
              </a:extLst>
            </p:spPr>
          </p:pic>
          <p:sp>
            <p:nvSpPr>
              <p:cNvPr id="32" name="矩形 31"/>
              <p:cNvSpPr/>
              <p:nvPr/>
            </p:nvSpPr>
            <p:spPr bwMode="ltGray">
              <a:xfrm>
                <a:off x="5311197" y="2281985"/>
                <a:ext cx="1232612" cy="999019"/>
              </a:xfrm>
              <a:prstGeom prst="rect">
                <a:avLst/>
              </a:prstGeom>
              <a:solidFill>
                <a:schemeClr val="tx1">
                  <a:lumMod val="20000"/>
                  <a:lumOff val="80000"/>
                  <a:alpha val="6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333333"/>
                    </a:solidFill>
                    <a:effectLst/>
                    <a:uLnTx/>
                    <a:uFillTx/>
                    <a:cs typeface="+mn-ea"/>
                    <a:sym typeface="+mn-lt"/>
                  </a:rPr>
                  <a:t>E-Commerce</a:t>
                </a:r>
              </a:p>
            </p:txBody>
          </p:sp>
        </p:grpSp>
      </p:grpSp>
      <p:sp>
        <p:nvSpPr>
          <p:cNvPr id="40" name="矩形 39"/>
          <p:cNvSpPr/>
          <p:nvPr/>
        </p:nvSpPr>
        <p:spPr>
          <a:xfrm>
            <a:off x="85344" y="26261"/>
            <a:ext cx="6096000" cy="307777"/>
          </a:xfrm>
          <a:prstGeom prst="rect">
            <a:avLst/>
          </a:prstGeom>
        </p:spPr>
        <p:txBody>
          <a:bodyPr>
            <a:spAutoFit/>
          </a:bodyPr>
          <a:lstStyle/>
          <a:p>
            <a:pPr fontAlgn="t"/>
            <a:r>
              <a:rPr lang="en-US" altLang="zh-CN" sz="1400" b="1" dirty="0">
                <a:solidFill>
                  <a:srgbClr val="005B00"/>
                </a:solidFill>
                <a:latin typeface="微软雅黑" panose="020B0503020204020204" pitchFamily="34" charset="-122"/>
                <a:ea typeface="微软雅黑" panose="020B0503020204020204" pitchFamily="34" charset="-122"/>
              </a:rPr>
              <a:t>Objective 3. New Product Launch Suggestions</a:t>
            </a:r>
            <a:endParaRPr lang="zh-CN" altLang="zh-CN" sz="1400" b="1" dirty="0">
              <a:solidFill>
                <a:srgbClr val="005B00"/>
              </a:solidFill>
              <a:latin typeface="微软雅黑" panose="020B0503020204020204" pitchFamily="34" charset="-122"/>
              <a:ea typeface="微软雅黑" panose="020B0503020204020204" pitchFamily="34" charset="-122"/>
            </a:endParaRPr>
          </a:p>
        </p:txBody>
      </p:sp>
      <p:sp>
        <p:nvSpPr>
          <p:cNvPr id="41" name="圆角矩形 40"/>
          <p:cNvSpPr/>
          <p:nvPr/>
        </p:nvSpPr>
        <p:spPr>
          <a:xfrm>
            <a:off x="1472185" y="343182"/>
            <a:ext cx="1243584" cy="379194"/>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Non-PC Buyers</a:t>
            </a:r>
            <a:endParaRPr lang="zh-CN" altLang="en-US" sz="1200" b="1" dirty="0">
              <a:latin typeface="Arial" panose="020B0604020202020204" pitchFamily="34" charset="0"/>
              <a:cs typeface="Arial" panose="020B0604020202020204" pitchFamily="34" charset="0"/>
            </a:endParaRPr>
          </a:p>
        </p:txBody>
      </p:sp>
      <p:sp>
        <p:nvSpPr>
          <p:cNvPr id="42" name="圆角矩形 41"/>
          <p:cNvSpPr/>
          <p:nvPr/>
        </p:nvSpPr>
        <p:spPr>
          <a:xfrm>
            <a:off x="171401" y="352749"/>
            <a:ext cx="1243584" cy="379194"/>
          </a:xfrm>
          <a:prstGeom prst="round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latin typeface="Arial" panose="020B0604020202020204" pitchFamily="34" charset="0"/>
                <a:cs typeface="Arial" panose="020B0604020202020204" pitchFamily="34" charset="0"/>
              </a:rPr>
              <a:t>Questionnaire</a:t>
            </a:r>
            <a:r>
              <a:rPr lang="en-US" altLang="zh-CN" sz="1200" b="1" dirty="0">
                <a:latin typeface="Arial" panose="020B0604020202020204" pitchFamily="34" charset="0"/>
                <a:cs typeface="Arial" panose="020B0604020202020204" pitchFamily="34" charset="0"/>
              </a:rPr>
              <a:t> Design</a:t>
            </a:r>
            <a:endParaRPr lang="zh-CN" altLang="en-US" sz="1200" b="1" dirty="0">
              <a:latin typeface="Arial" panose="020B0604020202020204" pitchFamily="34" charset="0"/>
              <a:cs typeface="Arial" panose="020B0604020202020204" pitchFamily="34" charset="0"/>
            </a:endParaRPr>
          </a:p>
        </p:txBody>
      </p:sp>
      <p:sp>
        <p:nvSpPr>
          <p:cNvPr id="43" name="圆角矩形 42"/>
          <p:cNvSpPr/>
          <p:nvPr/>
        </p:nvSpPr>
        <p:spPr>
          <a:xfrm>
            <a:off x="2772969" y="343182"/>
            <a:ext cx="1243584" cy="379194"/>
          </a:xfrm>
          <a:prstGeom prst="roundRect">
            <a:avLst/>
          </a:prstGeom>
          <a:solidFill>
            <a:srgbClr val="00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PC Buyers</a:t>
            </a:r>
            <a:endParaRPr lang="zh-CN" altLang="en-US" sz="1200" b="1" dirty="0">
              <a:latin typeface="Arial" panose="020B0604020202020204" pitchFamily="34" charset="0"/>
              <a:cs typeface="Arial" panose="020B0604020202020204" pitchFamily="34" charset="0"/>
            </a:endParaRPr>
          </a:p>
        </p:txBody>
      </p:sp>
      <p:cxnSp>
        <p:nvCxnSpPr>
          <p:cNvPr id="48" name="直接连接符 47"/>
          <p:cNvCxnSpPr/>
          <p:nvPr/>
        </p:nvCxnSpPr>
        <p:spPr>
          <a:xfrm>
            <a:off x="354925" y="1925237"/>
            <a:ext cx="3602064" cy="0"/>
          </a:xfrm>
          <a:prstGeom prst="line">
            <a:avLst/>
          </a:prstGeom>
          <a:ln w="12700">
            <a:solidFill>
              <a:srgbClr val="AEAE9F"/>
            </a:solidFill>
            <a:tailEnd type="none"/>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354925" y="1576402"/>
            <a:ext cx="3602064" cy="0"/>
          </a:xfrm>
          <a:prstGeom prst="line">
            <a:avLst/>
          </a:prstGeom>
          <a:ln w="12700">
            <a:solidFill>
              <a:srgbClr val="AEAE9F"/>
            </a:solidFill>
            <a:tailEnd type="none"/>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1444614" y="1596065"/>
            <a:ext cx="1604927" cy="369332"/>
          </a:xfrm>
          <a:prstGeom prst="rect">
            <a:avLst/>
          </a:prstGeom>
        </p:spPr>
        <p:txBody>
          <a:bodyPr wrap="none">
            <a:spAutoFit/>
          </a:bodyPr>
          <a:lstStyle/>
          <a:p>
            <a:pPr lvl="0" algn="ctr">
              <a:defRPr/>
            </a:pPr>
            <a:r>
              <a:rPr lang="en-US" altLang="zh-CN" b="1" dirty="0">
                <a:solidFill>
                  <a:srgbClr val="000000"/>
                </a:solidFill>
                <a:cs typeface="+mn-ea"/>
                <a:sym typeface="+mn-lt"/>
              </a:rPr>
              <a:t>Demographic</a:t>
            </a:r>
          </a:p>
        </p:txBody>
      </p:sp>
      <p:cxnSp>
        <p:nvCxnSpPr>
          <p:cNvPr id="52" name="直接连接符 51"/>
          <p:cNvCxnSpPr/>
          <p:nvPr/>
        </p:nvCxnSpPr>
        <p:spPr>
          <a:xfrm>
            <a:off x="364773" y="4604952"/>
            <a:ext cx="3602064" cy="0"/>
          </a:xfrm>
          <a:prstGeom prst="line">
            <a:avLst/>
          </a:prstGeom>
          <a:ln w="12700">
            <a:solidFill>
              <a:srgbClr val="AEAE9F"/>
            </a:solidFill>
            <a:tailEnd type="none"/>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364773" y="4226300"/>
            <a:ext cx="3602064" cy="0"/>
          </a:xfrm>
          <a:prstGeom prst="line">
            <a:avLst/>
          </a:prstGeom>
          <a:ln w="12700">
            <a:solidFill>
              <a:srgbClr val="AEAE9F"/>
            </a:solidFill>
            <a:tailEnd type="none"/>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1236083" y="4232697"/>
            <a:ext cx="2108269" cy="369332"/>
          </a:xfrm>
          <a:prstGeom prst="rect">
            <a:avLst/>
          </a:prstGeom>
        </p:spPr>
        <p:txBody>
          <a:bodyPr wrap="none">
            <a:spAutoFit/>
          </a:bodyPr>
          <a:lstStyle/>
          <a:p>
            <a:pPr lvl="0" algn="ctr">
              <a:defRPr/>
            </a:pPr>
            <a:r>
              <a:rPr lang="en-US" altLang="zh-CN" b="1" dirty="0">
                <a:solidFill>
                  <a:srgbClr val="000000"/>
                </a:solidFill>
                <a:cs typeface="+mn-ea"/>
                <a:sym typeface="+mn-lt"/>
              </a:rPr>
              <a:t>Purchase Behavior</a:t>
            </a:r>
          </a:p>
        </p:txBody>
      </p:sp>
      <p:grpSp>
        <p:nvGrpSpPr>
          <p:cNvPr id="61" name="组合 60"/>
          <p:cNvGrpSpPr/>
          <p:nvPr/>
        </p:nvGrpSpPr>
        <p:grpSpPr>
          <a:xfrm>
            <a:off x="4071892" y="3344074"/>
            <a:ext cx="3515809" cy="434448"/>
            <a:chOff x="5538970" y="1766122"/>
            <a:chExt cx="1885448" cy="316315"/>
          </a:xfrm>
        </p:grpSpPr>
        <p:sp>
          <p:nvSpPr>
            <p:cNvPr id="66" name="文本框 65"/>
            <p:cNvSpPr txBox="1"/>
            <p:nvPr/>
          </p:nvSpPr>
          <p:spPr>
            <a:xfrm>
              <a:off x="5538970" y="1823324"/>
              <a:ext cx="1885448" cy="23906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dirty="0">
                  <a:ln>
                    <a:noFill/>
                  </a:ln>
                  <a:solidFill>
                    <a:srgbClr val="000000"/>
                  </a:solidFill>
                  <a:effectLst/>
                  <a:uLnTx/>
                  <a:uFillTx/>
                  <a:cs typeface="+mn-ea"/>
                  <a:sym typeface="+mn-lt"/>
                </a:rPr>
                <a:t>Occasions</a:t>
              </a:r>
            </a:p>
          </p:txBody>
        </p:sp>
        <p:grpSp>
          <p:nvGrpSpPr>
            <p:cNvPr id="67" name="组合 66"/>
            <p:cNvGrpSpPr/>
            <p:nvPr/>
          </p:nvGrpSpPr>
          <p:grpSpPr>
            <a:xfrm>
              <a:off x="5653609" y="1766122"/>
              <a:ext cx="1770809" cy="316315"/>
              <a:chOff x="666519" y="1495347"/>
              <a:chExt cx="1770809" cy="316315"/>
            </a:xfrm>
          </p:grpSpPr>
          <p:cxnSp>
            <p:nvCxnSpPr>
              <p:cNvPr id="68" name="直接连接符 67"/>
              <p:cNvCxnSpPr>
                <a:cxnSpLocks/>
              </p:cNvCxnSpPr>
              <p:nvPr/>
            </p:nvCxnSpPr>
            <p:spPr>
              <a:xfrm>
                <a:off x="666519" y="1495347"/>
                <a:ext cx="1770809" cy="0"/>
              </a:xfrm>
              <a:prstGeom prst="line">
                <a:avLst/>
              </a:prstGeom>
              <a:ln w="12700">
                <a:solidFill>
                  <a:srgbClr val="AEAE9F"/>
                </a:solidFill>
                <a:tailEnd type="none"/>
              </a:ln>
            </p:spPr>
            <p:style>
              <a:lnRef idx="1">
                <a:schemeClr val="accent1"/>
              </a:lnRef>
              <a:fillRef idx="0">
                <a:schemeClr val="accent1"/>
              </a:fillRef>
              <a:effectRef idx="0">
                <a:schemeClr val="accent1"/>
              </a:effectRef>
              <a:fontRef idx="minor">
                <a:schemeClr val="tx1"/>
              </a:fontRef>
            </p:style>
          </p:cxnSp>
          <p:cxnSp>
            <p:nvCxnSpPr>
              <p:cNvPr id="69" name="直接连接符 68"/>
              <p:cNvCxnSpPr>
                <a:cxnSpLocks/>
              </p:cNvCxnSpPr>
              <p:nvPr/>
            </p:nvCxnSpPr>
            <p:spPr>
              <a:xfrm>
                <a:off x="666519" y="1811662"/>
                <a:ext cx="1770809" cy="0"/>
              </a:xfrm>
              <a:prstGeom prst="line">
                <a:avLst/>
              </a:prstGeom>
              <a:ln w="12700">
                <a:solidFill>
                  <a:srgbClr val="AEAE9F"/>
                </a:solidFill>
                <a:tailEnd type="none"/>
              </a:ln>
            </p:spPr>
            <p:style>
              <a:lnRef idx="1">
                <a:schemeClr val="accent1"/>
              </a:lnRef>
              <a:fillRef idx="0">
                <a:schemeClr val="accent1"/>
              </a:fillRef>
              <a:effectRef idx="0">
                <a:schemeClr val="accent1"/>
              </a:effectRef>
              <a:fontRef idx="minor">
                <a:schemeClr val="tx1"/>
              </a:fontRef>
            </p:style>
          </p:cxnSp>
        </p:grpSp>
      </p:grpSp>
      <p:pic>
        <p:nvPicPr>
          <p:cNvPr id="70" name="图片 69"/>
          <p:cNvPicPr>
            <a:picLocks noChangeAspect="1"/>
          </p:cNvPicPr>
          <p:nvPr/>
        </p:nvPicPr>
        <p:blipFill rotWithShape="1">
          <a:blip r:embed="rId12"/>
          <a:srcRect t="10272" b="4124"/>
          <a:stretch/>
        </p:blipFill>
        <p:spPr>
          <a:xfrm>
            <a:off x="4281620" y="3853152"/>
            <a:ext cx="1665094" cy="945797"/>
          </a:xfrm>
          <a:prstGeom prst="rect">
            <a:avLst/>
          </a:prstGeom>
        </p:spPr>
      </p:pic>
      <p:sp>
        <p:nvSpPr>
          <p:cNvPr id="71" name="矩形 70"/>
          <p:cNvSpPr/>
          <p:nvPr/>
        </p:nvSpPr>
        <p:spPr bwMode="ltGray">
          <a:xfrm>
            <a:off x="4281619" y="3823987"/>
            <a:ext cx="1665094" cy="988435"/>
          </a:xfrm>
          <a:prstGeom prst="rect">
            <a:avLst/>
          </a:prstGeom>
          <a:solidFill>
            <a:schemeClr val="tx1">
              <a:lumMod val="20000"/>
              <a:lumOff val="80000"/>
              <a:alpha val="6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dirty="0">
                <a:solidFill>
                  <a:srgbClr val="333333"/>
                </a:solidFill>
                <a:cs typeface="+mn-ea"/>
                <a:sym typeface="+mn-lt"/>
              </a:rPr>
              <a:t>Festivals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1" i="0" u="none" strike="noStrike" kern="1200" cap="none" spc="0" normalizeH="0" baseline="0" noProof="0" dirty="0">
              <a:ln>
                <a:noFill/>
              </a:ln>
              <a:solidFill>
                <a:srgbClr val="333333"/>
              </a:solidFill>
              <a:effectLst/>
              <a:uLnTx/>
              <a:uFillTx/>
              <a:cs typeface="+mn-ea"/>
              <a:sym typeface="+mn-lt"/>
            </a:endParaRPr>
          </a:p>
        </p:txBody>
      </p:sp>
      <p:graphicFrame>
        <p:nvGraphicFramePr>
          <p:cNvPr id="120" name="Chart 3"/>
          <p:cNvGraphicFramePr/>
          <p:nvPr>
            <p:custDataLst>
              <p:tags r:id="rId2"/>
            </p:custDataLst>
            <p:extLst>
              <p:ext uri="{D42A27DB-BD31-4B8C-83A1-F6EECF244321}">
                <p14:modId xmlns:p14="http://schemas.microsoft.com/office/powerpoint/2010/main" val="2022145909"/>
              </p:ext>
            </p:extLst>
          </p:nvPr>
        </p:nvGraphicFramePr>
        <p:xfrm>
          <a:off x="8237538" y="2178050"/>
          <a:ext cx="2911475" cy="2906713"/>
        </p:xfrm>
        <a:graphic>
          <a:graphicData uri="http://schemas.openxmlformats.org/drawingml/2006/chart">
            <c:chart xmlns:c="http://schemas.openxmlformats.org/drawingml/2006/chart" xmlns:r="http://schemas.openxmlformats.org/officeDocument/2006/relationships" r:id="rId13"/>
          </a:graphicData>
        </a:graphic>
      </p:graphicFrame>
      <p:sp>
        <p:nvSpPr>
          <p:cNvPr id="74" name="文本占位符 2"/>
          <p:cNvSpPr>
            <a:spLocks noGrp="1"/>
          </p:cNvSpPr>
          <p:nvPr>
            <p:custDataLst>
              <p:tags r:id="rId3"/>
            </p:custDataLst>
          </p:nvPr>
        </p:nvSpPr>
        <p:spPr bwMode="auto">
          <a:xfrm>
            <a:off x="10529888" y="2317750"/>
            <a:ext cx="214313" cy="19208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D32A48E6-956F-427E-985C-6D42AB349AC1}" type="datetime'''''''''''''''O''''''''''''i''''l'''''''''''''''">
              <a:rPr lang="en-US" altLang="en-US" sz="1400" smtClean="0">
                <a:ea typeface="等线" panose="02010600030101010101" pitchFamily="2" charset="-122"/>
              </a:rPr>
              <a:pPr/>
              <a:t>Oil</a:t>
            </a:fld>
            <a:endParaRPr lang="zh-CN" altLang="en-US" sz="1400" dirty="0">
              <a:ea typeface="等线" panose="02010600030101010101" pitchFamily="2" charset="-122"/>
            </a:endParaRPr>
          </a:p>
        </p:txBody>
      </p:sp>
      <p:sp>
        <p:nvSpPr>
          <p:cNvPr id="75" name="文本占位符 2"/>
          <p:cNvSpPr>
            <a:spLocks noGrp="1"/>
          </p:cNvSpPr>
          <p:nvPr>
            <p:custDataLst>
              <p:tags r:id="rId4"/>
            </p:custDataLst>
          </p:nvPr>
        </p:nvSpPr>
        <p:spPr bwMode="auto">
          <a:xfrm>
            <a:off x="7826375" y="3302000"/>
            <a:ext cx="457200" cy="19208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79BB55D3-DA07-4E87-A2D8-D8DAABB5CCAC}" type="datetime'F''''la''''vo''r'''''''''''''''''''''''''''''''''''''''''''''">
              <a:rPr lang="en-US" altLang="en-US" sz="1400" smtClean="0">
                <a:ea typeface="等线" panose="02010600030101010101" pitchFamily="2" charset="-122"/>
              </a:rPr>
              <a:pPr marL="0" lvl="0" indent="0" algn="r">
                <a:spcBef>
                  <a:spcPct val="0"/>
                </a:spcBef>
                <a:spcAft>
                  <a:spcPct val="0"/>
                </a:spcAft>
                <a:buNone/>
              </a:pPr>
              <a:t>Flavor</a:t>
            </a:fld>
            <a:endParaRPr lang="zh-CN" altLang="en-US" sz="1400" dirty="0">
              <a:ea typeface="等线" panose="02010600030101010101" pitchFamily="2" charset="-122"/>
            </a:endParaRPr>
          </a:p>
        </p:txBody>
      </p:sp>
      <p:sp>
        <p:nvSpPr>
          <p:cNvPr id="76" name="文本占位符 2"/>
          <p:cNvSpPr>
            <a:spLocks noGrp="1"/>
          </p:cNvSpPr>
          <p:nvPr>
            <p:custDataLst>
              <p:tags r:id="rId5"/>
            </p:custDataLst>
          </p:nvPr>
        </p:nvSpPr>
        <p:spPr bwMode="auto">
          <a:xfrm>
            <a:off x="11075988" y="3946525"/>
            <a:ext cx="989013" cy="19208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F0B00264-5316-4BAB-B0F3-5E39E4B38DF2}" type="datetime'''''''P''a''''''''''ckag''''e'''''''' ''''''Si''''ze'''''''''">
              <a:rPr lang="en-US" altLang="en-US" sz="1400" smtClean="0">
                <a:ea typeface="等线" panose="02010600030101010101" pitchFamily="2" charset="-122"/>
              </a:rPr>
              <a:pPr marL="0" lvl="0" indent="0">
                <a:spcBef>
                  <a:spcPct val="0"/>
                </a:spcBef>
                <a:spcAft>
                  <a:spcPct val="0"/>
                </a:spcAft>
                <a:buNone/>
              </a:pPr>
              <a:t>Package Size</a:t>
            </a:fld>
            <a:endParaRPr lang="zh-CN" altLang="en-US" sz="1400" dirty="0">
              <a:ea typeface="等线" panose="02010600030101010101" pitchFamily="2" charset="-122"/>
            </a:endParaRPr>
          </a:p>
        </p:txBody>
      </p:sp>
      <p:sp>
        <p:nvSpPr>
          <p:cNvPr id="77" name="文本占位符 2"/>
          <p:cNvSpPr>
            <a:spLocks noGrp="1"/>
          </p:cNvSpPr>
          <p:nvPr>
            <p:custDataLst>
              <p:tags r:id="rId6"/>
            </p:custDataLst>
          </p:nvPr>
        </p:nvSpPr>
        <p:spPr bwMode="auto">
          <a:xfrm>
            <a:off x="10086975" y="4973638"/>
            <a:ext cx="371475" cy="19208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109DDD9F-002C-43FA-B846-8403F6D06F7D}" type="datetime'P''''''''''''''''r''''''''''''i''ce'''''">
              <a:rPr lang="en-US" altLang="en-US" sz="1400" smtClean="0">
                <a:ea typeface="等线" panose="02010600030101010101" pitchFamily="2" charset="-122"/>
              </a:rPr>
              <a:pPr marL="0" lvl="0" indent="0">
                <a:spcBef>
                  <a:spcPct val="0"/>
                </a:spcBef>
                <a:spcAft>
                  <a:spcPct val="0"/>
                </a:spcAft>
                <a:buNone/>
              </a:pPr>
              <a:t>Price</a:t>
            </a:fld>
            <a:endParaRPr lang="zh-CN" altLang="en-US" sz="1400" dirty="0">
              <a:ea typeface="等线" panose="02010600030101010101" pitchFamily="2" charset="-122"/>
            </a:endParaRPr>
          </a:p>
        </p:txBody>
      </p:sp>
      <p:sp>
        <p:nvSpPr>
          <p:cNvPr id="78" name="文本占位符 2"/>
          <p:cNvSpPr>
            <a:spLocks noGrp="1"/>
          </p:cNvSpPr>
          <p:nvPr>
            <p:custDataLst>
              <p:tags r:id="rId7"/>
            </p:custDataLst>
          </p:nvPr>
        </p:nvSpPr>
        <p:spPr bwMode="auto">
          <a:xfrm>
            <a:off x="8910638" y="5013325"/>
            <a:ext cx="569913" cy="19208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CC406F49-805B-4453-8A2B-D0D899B4D165}" type="datetime'T''''''e''x''''tur''''''''''''''''''''''''e'''">
              <a:rPr lang="en-US" altLang="en-US" sz="1400" smtClean="0">
                <a:ea typeface="等线" panose="02010600030101010101" pitchFamily="2" charset="-122"/>
              </a:rPr>
              <a:pPr marL="0" lvl="0" indent="0" algn="r">
                <a:spcBef>
                  <a:spcPct val="0"/>
                </a:spcBef>
                <a:spcAft>
                  <a:spcPct val="0"/>
                </a:spcAft>
                <a:buNone/>
              </a:pPr>
              <a:t>Texture</a:t>
            </a:fld>
            <a:endParaRPr lang="zh-CN" altLang="en-US" sz="1400" dirty="0">
              <a:ea typeface="等线" panose="02010600030101010101" pitchFamily="2" charset="-122"/>
            </a:endParaRPr>
          </a:p>
        </p:txBody>
      </p:sp>
      <p:cxnSp>
        <p:nvCxnSpPr>
          <p:cNvPr id="115" name="直接连接符 114"/>
          <p:cNvCxnSpPr/>
          <p:nvPr/>
        </p:nvCxnSpPr>
        <p:spPr>
          <a:xfrm>
            <a:off x="7811500" y="1898198"/>
            <a:ext cx="3602064" cy="0"/>
          </a:xfrm>
          <a:prstGeom prst="line">
            <a:avLst/>
          </a:prstGeom>
          <a:ln w="12700">
            <a:solidFill>
              <a:srgbClr val="AEAE9F"/>
            </a:solidFill>
            <a:tailEnd type="none"/>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7811500" y="1549363"/>
            <a:ext cx="3602064" cy="0"/>
          </a:xfrm>
          <a:prstGeom prst="line">
            <a:avLst/>
          </a:prstGeom>
          <a:ln w="12700">
            <a:solidFill>
              <a:srgbClr val="AEAE9F"/>
            </a:solidFill>
            <a:tailEnd type="none"/>
          </a:ln>
        </p:spPr>
        <p:style>
          <a:lnRef idx="1">
            <a:schemeClr val="accent1"/>
          </a:lnRef>
          <a:fillRef idx="0">
            <a:schemeClr val="accent1"/>
          </a:fillRef>
          <a:effectRef idx="0">
            <a:schemeClr val="accent1"/>
          </a:effectRef>
          <a:fontRef idx="minor">
            <a:schemeClr val="tx1"/>
          </a:fontRef>
        </p:style>
      </p:cxnSp>
      <p:sp>
        <p:nvSpPr>
          <p:cNvPr id="117" name="矩形 116"/>
          <p:cNvSpPr/>
          <p:nvPr/>
        </p:nvSpPr>
        <p:spPr>
          <a:xfrm>
            <a:off x="7862450" y="1569026"/>
            <a:ext cx="3682418" cy="369332"/>
          </a:xfrm>
          <a:prstGeom prst="rect">
            <a:avLst/>
          </a:prstGeom>
        </p:spPr>
        <p:txBody>
          <a:bodyPr wrap="none">
            <a:spAutoFit/>
          </a:bodyPr>
          <a:lstStyle/>
          <a:p>
            <a:pPr lvl="0" algn="ctr">
              <a:defRPr/>
            </a:pPr>
            <a:r>
              <a:rPr lang="en-US" altLang="zh-CN" b="1" dirty="0">
                <a:solidFill>
                  <a:srgbClr val="000000"/>
                </a:solidFill>
                <a:cs typeface="+mn-ea"/>
                <a:sym typeface="+mn-lt"/>
              </a:rPr>
              <a:t>Relative Importance of Attributes</a:t>
            </a:r>
          </a:p>
        </p:txBody>
      </p:sp>
      <p:sp>
        <p:nvSpPr>
          <p:cNvPr id="2" name="圆角矩形 12">
            <a:extLst>
              <a:ext uri="{FF2B5EF4-FFF2-40B4-BE49-F238E27FC236}">
                <a16:creationId xmlns:a16="http://schemas.microsoft.com/office/drawing/2014/main" id="{854D9BF5-833F-CF66-0388-D069F9CED4BB}"/>
              </a:ext>
            </a:extLst>
          </p:cNvPr>
          <p:cNvSpPr/>
          <p:nvPr/>
        </p:nvSpPr>
        <p:spPr bwMode="ltGray">
          <a:xfrm>
            <a:off x="403448" y="4686013"/>
            <a:ext cx="3506878" cy="1050226"/>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R="0" lvl="0" algn="l" defTabSz="914400" rtl="0" eaLnBrk="1" fontAlgn="auto" latinLnBrk="0" hangingPunct="1">
              <a:lnSpc>
                <a:spcPct val="100000"/>
              </a:lnSpc>
              <a:spcBef>
                <a:spcPts val="0"/>
              </a:spcBef>
              <a:spcAft>
                <a:spcPts val="0"/>
              </a:spcAft>
              <a:buClrTx/>
              <a:buSzTx/>
              <a:tabLst/>
              <a:defRPr/>
            </a:pPr>
            <a:r>
              <a:rPr kumimoji="0" lang="en-US" altLang="zh-CN" sz="1600" b="1" i="0" u="none" strike="noStrike" kern="1200" cap="none" spc="0" normalizeH="0" baseline="0" noProof="0" dirty="0">
                <a:ln>
                  <a:noFill/>
                </a:ln>
                <a:solidFill>
                  <a:srgbClr val="333333"/>
                </a:solidFill>
                <a:effectLst/>
                <a:uLnTx/>
                <a:uFillTx/>
                <a:cs typeface="+mn-ea"/>
                <a:sym typeface="+mn-lt"/>
              </a:rPr>
              <a:t>3 times/month </a:t>
            </a:r>
            <a:r>
              <a:rPr kumimoji="0" lang="en-US" altLang="zh-CN" sz="1200" i="0" u="none" strike="noStrike" kern="1200" cap="none" spc="0" normalizeH="0" baseline="0" noProof="0" dirty="0">
                <a:ln>
                  <a:noFill/>
                </a:ln>
                <a:solidFill>
                  <a:schemeClr val="accent4">
                    <a:lumMod val="75000"/>
                  </a:schemeClr>
                </a:solidFill>
                <a:effectLst/>
                <a:uLnTx/>
                <a:uFillTx/>
                <a:cs typeface="+mn-ea"/>
                <a:sym typeface="+mn-lt"/>
              </a:rPr>
              <a:t>I</a:t>
            </a:r>
            <a:r>
              <a:rPr kumimoji="0" lang="en-US" altLang="zh-CN" sz="1200" b="0" i="0" u="none" strike="noStrike" kern="1200" cap="none" spc="0" normalizeH="0" noProof="0" dirty="0">
                <a:ln>
                  <a:noFill/>
                </a:ln>
                <a:solidFill>
                  <a:schemeClr val="accent4">
                    <a:lumMod val="75000"/>
                  </a:schemeClr>
                </a:solidFill>
                <a:effectLst/>
                <a:uLnTx/>
                <a:uFillTx/>
                <a:cs typeface="+mn-ea"/>
                <a:sym typeface="+mn-lt"/>
              </a:rPr>
              <a:t>ndex</a:t>
            </a:r>
            <a:r>
              <a:rPr kumimoji="0" lang="zh-CN" altLang="en-US" sz="1200" b="0" i="0" u="none" strike="noStrike" kern="1200" cap="none" spc="0" normalizeH="0" baseline="0" noProof="0" dirty="0">
                <a:ln>
                  <a:noFill/>
                </a:ln>
                <a:solidFill>
                  <a:schemeClr val="accent4">
                    <a:lumMod val="75000"/>
                  </a:schemeClr>
                </a:solidFill>
                <a:effectLst/>
                <a:uLnTx/>
                <a:uFillTx/>
                <a:cs typeface="+mn-ea"/>
                <a:sym typeface="+mn-lt"/>
              </a:rPr>
              <a:t>：</a:t>
            </a:r>
            <a:r>
              <a:rPr kumimoji="0" lang="en-US" altLang="zh-CN" sz="1200" b="1" i="0" u="none" strike="noStrike" kern="1200" cap="none" spc="0" normalizeH="0" baseline="0" noProof="0" dirty="0">
                <a:ln>
                  <a:noFill/>
                </a:ln>
                <a:solidFill>
                  <a:schemeClr val="accent4">
                    <a:lumMod val="75000"/>
                  </a:schemeClr>
                </a:solidFill>
                <a:effectLst/>
                <a:uLnTx/>
                <a:uFillTx/>
                <a:cs typeface="+mn-ea"/>
                <a:sym typeface="+mn-lt"/>
              </a:rPr>
              <a:t>126</a:t>
            </a:r>
          </a:p>
          <a:p>
            <a:pPr marR="0" lvl="0" algn="l" defTabSz="914400" rtl="0" eaLnBrk="1" fontAlgn="auto" latinLnBrk="0" hangingPunct="1">
              <a:lnSpc>
                <a:spcPct val="100000"/>
              </a:lnSpc>
              <a:spcBef>
                <a:spcPts val="0"/>
              </a:spcBef>
              <a:spcAft>
                <a:spcPts val="0"/>
              </a:spcAft>
              <a:buClrTx/>
              <a:buSzTx/>
              <a:tabLst/>
              <a:defRPr/>
            </a:pPr>
            <a:endParaRPr kumimoji="0" lang="en-US" altLang="zh-CN" sz="1200" b="1" i="0" u="none" strike="noStrike" kern="1200" cap="none" spc="0" normalizeH="0" baseline="0" noProof="0" dirty="0">
              <a:ln>
                <a:noFill/>
              </a:ln>
              <a:solidFill>
                <a:schemeClr val="accent4">
                  <a:lumMod val="75000"/>
                </a:schemeClr>
              </a:solidFill>
              <a:effectLst/>
              <a:uLnTx/>
              <a:uFillTx/>
              <a:cs typeface="+mn-ea"/>
              <a:sym typeface="+mn-lt"/>
            </a:endParaRPr>
          </a:p>
          <a:p>
            <a:pPr>
              <a:defRPr/>
            </a:pPr>
            <a:r>
              <a:rPr kumimoji="0" lang="en-US" altLang="zh-CN" sz="1600" b="1" i="0" u="none" strike="noStrike" kern="1200" cap="none" spc="0" normalizeH="0" baseline="0" noProof="0" dirty="0">
                <a:ln>
                  <a:noFill/>
                </a:ln>
                <a:solidFill>
                  <a:srgbClr val="333333"/>
                </a:solidFill>
                <a:effectLst/>
                <a:uLnTx/>
                <a:uFillTx/>
                <a:cs typeface="+mn-ea"/>
                <a:sym typeface="+mn-lt"/>
              </a:rPr>
              <a:t>Annual Spend &gt; 150 RMB </a:t>
            </a:r>
          </a:p>
          <a:p>
            <a:pPr>
              <a:defRPr/>
            </a:pPr>
            <a:r>
              <a:rPr kumimoji="0" lang="en-US" altLang="zh-CN" sz="1200" b="0" i="0" u="none" strike="noStrike" kern="1200" cap="none" spc="0" normalizeH="0" noProof="0" dirty="0">
                <a:ln>
                  <a:noFill/>
                </a:ln>
                <a:solidFill>
                  <a:schemeClr val="accent4">
                    <a:lumMod val="75000"/>
                  </a:schemeClr>
                </a:solidFill>
                <a:effectLst/>
                <a:uLnTx/>
                <a:uFillTx/>
                <a:cs typeface="+mn-ea"/>
                <a:sym typeface="+mn-lt"/>
              </a:rPr>
              <a:t>Index</a:t>
            </a:r>
            <a:r>
              <a:rPr kumimoji="0" lang="zh-CN" altLang="en-US" sz="1200" b="0" i="0" u="none" strike="noStrike" kern="1200" cap="none" spc="0" normalizeH="0" baseline="0" noProof="0" dirty="0">
                <a:ln>
                  <a:noFill/>
                </a:ln>
                <a:solidFill>
                  <a:schemeClr val="accent4">
                    <a:lumMod val="75000"/>
                  </a:schemeClr>
                </a:solidFill>
                <a:effectLst/>
                <a:uLnTx/>
                <a:uFillTx/>
                <a:cs typeface="+mn-ea"/>
                <a:sym typeface="+mn-lt"/>
              </a:rPr>
              <a:t>：</a:t>
            </a:r>
            <a:r>
              <a:rPr kumimoji="0" lang="en-US" altLang="zh-CN" sz="1200" b="1" i="0" u="none" strike="noStrike" kern="1200" cap="none" spc="0" normalizeH="0" baseline="0" noProof="0" dirty="0">
                <a:ln>
                  <a:noFill/>
                </a:ln>
                <a:solidFill>
                  <a:schemeClr val="accent4">
                    <a:lumMod val="75000"/>
                  </a:schemeClr>
                </a:solidFill>
                <a:effectLst/>
                <a:uLnTx/>
                <a:uFillTx/>
                <a:cs typeface="+mn-ea"/>
                <a:sym typeface="+mn-lt"/>
              </a:rPr>
              <a:t>128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200" b="1" i="0" u="none" strike="noStrike" kern="1200" cap="none" spc="0" normalizeH="0" baseline="0" noProof="0" dirty="0">
              <a:ln>
                <a:noFill/>
              </a:ln>
              <a:solidFill>
                <a:schemeClr val="accent4">
                  <a:lumMod val="75000"/>
                </a:schemeClr>
              </a:solidFill>
              <a:effectLst/>
              <a:uLnTx/>
              <a:uFillTx/>
              <a:cs typeface="+mn-ea"/>
              <a:sym typeface="+mn-lt"/>
            </a:endParaRPr>
          </a:p>
        </p:txBody>
      </p:sp>
      <p:pic>
        <p:nvPicPr>
          <p:cNvPr id="3" name="Picture 9" descr="Transparent Family Icon Png Clipart (#5399407) - PinClipart">
            <a:extLst>
              <a:ext uri="{FF2B5EF4-FFF2-40B4-BE49-F238E27FC236}">
                <a16:creationId xmlns:a16="http://schemas.microsoft.com/office/drawing/2014/main" id="{77707D43-E561-B1E1-58EC-7D4C63CB676A}"/>
              </a:ext>
            </a:extLst>
          </p:cNvPr>
          <p:cNvPicPr>
            <a:picLocks noChangeAspect="1" noChangeArrowheads="1"/>
          </p:cNvPicPr>
          <p:nvPr/>
        </p:nvPicPr>
        <p:blipFill>
          <a:blip r:embed="rId14" cstate="print">
            <a:extLst>
              <a:ext uri="{BEBA8EAE-BF5A-486C-A8C5-ECC9F3942E4B}">
                <a14:imgProps xmlns:a14="http://schemas.microsoft.com/office/drawing/2010/main">
                  <a14:imgLayer r:embed="rId15">
                    <a14:imgEffect>
                      <a14:backgroundRemoval t="0" b="99766" l="0" r="98312">
                        <a14:foregroundMark x1="41139" y1="41822" x2="41139" y2="41822"/>
                        <a14:foregroundMark x1="25105" y1="51869" x2="25105" y2="51869"/>
                        <a14:foregroundMark x1="72363" y1="63785" x2="72363" y2="63785"/>
                        <a14:foregroundMark x1="73418" y1="32710" x2="73418" y2="32710"/>
                      </a14:backgroundRemoval>
                    </a14:imgEffect>
                  </a14:imgLayer>
                </a14:imgProps>
              </a:ext>
              <a:ext uri="{28A0092B-C50C-407E-A947-70E740481C1C}">
                <a14:useLocalDpi xmlns:a14="http://schemas.microsoft.com/office/drawing/2010/main" val="0"/>
              </a:ext>
            </a:extLst>
          </a:blip>
          <a:srcRect/>
          <a:stretch>
            <a:fillRect/>
          </a:stretch>
        </p:blipFill>
        <p:spPr bwMode="auto">
          <a:xfrm>
            <a:off x="423478" y="813003"/>
            <a:ext cx="821648" cy="74191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866B55A-FC0F-A1B9-BC46-366745CD34F2}"/>
              </a:ext>
            </a:extLst>
          </p:cNvPr>
          <p:cNvPicPr>
            <a:picLocks noChangeAspect="1"/>
          </p:cNvPicPr>
          <p:nvPr/>
        </p:nvPicPr>
        <p:blipFill rotWithShape="1">
          <a:blip r:embed="rId16"/>
          <a:srcRect r="7039" b="3428"/>
          <a:stretch/>
        </p:blipFill>
        <p:spPr>
          <a:xfrm>
            <a:off x="5946713" y="2092427"/>
            <a:ext cx="1629847" cy="1106345"/>
          </a:xfrm>
          <a:prstGeom prst="rect">
            <a:avLst/>
          </a:prstGeom>
        </p:spPr>
      </p:pic>
      <p:sp>
        <p:nvSpPr>
          <p:cNvPr id="8" name="矩形 83">
            <a:extLst>
              <a:ext uri="{FF2B5EF4-FFF2-40B4-BE49-F238E27FC236}">
                <a16:creationId xmlns:a16="http://schemas.microsoft.com/office/drawing/2014/main" id="{4D2361C5-A17D-2357-4377-5B90A7F9DB2E}"/>
              </a:ext>
            </a:extLst>
          </p:cNvPr>
          <p:cNvSpPr/>
          <p:nvPr/>
        </p:nvSpPr>
        <p:spPr bwMode="ltGray">
          <a:xfrm>
            <a:off x="5946713" y="2058180"/>
            <a:ext cx="1640989" cy="1153745"/>
          </a:xfrm>
          <a:prstGeom prst="rect">
            <a:avLst/>
          </a:prstGeom>
          <a:solidFill>
            <a:schemeClr val="tx1">
              <a:lumMod val="20000"/>
              <a:lumOff val="80000"/>
              <a:alpha val="6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en-US" altLang="zh-CN" sz="1400" b="1" dirty="0">
                <a:solidFill>
                  <a:srgbClr val="333333"/>
                </a:solidFill>
                <a:cs typeface="+mn-ea"/>
                <a:sym typeface="+mn-lt"/>
              </a:rPr>
              <a:t>Supermarket</a:t>
            </a:r>
            <a:endParaRPr lang="zh-CN" altLang="en-US" sz="1400" b="1" dirty="0">
              <a:solidFill>
                <a:srgbClr val="333333"/>
              </a:solidFill>
              <a:cs typeface="+mn-ea"/>
              <a:sym typeface="+mn-lt"/>
            </a:endParaRPr>
          </a:p>
        </p:txBody>
      </p:sp>
      <p:pic>
        <p:nvPicPr>
          <p:cNvPr id="24" name="Picture 23">
            <a:extLst>
              <a:ext uri="{FF2B5EF4-FFF2-40B4-BE49-F238E27FC236}">
                <a16:creationId xmlns:a16="http://schemas.microsoft.com/office/drawing/2014/main" id="{85FDE808-BC9E-0E72-74FD-A6D09F7159F2}"/>
              </a:ext>
            </a:extLst>
          </p:cNvPr>
          <p:cNvPicPr>
            <a:picLocks noChangeAspect="1"/>
          </p:cNvPicPr>
          <p:nvPr/>
        </p:nvPicPr>
        <p:blipFill>
          <a:blip r:embed="rId17"/>
          <a:stretch>
            <a:fillRect/>
          </a:stretch>
        </p:blipFill>
        <p:spPr>
          <a:xfrm>
            <a:off x="5983572" y="4598028"/>
            <a:ext cx="1665093" cy="1168007"/>
          </a:xfrm>
          <a:prstGeom prst="rect">
            <a:avLst/>
          </a:prstGeom>
        </p:spPr>
      </p:pic>
      <p:sp>
        <p:nvSpPr>
          <p:cNvPr id="25" name="矩形 70">
            <a:extLst>
              <a:ext uri="{FF2B5EF4-FFF2-40B4-BE49-F238E27FC236}">
                <a16:creationId xmlns:a16="http://schemas.microsoft.com/office/drawing/2014/main" id="{972D538F-12B4-EC7E-CE2F-F8C8CE2672CA}"/>
              </a:ext>
            </a:extLst>
          </p:cNvPr>
          <p:cNvSpPr/>
          <p:nvPr/>
        </p:nvSpPr>
        <p:spPr bwMode="ltGray">
          <a:xfrm>
            <a:off x="5990125" y="4597465"/>
            <a:ext cx="1640989" cy="1207167"/>
          </a:xfrm>
          <a:prstGeom prst="rect">
            <a:avLst/>
          </a:prstGeom>
          <a:solidFill>
            <a:schemeClr val="tx1">
              <a:lumMod val="20000"/>
              <a:lumOff val="80000"/>
              <a:alpha val="6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dirty="0">
                <a:solidFill>
                  <a:srgbClr val="333333"/>
                </a:solidFill>
                <a:cs typeface="+mn-ea"/>
                <a:sym typeface="+mn-lt"/>
              </a:rPr>
              <a:t>Stock up at home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1" i="0" u="none" strike="noStrike" kern="1200" cap="none" spc="0" normalizeH="0" baseline="0" noProof="0" dirty="0">
              <a:ln>
                <a:noFill/>
              </a:ln>
              <a:solidFill>
                <a:srgbClr val="333333"/>
              </a:solidFill>
              <a:effectLst/>
              <a:uLnTx/>
              <a:uFillTx/>
              <a:cs typeface="+mn-ea"/>
              <a:sym typeface="+mn-lt"/>
            </a:endParaRPr>
          </a:p>
        </p:txBody>
      </p:sp>
      <p:sp>
        <p:nvSpPr>
          <p:cNvPr id="10" name="圆角矩形 11">
            <a:extLst>
              <a:ext uri="{FF2B5EF4-FFF2-40B4-BE49-F238E27FC236}">
                <a16:creationId xmlns:a16="http://schemas.microsoft.com/office/drawing/2014/main" id="{1190A1B9-5733-B399-5864-23B95713EB58}"/>
              </a:ext>
            </a:extLst>
          </p:cNvPr>
          <p:cNvSpPr/>
          <p:nvPr/>
        </p:nvSpPr>
        <p:spPr>
          <a:xfrm>
            <a:off x="4073753" y="352749"/>
            <a:ext cx="1517794" cy="379194"/>
          </a:xfrm>
          <a:prstGeom prst="round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Summary &amp;</a:t>
            </a:r>
          </a:p>
          <a:p>
            <a:pPr algn="ctr"/>
            <a:r>
              <a:rPr lang="en-US" altLang="zh-CN" sz="1200" b="1" dirty="0">
                <a:latin typeface="Arial" panose="020B0604020202020204" pitchFamily="34" charset="0"/>
                <a:cs typeface="Arial" panose="020B0604020202020204" pitchFamily="34" charset="0"/>
              </a:rPr>
              <a:t>Recommendation</a:t>
            </a:r>
            <a:endParaRPr lang="zh-CN" altLang="en-US" sz="1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463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DDAB59E-332C-4060-B0C9-643DCBD9587F}" type="slidenum">
              <a:rPr lang="zh-CN" altLang="en-US" smtClean="0"/>
              <a:t>4</a:t>
            </a:fld>
            <a:endParaRPr lang="zh-CN" altLang="en-US"/>
          </a:p>
        </p:txBody>
      </p:sp>
      <p:grpSp>
        <p:nvGrpSpPr>
          <p:cNvPr id="3" name="Group 2">
            <a:extLst>
              <a:ext uri="{FF2B5EF4-FFF2-40B4-BE49-F238E27FC236}">
                <a16:creationId xmlns:a16="http://schemas.microsoft.com/office/drawing/2014/main" id="{2379DAE9-B114-0991-D043-4F9CCF77DD43}"/>
              </a:ext>
            </a:extLst>
          </p:cNvPr>
          <p:cNvGrpSpPr/>
          <p:nvPr/>
        </p:nvGrpSpPr>
        <p:grpSpPr>
          <a:xfrm>
            <a:off x="4202762" y="1561233"/>
            <a:ext cx="3786477" cy="3469858"/>
            <a:chOff x="3898092" y="2047924"/>
            <a:chExt cx="3786477" cy="3469858"/>
          </a:xfrm>
        </p:grpSpPr>
        <p:sp>
          <p:nvSpPr>
            <p:cNvPr id="7" name="Freeform: Shape 6">
              <a:extLst>
                <a:ext uri="{FF2B5EF4-FFF2-40B4-BE49-F238E27FC236}">
                  <a16:creationId xmlns:a16="http://schemas.microsoft.com/office/drawing/2014/main" id="{21A9DD9A-E5BB-3F04-7C23-D8C354677A18}"/>
                </a:ext>
              </a:extLst>
            </p:cNvPr>
            <p:cNvSpPr/>
            <p:nvPr/>
          </p:nvSpPr>
          <p:spPr>
            <a:xfrm>
              <a:off x="5746267" y="2102275"/>
              <a:ext cx="1405232" cy="1574277"/>
            </a:xfrm>
            <a:custGeom>
              <a:avLst/>
              <a:gdLst>
                <a:gd name="connsiteX0" fmla="*/ 96641 w 1532517"/>
                <a:gd name="connsiteY0" fmla="*/ 0 h 1716874"/>
                <a:gd name="connsiteX1" fmla="*/ 1522626 w 1532517"/>
                <a:gd name="connsiteY1" fmla="*/ 758191 h 1716874"/>
                <a:gd name="connsiteX2" fmla="*/ 1532517 w 1532517"/>
                <a:gd name="connsiteY2" fmla="*/ 774471 h 1716874"/>
                <a:gd name="connsiteX3" fmla="*/ 988420 w 1532517"/>
                <a:gd name="connsiteY3" fmla="*/ 1716874 h 1716874"/>
                <a:gd name="connsiteX4" fmla="*/ 0 w 1532517"/>
                <a:gd name="connsiteY4" fmla="*/ 4880 h 1716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517" h="1716874">
                  <a:moveTo>
                    <a:pt x="96641" y="0"/>
                  </a:moveTo>
                  <a:cubicBezTo>
                    <a:pt x="690236" y="0"/>
                    <a:pt x="1213587" y="300753"/>
                    <a:pt x="1522626" y="758191"/>
                  </a:cubicBezTo>
                  <a:lnTo>
                    <a:pt x="1532517" y="774471"/>
                  </a:lnTo>
                  <a:lnTo>
                    <a:pt x="988420" y="1716874"/>
                  </a:lnTo>
                  <a:lnTo>
                    <a:pt x="0" y="488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sp>
          <p:nvSpPr>
            <p:cNvPr id="8" name="Freeform: Shape 7">
              <a:extLst>
                <a:ext uri="{FF2B5EF4-FFF2-40B4-BE49-F238E27FC236}">
                  <a16:creationId xmlns:a16="http://schemas.microsoft.com/office/drawing/2014/main" id="{593D1B4B-31C0-5C5B-5084-ECE504B84F7D}"/>
                </a:ext>
              </a:extLst>
            </p:cNvPr>
            <p:cNvSpPr/>
            <p:nvPr/>
          </p:nvSpPr>
          <p:spPr>
            <a:xfrm rot="3600000">
              <a:off x="6117085" y="3085285"/>
              <a:ext cx="1478551" cy="1656416"/>
            </a:xfrm>
            <a:custGeom>
              <a:avLst/>
              <a:gdLst>
                <a:gd name="connsiteX0" fmla="*/ 96641 w 1532517"/>
                <a:gd name="connsiteY0" fmla="*/ 0 h 1716874"/>
                <a:gd name="connsiteX1" fmla="*/ 1522626 w 1532517"/>
                <a:gd name="connsiteY1" fmla="*/ 758191 h 1716874"/>
                <a:gd name="connsiteX2" fmla="*/ 1532517 w 1532517"/>
                <a:gd name="connsiteY2" fmla="*/ 774471 h 1716874"/>
                <a:gd name="connsiteX3" fmla="*/ 988420 w 1532517"/>
                <a:gd name="connsiteY3" fmla="*/ 1716874 h 1716874"/>
                <a:gd name="connsiteX4" fmla="*/ 0 w 1532517"/>
                <a:gd name="connsiteY4" fmla="*/ 4880 h 1716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517" h="1716874">
                  <a:moveTo>
                    <a:pt x="96641" y="0"/>
                  </a:moveTo>
                  <a:cubicBezTo>
                    <a:pt x="690236" y="0"/>
                    <a:pt x="1213587" y="300753"/>
                    <a:pt x="1522626" y="758191"/>
                  </a:cubicBezTo>
                  <a:lnTo>
                    <a:pt x="1532517" y="774471"/>
                  </a:lnTo>
                  <a:lnTo>
                    <a:pt x="988420" y="1716874"/>
                  </a:lnTo>
                  <a:lnTo>
                    <a:pt x="0" y="4880"/>
                  </a:lnTo>
                  <a:close/>
                </a:path>
              </a:pathLst>
            </a:custGeom>
            <a:solidFill>
              <a:srgbClr val="FF94A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sp>
          <p:nvSpPr>
            <p:cNvPr id="9" name="Freeform: Shape 8">
              <a:extLst>
                <a:ext uri="{FF2B5EF4-FFF2-40B4-BE49-F238E27FC236}">
                  <a16:creationId xmlns:a16="http://schemas.microsoft.com/office/drawing/2014/main" id="{F3B5781A-613C-56A4-32B8-7B73C9A53214}"/>
                </a:ext>
              </a:extLst>
            </p:cNvPr>
            <p:cNvSpPr/>
            <p:nvPr/>
          </p:nvSpPr>
          <p:spPr>
            <a:xfrm rot="7200000">
              <a:off x="5481359" y="3958964"/>
              <a:ext cx="1470377" cy="1647259"/>
            </a:xfrm>
            <a:custGeom>
              <a:avLst/>
              <a:gdLst>
                <a:gd name="connsiteX0" fmla="*/ 96641 w 1532517"/>
                <a:gd name="connsiteY0" fmla="*/ 0 h 1716874"/>
                <a:gd name="connsiteX1" fmla="*/ 1522626 w 1532517"/>
                <a:gd name="connsiteY1" fmla="*/ 758191 h 1716874"/>
                <a:gd name="connsiteX2" fmla="*/ 1532517 w 1532517"/>
                <a:gd name="connsiteY2" fmla="*/ 774471 h 1716874"/>
                <a:gd name="connsiteX3" fmla="*/ 988420 w 1532517"/>
                <a:gd name="connsiteY3" fmla="*/ 1716874 h 1716874"/>
                <a:gd name="connsiteX4" fmla="*/ 0 w 1532517"/>
                <a:gd name="connsiteY4" fmla="*/ 4880 h 1716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517" h="1716874">
                  <a:moveTo>
                    <a:pt x="96641" y="0"/>
                  </a:moveTo>
                  <a:cubicBezTo>
                    <a:pt x="690236" y="0"/>
                    <a:pt x="1213587" y="300753"/>
                    <a:pt x="1522626" y="758191"/>
                  </a:cubicBezTo>
                  <a:lnTo>
                    <a:pt x="1532517" y="774471"/>
                  </a:lnTo>
                  <a:lnTo>
                    <a:pt x="988420" y="1716874"/>
                  </a:lnTo>
                  <a:lnTo>
                    <a:pt x="0" y="488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sp>
          <p:nvSpPr>
            <p:cNvPr id="10" name="Freeform: Shape 9">
              <a:extLst>
                <a:ext uri="{FF2B5EF4-FFF2-40B4-BE49-F238E27FC236}">
                  <a16:creationId xmlns:a16="http://schemas.microsoft.com/office/drawing/2014/main" id="{6FDCEB6B-72FE-3C27-554F-BB4DEFEF6C63}"/>
                </a:ext>
              </a:extLst>
            </p:cNvPr>
            <p:cNvSpPr/>
            <p:nvPr/>
          </p:nvSpPr>
          <p:spPr>
            <a:xfrm rot="10800000">
              <a:off x="4399180" y="3830922"/>
              <a:ext cx="1478803" cy="1656698"/>
            </a:xfrm>
            <a:custGeom>
              <a:avLst/>
              <a:gdLst>
                <a:gd name="connsiteX0" fmla="*/ 96641 w 1532517"/>
                <a:gd name="connsiteY0" fmla="*/ 0 h 1716874"/>
                <a:gd name="connsiteX1" fmla="*/ 1522626 w 1532517"/>
                <a:gd name="connsiteY1" fmla="*/ 758191 h 1716874"/>
                <a:gd name="connsiteX2" fmla="*/ 1532517 w 1532517"/>
                <a:gd name="connsiteY2" fmla="*/ 774471 h 1716874"/>
                <a:gd name="connsiteX3" fmla="*/ 988420 w 1532517"/>
                <a:gd name="connsiteY3" fmla="*/ 1716874 h 1716874"/>
                <a:gd name="connsiteX4" fmla="*/ 0 w 1532517"/>
                <a:gd name="connsiteY4" fmla="*/ 4880 h 1716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517" h="1716874">
                  <a:moveTo>
                    <a:pt x="96641" y="0"/>
                  </a:moveTo>
                  <a:cubicBezTo>
                    <a:pt x="690236" y="0"/>
                    <a:pt x="1213587" y="300753"/>
                    <a:pt x="1522626" y="758191"/>
                  </a:cubicBezTo>
                  <a:lnTo>
                    <a:pt x="1532517" y="774471"/>
                  </a:lnTo>
                  <a:lnTo>
                    <a:pt x="988420" y="1716874"/>
                  </a:lnTo>
                  <a:lnTo>
                    <a:pt x="0" y="4880"/>
                  </a:lnTo>
                  <a:close/>
                </a:path>
              </a:pathLst>
            </a:custGeom>
            <a:solidFill>
              <a:srgbClr val="A7B0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sp>
          <p:nvSpPr>
            <p:cNvPr id="11" name="Freeform: Shape 10">
              <a:extLst>
                <a:ext uri="{FF2B5EF4-FFF2-40B4-BE49-F238E27FC236}">
                  <a16:creationId xmlns:a16="http://schemas.microsoft.com/office/drawing/2014/main" id="{419C82A4-4F02-2A2B-622A-5BCF7F9AC667}"/>
                </a:ext>
              </a:extLst>
            </p:cNvPr>
            <p:cNvSpPr/>
            <p:nvPr/>
          </p:nvSpPr>
          <p:spPr>
            <a:xfrm rot="14400000">
              <a:off x="3986522" y="2818568"/>
              <a:ext cx="1470184" cy="1647043"/>
            </a:xfrm>
            <a:custGeom>
              <a:avLst/>
              <a:gdLst>
                <a:gd name="connsiteX0" fmla="*/ 96641 w 1532517"/>
                <a:gd name="connsiteY0" fmla="*/ 0 h 1716874"/>
                <a:gd name="connsiteX1" fmla="*/ 1522626 w 1532517"/>
                <a:gd name="connsiteY1" fmla="*/ 758191 h 1716874"/>
                <a:gd name="connsiteX2" fmla="*/ 1532517 w 1532517"/>
                <a:gd name="connsiteY2" fmla="*/ 774471 h 1716874"/>
                <a:gd name="connsiteX3" fmla="*/ 988420 w 1532517"/>
                <a:gd name="connsiteY3" fmla="*/ 1716874 h 1716874"/>
                <a:gd name="connsiteX4" fmla="*/ 0 w 1532517"/>
                <a:gd name="connsiteY4" fmla="*/ 4880 h 1716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517" h="1716874">
                  <a:moveTo>
                    <a:pt x="96641" y="0"/>
                  </a:moveTo>
                  <a:cubicBezTo>
                    <a:pt x="690236" y="0"/>
                    <a:pt x="1213587" y="300753"/>
                    <a:pt x="1522626" y="758191"/>
                  </a:cubicBezTo>
                  <a:lnTo>
                    <a:pt x="1532517" y="774471"/>
                  </a:lnTo>
                  <a:lnTo>
                    <a:pt x="988420" y="1716874"/>
                  </a:lnTo>
                  <a:lnTo>
                    <a:pt x="0" y="488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sp>
          <p:nvSpPr>
            <p:cNvPr id="12" name="Freeform: Shape 11">
              <a:extLst>
                <a:ext uri="{FF2B5EF4-FFF2-40B4-BE49-F238E27FC236}">
                  <a16:creationId xmlns:a16="http://schemas.microsoft.com/office/drawing/2014/main" id="{76D51B2F-5EA6-BC85-C5C4-A4782C34313B}"/>
                </a:ext>
              </a:extLst>
            </p:cNvPr>
            <p:cNvSpPr/>
            <p:nvPr/>
          </p:nvSpPr>
          <p:spPr>
            <a:xfrm rot="18000000">
              <a:off x="4649900" y="1959494"/>
              <a:ext cx="1470184" cy="1647043"/>
            </a:xfrm>
            <a:custGeom>
              <a:avLst/>
              <a:gdLst>
                <a:gd name="connsiteX0" fmla="*/ 96641 w 1532517"/>
                <a:gd name="connsiteY0" fmla="*/ 0 h 1716874"/>
                <a:gd name="connsiteX1" fmla="*/ 1522626 w 1532517"/>
                <a:gd name="connsiteY1" fmla="*/ 758191 h 1716874"/>
                <a:gd name="connsiteX2" fmla="*/ 1532517 w 1532517"/>
                <a:gd name="connsiteY2" fmla="*/ 774471 h 1716874"/>
                <a:gd name="connsiteX3" fmla="*/ 988420 w 1532517"/>
                <a:gd name="connsiteY3" fmla="*/ 1716874 h 1716874"/>
                <a:gd name="connsiteX4" fmla="*/ 0 w 1532517"/>
                <a:gd name="connsiteY4" fmla="*/ 4880 h 1716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517" h="1716874">
                  <a:moveTo>
                    <a:pt x="96641" y="0"/>
                  </a:moveTo>
                  <a:cubicBezTo>
                    <a:pt x="690236" y="0"/>
                    <a:pt x="1213587" y="300753"/>
                    <a:pt x="1522626" y="758191"/>
                  </a:cubicBezTo>
                  <a:lnTo>
                    <a:pt x="1532517" y="774471"/>
                  </a:lnTo>
                  <a:lnTo>
                    <a:pt x="988420" y="1716874"/>
                  </a:lnTo>
                  <a:lnTo>
                    <a:pt x="0" y="4880"/>
                  </a:lnTo>
                  <a:close/>
                </a:path>
              </a:pathLst>
            </a:cu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grpSp>
      <p:sp>
        <p:nvSpPr>
          <p:cNvPr id="13" name="Rectangle: Rounded Corners 12">
            <a:extLst>
              <a:ext uri="{FF2B5EF4-FFF2-40B4-BE49-F238E27FC236}">
                <a16:creationId xmlns:a16="http://schemas.microsoft.com/office/drawing/2014/main" id="{780156B2-446A-458C-5D47-D51A3213D12A}"/>
              </a:ext>
            </a:extLst>
          </p:cNvPr>
          <p:cNvSpPr/>
          <p:nvPr/>
        </p:nvSpPr>
        <p:spPr>
          <a:xfrm>
            <a:off x="7113338" y="1119587"/>
            <a:ext cx="98005" cy="692085"/>
          </a:xfrm>
          <a:prstGeom prst="roundRect">
            <a:avLst>
              <a:gd name="adj" fmla="val 50000"/>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Rectangle: Rounded Corners 13">
            <a:extLst>
              <a:ext uri="{FF2B5EF4-FFF2-40B4-BE49-F238E27FC236}">
                <a16:creationId xmlns:a16="http://schemas.microsoft.com/office/drawing/2014/main" id="{B2748E46-6FE4-1097-A371-A87C24820DE1}"/>
              </a:ext>
            </a:extLst>
          </p:cNvPr>
          <p:cNvSpPr/>
          <p:nvPr/>
        </p:nvSpPr>
        <p:spPr>
          <a:xfrm>
            <a:off x="8235749" y="2674302"/>
            <a:ext cx="98005" cy="692085"/>
          </a:xfrm>
          <a:prstGeom prst="roundRect">
            <a:avLst>
              <a:gd name="adj" fmla="val 50000"/>
            </a:avLst>
          </a:prstGeom>
          <a:solidFill>
            <a:srgbClr val="FF9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rgbClr val="FFA7CF"/>
              </a:solidFill>
            </a:endParaRPr>
          </a:p>
        </p:txBody>
      </p:sp>
      <p:sp>
        <p:nvSpPr>
          <p:cNvPr id="15" name="Rectangle: Rounded Corners 14">
            <a:extLst>
              <a:ext uri="{FF2B5EF4-FFF2-40B4-BE49-F238E27FC236}">
                <a16:creationId xmlns:a16="http://schemas.microsoft.com/office/drawing/2014/main" id="{712536A8-A4AD-05AC-4A34-848AA5FF5F9B}"/>
              </a:ext>
            </a:extLst>
          </p:cNvPr>
          <p:cNvSpPr/>
          <p:nvPr/>
        </p:nvSpPr>
        <p:spPr>
          <a:xfrm>
            <a:off x="7235052" y="4648446"/>
            <a:ext cx="98005" cy="692085"/>
          </a:xfrm>
          <a:prstGeom prst="roundRect">
            <a:avLst>
              <a:gd name="adj" fmla="val 50000"/>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Rectangle: Rounded Corners 15">
            <a:extLst>
              <a:ext uri="{FF2B5EF4-FFF2-40B4-BE49-F238E27FC236}">
                <a16:creationId xmlns:a16="http://schemas.microsoft.com/office/drawing/2014/main" id="{B6D0F629-32FC-AFBE-002C-9561CB7D5598}"/>
              </a:ext>
            </a:extLst>
          </p:cNvPr>
          <p:cNvSpPr/>
          <p:nvPr/>
        </p:nvSpPr>
        <p:spPr>
          <a:xfrm>
            <a:off x="4534822" y="1220743"/>
            <a:ext cx="98005" cy="692085"/>
          </a:xfrm>
          <a:prstGeom prst="roundRect">
            <a:avLst>
              <a:gd name="adj" fmla="val 50000"/>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2">
                  <a:lumMod val="60000"/>
                  <a:lumOff val="40000"/>
                </a:schemeClr>
              </a:solidFill>
            </a:endParaRPr>
          </a:p>
        </p:txBody>
      </p:sp>
      <p:sp>
        <p:nvSpPr>
          <p:cNvPr id="17" name="Rectangle: Rounded Corners 16">
            <a:extLst>
              <a:ext uri="{FF2B5EF4-FFF2-40B4-BE49-F238E27FC236}">
                <a16:creationId xmlns:a16="http://schemas.microsoft.com/office/drawing/2014/main" id="{4DEE9C67-F546-3FEA-2EBD-F9D2F9432BA6}"/>
              </a:ext>
            </a:extLst>
          </p:cNvPr>
          <p:cNvSpPr/>
          <p:nvPr/>
        </p:nvSpPr>
        <p:spPr>
          <a:xfrm>
            <a:off x="3751972" y="2924955"/>
            <a:ext cx="98005" cy="692085"/>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rgbClr val="8238BA"/>
              </a:solidFill>
              <a:highlight>
                <a:srgbClr val="8238BA"/>
              </a:highlight>
            </a:endParaRPr>
          </a:p>
        </p:txBody>
      </p:sp>
      <p:sp>
        <p:nvSpPr>
          <p:cNvPr id="18" name="Rectangle: Rounded Corners 17">
            <a:extLst>
              <a:ext uri="{FF2B5EF4-FFF2-40B4-BE49-F238E27FC236}">
                <a16:creationId xmlns:a16="http://schemas.microsoft.com/office/drawing/2014/main" id="{7066CCF7-B51F-B5DA-7927-F24644D87789}"/>
              </a:ext>
            </a:extLst>
          </p:cNvPr>
          <p:cNvSpPr/>
          <p:nvPr/>
        </p:nvSpPr>
        <p:spPr>
          <a:xfrm>
            <a:off x="4738072" y="4626604"/>
            <a:ext cx="98005" cy="692085"/>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9" name="Group 18">
            <a:extLst>
              <a:ext uri="{FF2B5EF4-FFF2-40B4-BE49-F238E27FC236}">
                <a16:creationId xmlns:a16="http://schemas.microsoft.com/office/drawing/2014/main" id="{E16C9A83-ACAC-38D4-2A50-6669C96FE122}"/>
              </a:ext>
            </a:extLst>
          </p:cNvPr>
          <p:cNvGrpSpPr/>
          <p:nvPr/>
        </p:nvGrpSpPr>
        <p:grpSpPr>
          <a:xfrm>
            <a:off x="1825779" y="1027318"/>
            <a:ext cx="2946905" cy="792004"/>
            <a:chOff x="93945" y="1577469"/>
            <a:chExt cx="2874749" cy="697528"/>
          </a:xfrm>
        </p:grpSpPr>
        <p:sp>
          <p:nvSpPr>
            <p:cNvPr id="20" name="TextBox 19">
              <a:extLst>
                <a:ext uri="{FF2B5EF4-FFF2-40B4-BE49-F238E27FC236}">
                  <a16:creationId xmlns:a16="http://schemas.microsoft.com/office/drawing/2014/main" id="{CFF2C617-0D9F-C2EF-C618-07BBF0357E69}"/>
                </a:ext>
              </a:extLst>
            </p:cNvPr>
            <p:cNvSpPr txBox="1"/>
            <p:nvPr/>
          </p:nvSpPr>
          <p:spPr>
            <a:xfrm>
              <a:off x="100319" y="1814190"/>
              <a:ext cx="2868375" cy="460807"/>
            </a:xfrm>
            <a:prstGeom prst="rect">
              <a:avLst/>
            </a:prstGeom>
            <a:noFill/>
          </p:spPr>
          <p:txBody>
            <a:bodyPr wrap="square">
              <a:spAutoFit/>
            </a:bodyPr>
            <a:lstStyle/>
            <a:p>
              <a:pPr marL="108000" indent="-108000">
                <a:buFontTx/>
                <a:buChar char="-"/>
              </a:pPr>
              <a:r>
                <a:rPr lang="en-US" altLang="zh-CN" sz="1400" dirty="0">
                  <a:solidFill>
                    <a:schemeClr val="tx2">
                      <a:lumMod val="75000"/>
                    </a:schemeClr>
                  </a:solidFill>
                  <a:latin typeface="Calibri" panose="020F0502020204030204" pitchFamily="34" charset="0"/>
                  <a:cs typeface="Calibri" panose="020F0502020204030204" pitchFamily="34" charset="0"/>
                </a:rPr>
                <a:t>Lay’s Business</a:t>
              </a:r>
            </a:p>
            <a:p>
              <a:pPr marL="108000" indent="-108000">
                <a:buFontTx/>
                <a:buChar char="-"/>
              </a:pPr>
              <a:r>
                <a:rPr lang="en-US" sz="1400" dirty="0">
                  <a:solidFill>
                    <a:schemeClr val="tx2">
                      <a:lumMod val="75000"/>
                    </a:schemeClr>
                  </a:solidFill>
                  <a:latin typeface="Calibri" panose="020F0502020204030204" pitchFamily="34" charset="0"/>
                  <a:cs typeface="Calibri" panose="020F0502020204030204" pitchFamily="34" charset="0"/>
                </a:rPr>
                <a:t>Potato Chips’ market</a:t>
              </a:r>
            </a:p>
          </p:txBody>
        </p:sp>
        <p:sp>
          <p:nvSpPr>
            <p:cNvPr id="21" name="TextBox 20">
              <a:extLst>
                <a:ext uri="{FF2B5EF4-FFF2-40B4-BE49-F238E27FC236}">
                  <a16:creationId xmlns:a16="http://schemas.microsoft.com/office/drawing/2014/main" id="{268FD8B0-E255-BBF2-D427-A8578EAA9A76}"/>
                </a:ext>
              </a:extLst>
            </p:cNvPr>
            <p:cNvSpPr txBox="1"/>
            <p:nvPr/>
          </p:nvSpPr>
          <p:spPr>
            <a:xfrm>
              <a:off x="93945" y="1577469"/>
              <a:ext cx="2851229" cy="325275"/>
            </a:xfrm>
            <a:prstGeom prst="rect">
              <a:avLst/>
            </a:prstGeom>
            <a:noFill/>
          </p:spPr>
          <p:txBody>
            <a:bodyPr wrap="square">
              <a:spAutoFit/>
            </a:bodyPr>
            <a:lstStyle/>
            <a:p>
              <a:r>
                <a:rPr lang="en-US" b="1" dirty="0">
                  <a:latin typeface="Calibri" panose="020F0502020204030204" pitchFamily="34" charset="0"/>
                  <a:cs typeface="Calibri" panose="020F0502020204030204" pitchFamily="34" charset="0"/>
                </a:rPr>
                <a:t> Business  </a:t>
              </a:r>
              <a:r>
                <a:rPr lang="en-US" altLang="zh-CN" b="1" dirty="0">
                  <a:latin typeface="Calibri" panose="020F0502020204030204" pitchFamily="34" charset="0"/>
                  <a:cs typeface="Calibri" panose="020F0502020204030204" pitchFamily="34" charset="0"/>
                </a:rPr>
                <a:t>Understanding</a:t>
              </a:r>
              <a:endParaRPr lang="en-ID" b="1" dirty="0">
                <a:latin typeface="Calibri" panose="020F0502020204030204" pitchFamily="34" charset="0"/>
                <a:cs typeface="Calibri" panose="020F0502020204030204" pitchFamily="34" charset="0"/>
              </a:endParaRPr>
            </a:p>
          </p:txBody>
        </p:sp>
      </p:grpSp>
      <p:sp>
        <p:nvSpPr>
          <p:cNvPr id="22" name="TextBox 21">
            <a:extLst>
              <a:ext uri="{FF2B5EF4-FFF2-40B4-BE49-F238E27FC236}">
                <a16:creationId xmlns:a16="http://schemas.microsoft.com/office/drawing/2014/main" id="{3BA85675-5A98-24F9-651F-08E2E555A49C}"/>
              </a:ext>
            </a:extLst>
          </p:cNvPr>
          <p:cNvSpPr txBox="1"/>
          <p:nvPr/>
        </p:nvSpPr>
        <p:spPr>
          <a:xfrm>
            <a:off x="4638941" y="1212842"/>
            <a:ext cx="470000" cy="707886"/>
          </a:xfrm>
          <a:prstGeom prst="rect">
            <a:avLst/>
          </a:prstGeom>
          <a:noFill/>
        </p:spPr>
        <p:txBody>
          <a:bodyPr wrap="none" rtlCol="0">
            <a:spAutoFit/>
          </a:bodyPr>
          <a:lstStyle/>
          <a:p>
            <a:r>
              <a:rPr lang="en-US" sz="4000" b="1" dirty="0">
                <a:solidFill>
                  <a:srgbClr val="CBCBCB"/>
                </a:solidFill>
              </a:rPr>
              <a:t>1</a:t>
            </a:r>
            <a:endParaRPr lang="en-ID" sz="4000" b="1" dirty="0">
              <a:solidFill>
                <a:srgbClr val="CBCBCB"/>
              </a:solidFill>
            </a:endParaRPr>
          </a:p>
        </p:txBody>
      </p:sp>
      <p:sp>
        <p:nvSpPr>
          <p:cNvPr id="23" name="TextBox 22">
            <a:extLst>
              <a:ext uri="{FF2B5EF4-FFF2-40B4-BE49-F238E27FC236}">
                <a16:creationId xmlns:a16="http://schemas.microsoft.com/office/drawing/2014/main" id="{EC77EAAC-F6ED-0555-9C00-7527CC4B5928}"/>
              </a:ext>
            </a:extLst>
          </p:cNvPr>
          <p:cNvSpPr txBox="1"/>
          <p:nvPr/>
        </p:nvSpPr>
        <p:spPr>
          <a:xfrm>
            <a:off x="3856091" y="2909154"/>
            <a:ext cx="470000" cy="707886"/>
          </a:xfrm>
          <a:prstGeom prst="rect">
            <a:avLst/>
          </a:prstGeom>
          <a:noFill/>
        </p:spPr>
        <p:txBody>
          <a:bodyPr wrap="none" rtlCol="0">
            <a:spAutoFit/>
          </a:bodyPr>
          <a:lstStyle/>
          <a:p>
            <a:r>
              <a:rPr lang="en-US" sz="4000" b="1" dirty="0">
                <a:solidFill>
                  <a:srgbClr val="0070C0"/>
                </a:solidFill>
              </a:rPr>
              <a:t>6</a:t>
            </a:r>
            <a:endParaRPr lang="en-ID" sz="4000" b="1" dirty="0">
              <a:solidFill>
                <a:srgbClr val="0070C0"/>
              </a:solidFill>
            </a:endParaRPr>
          </a:p>
        </p:txBody>
      </p:sp>
      <p:sp>
        <p:nvSpPr>
          <p:cNvPr id="24" name="TextBox 23">
            <a:extLst>
              <a:ext uri="{FF2B5EF4-FFF2-40B4-BE49-F238E27FC236}">
                <a16:creationId xmlns:a16="http://schemas.microsoft.com/office/drawing/2014/main" id="{0E13900A-52E1-3BB8-C793-E99574AADFE6}"/>
              </a:ext>
            </a:extLst>
          </p:cNvPr>
          <p:cNvSpPr txBox="1"/>
          <p:nvPr/>
        </p:nvSpPr>
        <p:spPr>
          <a:xfrm>
            <a:off x="4842191" y="4610803"/>
            <a:ext cx="444352" cy="707886"/>
          </a:xfrm>
          <a:prstGeom prst="rect">
            <a:avLst/>
          </a:prstGeom>
          <a:noFill/>
        </p:spPr>
        <p:txBody>
          <a:bodyPr wrap="none" rtlCol="0">
            <a:spAutoFit/>
          </a:bodyPr>
          <a:lstStyle/>
          <a:p>
            <a:r>
              <a:rPr lang="en-US" sz="4000" b="1" dirty="0">
                <a:solidFill>
                  <a:schemeClr val="accent1">
                    <a:lumMod val="60000"/>
                    <a:lumOff val="40000"/>
                  </a:schemeClr>
                </a:solidFill>
              </a:rPr>
              <a:t>5</a:t>
            </a:r>
            <a:endParaRPr lang="en-ID" sz="4000" b="1" dirty="0">
              <a:solidFill>
                <a:schemeClr val="accent1">
                  <a:lumMod val="60000"/>
                  <a:lumOff val="40000"/>
                </a:schemeClr>
              </a:solidFill>
            </a:endParaRPr>
          </a:p>
        </p:txBody>
      </p:sp>
      <p:sp>
        <p:nvSpPr>
          <p:cNvPr id="25" name="TextBox 24">
            <a:extLst>
              <a:ext uri="{FF2B5EF4-FFF2-40B4-BE49-F238E27FC236}">
                <a16:creationId xmlns:a16="http://schemas.microsoft.com/office/drawing/2014/main" id="{D18B60E2-DD99-ED30-9FA2-D8CD33516393}"/>
              </a:ext>
            </a:extLst>
          </p:cNvPr>
          <p:cNvSpPr txBox="1"/>
          <p:nvPr/>
        </p:nvSpPr>
        <p:spPr>
          <a:xfrm>
            <a:off x="6661375" y="1111686"/>
            <a:ext cx="470000" cy="707886"/>
          </a:xfrm>
          <a:prstGeom prst="rect">
            <a:avLst/>
          </a:prstGeom>
          <a:noFill/>
        </p:spPr>
        <p:txBody>
          <a:bodyPr wrap="none" rtlCol="0">
            <a:spAutoFit/>
          </a:bodyPr>
          <a:lstStyle/>
          <a:p>
            <a:r>
              <a:rPr lang="en-US" sz="4000" b="1" dirty="0">
                <a:solidFill>
                  <a:srgbClr val="A6A6A6"/>
                </a:solidFill>
              </a:rPr>
              <a:t>2</a:t>
            </a:r>
            <a:endParaRPr lang="en-ID" sz="4000" b="1" dirty="0">
              <a:solidFill>
                <a:srgbClr val="A6A6A6"/>
              </a:solidFill>
            </a:endParaRPr>
          </a:p>
        </p:txBody>
      </p:sp>
      <p:sp>
        <p:nvSpPr>
          <p:cNvPr id="26" name="TextBox 25">
            <a:extLst>
              <a:ext uri="{FF2B5EF4-FFF2-40B4-BE49-F238E27FC236}">
                <a16:creationId xmlns:a16="http://schemas.microsoft.com/office/drawing/2014/main" id="{DC6F0C23-8C41-E3B9-34A1-5192012D4938}"/>
              </a:ext>
            </a:extLst>
          </p:cNvPr>
          <p:cNvSpPr txBox="1"/>
          <p:nvPr/>
        </p:nvSpPr>
        <p:spPr>
          <a:xfrm>
            <a:off x="7783786" y="2658501"/>
            <a:ext cx="470000" cy="707886"/>
          </a:xfrm>
          <a:prstGeom prst="rect">
            <a:avLst/>
          </a:prstGeom>
          <a:noFill/>
        </p:spPr>
        <p:txBody>
          <a:bodyPr wrap="none" rtlCol="0">
            <a:spAutoFit/>
          </a:bodyPr>
          <a:lstStyle/>
          <a:p>
            <a:r>
              <a:rPr lang="en-US" sz="4000" b="1" dirty="0">
                <a:solidFill>
                  <a:srgbClr val="FFA7CF"/>
                </a:solidFill>
              </a:rPr>
              <a:t>3</a:t>
            </a:r>
            <a:endParaRPr lang="en-ID" sz="4000" b="1" dirty="0">
              <a:solidFill>
                <a:srgbClr val="FFA7CF"/>
              </a:solidFill>
            </a:endParaRPr>
          </a:p>
        </p:txBody>
      </p:sp>
      <p:sp>
        <p:nvSpPr>
          <p:cNvPr id="27" name="TextBox 26">
            <a:extLst>
              <a:ext uri="{FF2B5EF4-FFF2-40B4-BE49-F238E27FC236}">
                <a16:creationId xmlns:a16="http://schemas.microsoft.com/office/drawing/2014/main" id="{60EB24B9-36AD-7BE1-6CDA-00F7FB251203}"/>
              </a:ext>
            </a:extLst>
          </p:cNvPr>
          <p:cNvSpPr txBox="1"/>
          <p:nvPr/>
        </p:nvSpPr>
        <p:spPr>
          <a:xfrm>
            <a:off x="6783089" y="4632645"/>
            <a:ext cx="444352" cy="707886"/>
          </a:xfrm>
          <a:prstGeom prst="rect">
            <a:avLst/>
          </a:prstGeom>
          <a:noFill/>
        </p:spPr>
        <p:txBody>
          <a:bodyPr wrap="none" rtlCol="0">
            <a:spAutoFit/>
          </a:bodyPr>
          <a:lstStyle/>
          <a:p>
            <a:r>
              <a:rPr lang="en-US" sz="4000" b="1" dirty="0">
                <a:solidFill>
                  <a:srgbClr val="BDD7EE"/>
                </a:solidFill>
              </a:rPr>
              <a:t>4</a:t>
            </a:r>
            <a:endParaRPr lang="en-ID" sz="4000" b="1" dirty="0">
              <a:solidFill>
                <a:srgbClr val="BDD7EE"/>
              </a:solidFill>
            </a:endParaRPr>
          </a:p>
        </p:txBody>
      </p:sp>
      <p:grpSp>
        <p:nvGrpSpPr>
          <p:cNvPr id="28" name="Group 27">
            <a:extLst>
              <a:ext uri="{FF2B5EF4-FFF2-40B4-BE49-F238E27FC236}">
                <a16:creationId xmlns:a16="http://schemas.microsoft.com/office/drawing/2014/main" id="{9F8B6AE9-E06D-79F9-8A68-6CE6DA8FFA46}"/>
              </a:ext>
            </a:extLst>
          </p:cNvPr>
          <p:cNvGrpSpPr/>
          <p:nvPr/>
        </p:nvGrpSpPr>
        <p:grpSpPr>
          <a:xfrm>
            <a:off x="1455658" y="2683992"/>
            <a:ext cx="2175201" cy="809182"/>
            <a:chOff x="376118" y="1541571"/>
            <a:chExt cx="2580215" cy="487251"/>
          </a:xfrm>
        </p:grpSpPr>
        <p:sp>
          <p:nvSpPr>
            <p:cNvPr id="29" name="TextBox 28">
              <a:extLst>
                <a:ext uri="{FF2B5EF4-FFF2-40B4-BE49-F238E27FC236}">
                  <a16:creationId xmlns:a16="http://schemas.microsoft.com/office/drawing/2014/main" id="{5E5A5205-56A1-B275-764A-EF54E726B4D4}"/>
                </a:ext>
              </a:extLst>
            </p:cNvPr>
            <p:cNvSpPr txBox="1"/>
            <p:nvPr/>
          </p:nvSpPr>
          <p:spPr>
            <a:xfrm>
              <a:off x="435128" y="1843493"/>
              <a:ext cx="2521205" cy="185329"/>
            </a:xfrm>
            <a:prstGeom prst="rect">
              <a:avLst/>
            </a:prstGeom>
            <a:noFill/>
          </p:spPr>
          <p:txBody>
            <a:bodyPr wrap="square">
              <a:spAutoFit/>
            </a:bodyPr>
            <a:lstStyle/>
            <a:p>
              <a:pPr marL="108000" indent="-108000">
                <a:buFontTx/>
                <a:buChar char="-"/>
              </a:pPr>
              <a:r>
                <a:rPr lang="en-US" altLang="zh-CN" sz="1400" dirty="0">
                  <a:solidFill>
                    <a:schemeClr val="tx2">
                      <a:lumMod val="75000"/>
                    </a:schemeClr>
                  </a:solidFill>
                  <a:latin typeface="Calibri" panose="020F0502020204030204" pitchFamily="34" charset="0"/>
                  <a:cs typeface="Calibri" panose="020F0502020204030204" pitchFamily="34" charset="0"/>
                </a:rPr>
                <a:t>PowerPoint</a:t>
              </a:r>
            </a:p>
          </p:txBody>
        </p:sp>
        <p:sp>
          <p:nvSpPr>
            <p:cNvPr id="30" name="TextBox 29">
              <a:extLst>
                <a:ext uri="{FF2B5EF4-FFF2-40B4-BE49-F238E27FC236}">
                  <a16:creationId xmlns:a16="http://schemas.microsoft.com/office/drawing/2014/main" id="{3445BF1F-CB11-11CC-CCB9-BD4589AF4418}"/>
                </a:ext>
              </a:extLst>
            </p:cNvPr>
            <p:cNvSpPr txBox="1"/>
            <p:nvPr/>
          </p:nvSpPr>
          <p:spPr>
            <a:xfrm>
              <a:off x="376118" y="1541571"/>
              <a:ext cx="2580215" cy="389190"/>
            </a:xfrm>
            <a:prstGeom prst="rect">
              <a:avLst/>
            </a:prstGeom>
            <a:noFill/>
          </p:spPr>
          <p:txBody>
            <a:bodyPr wrap="square">
              <a:spAutoFit/>
            </a:bodyPr>
            <a:lstStyle/>
            <a:p>
              <a:r>
                <a:rPr lang="en-ID" b="1" dirty="0">
                  <a:latin typeface="Calibri" panose="020F0502020204030204" pitchFamily="34" charset="0"/>
                  <a:cs typeface="Calibri" panose="020F0502020204030204" pitchFamily="34" charset="0"/>
                </a:rPr>
                <a:t>Deployment &amp; Recommendation </a:t>
              </a:r>
            </a:p>
          </p:txBody>
        </p:sp>
      </p:grpSp>
      <p:grpSp>
        <p:nvGrpSpPr>
          <p:cNvPr id="31" name="Group 30">
            <a:extLst>
              <a:ext uri="{FF2B5EF4-FFF2-40B4-BE49-F238E27FC236}">
                <a16:creationId xmlns:a16="http://schemas.microsoft.com/office/drawing/2014/main" id="{A7F970C7-C1D3-A8AF-947B-30FCC5BEFE48}"/>
              </a:ext>
            </a:extLst>
          </p:cNvPr>
          <p:cNvGrpSpPr/>
          <p:nvPr/>
        </p:nvGrpSpPr>
        <p:grpSpPr>
          <a:xfrm>
            <a:off x="8398165" y="2415367"/>
            <a:ext cx="3163915" cy="811207"/>
            <a:chOff x="419742" y="1452391"/>
            <a:chExt cx="3351009" cy="811207"/>
          </a:xfrm>
        </p:grpSpPr>
        <p:sp>
          <p:nvSpPr>
            <p:cNvPr id="32" name="TextBox 31">
              <a:extLst>
                <a:ext uri="{FF2B5EF4-FFF2-40B4-BE49-F238E27FC236}">
                  <a16:creationId xmlns:a16="http://schemas.microsoft.com/office/drawing/2014/main" id="{54AC243E-E2CE-F525-06D8-F4320A921A8C}"/>
                </a:ext>
              </a:extLst>
            </p:cNvPr>
            <p:cNvSpPr txBox="1"/>
            <p:nvPr/>
          </p:nvSpPr>
          <p:spPr>
            <a:xfrm>
              <a:off x="419742" y="1740378"/>
              <a:ext cx="3351009" cy="523220"/>
            </a:xfrm>
            <a:prstGeom prst="rect">
              <a:avLst/>
            </a:prstGeom>
            <a:noFill/>
          </p:spPr>
          <p:txBody>
            <a:bodyPr wrap="square">
              <a:spAutoFit/>
            </a:bodyPr>
            <a:lstStyle/>
            <a:p>
              <a:pPr marL="108000" indent="-108000">
                <a:buFontTx/>
                <a:buChar char="-"/>
              </a:pPr>
              <a:r>
                <a:rPr lang="en-US" sz="1400" b="0" i="0" dirty="0">
                  <a:solidFill>
                    <a:schemeClr val="tx2">
                      <a:lumMod val="75000"/>
                    </a:schemeClr>
                  </a:solidFill>
                  <a:effectLst/>
                  <a:latin typeface="Calibri" panose="020F0502020204030204" pitchFamily="34" charset="0"/>
                  <a:cs typeface="Calibri" panose="020F0502020204030204" pitchFamily="34" charset="0"/>
                </a:rPr>
                <a:t>Kantar Worldpanel Household dataset</a:t>
              </a:r>
            </a:p>
            <a:p>
              <a:pPr marL="108000" indent="-108000">
                <a:buFontTx/>
                <a:buChar char="-"/>
              </a:pPr>
              <a:r>
                <a:rPr lang="en-US" sz="1400" b="0" i="0" dirty="0">
                  <a:solidFill>
                    <a:schemeClr val="tx2">
                      <a:lumMod val="75000"/>
                    </a:schemeClr>
                  </a:solidFill>
                  <a:effectLst/>
                  <a:latin typeface="Calibri" panose="020F0502020204030204" pitchFamily="34" charset="0"/>
                  <a:cs typeface="Calibri" panose="020F0502020204030204" pitchFamily="34" charset="0"/>
                </a:rPr>
                <a:t>Questionnaire </a:t>
              </a:r>
              <a:endParaRPr lang="en-ID" sz="1400" b="0" i="0" dirty="0">
                <a:solidFill>
                  <a:schemeClr val="tx2">
                    <a:lumMod val="75000"/>
                  </a:schemeClr>
                </a:solidFill>
                <a:effectLst/>
                <a:latin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8EAE36F1-745E-87FE-72C1-E8D16839FDD4}"/>
                </a:ext>
              </a:extLst>
            </p:cNvPr>
            <p:cNvSpPr txBox="1"/>
            <p:nvPr/>
          </p:nvSpPr>
          <p:spPr>
            <a:xfrm>
              <a:off x="467705" y="1452391"/>
              <a:ext cx="2291795" cy="369332"/>
            </a:xfrm>
            <a:prstGeom prst="rect">
              <a:avLst/>
            </a:prstGeom>
            <a:noFill/>
          </p:spPr>
          <p:txBody>
            <a:bodyPr wrap="square">
              <a:spAutoFit/>
            </a:bodyPr>
            <a:lstStyle/>
            <a:p>
              <a:r>
                <a:rPr lang="en-ID" b="1" i="0" dirty="0">
                  <a:effectLst/>
                  <a:latin typeface="Calibri" panose="020F0502020204030204" pitchFamily="34" charset="0"/>
                  <a:cs typeface="Calibri" panose="020F0502020204030204" pitchFamily="34" charset="0"/>
                </a:rPr>
                <a:t>Data Collection</a:t>
              </a:r>
              <a:endParaRPr lang="en-ID" b="1" dirty="0">
                <a:latin typeface="Calibri" panose="020F0502020204030204" pitchFamily="34" charset="0"/>
                <a:cs typeface="Calibri" panose="020F0502020204030204" pitchFamily="34" charset="0"/>
              </a:endParaRPr>
            </a:p>
          </p:txBody>
        </p:sp>
      </p:grpSp>
      <p:sp>
        <p:nvSpPr>
          <p:cNvPr id="34" name="TextBox 33">
            <a:extLst>
              <a:ext uri="{FF2B5EF4-FFF2-40B4-BE49-F238E27FC236}">
                <a16:creationId xmlns:a16="http://schemas.microsoft.com/office/drawing/2014/main" id="{E93AAB2C-8DEA-A91D-C83F-1252D0210A53}"/>
              </a:ext>
            </a:extLst>
          </p:cNvPr>
          <p:cNvSpPr txBox="1"/>
          <p:nvPr/>
        </p:nvSpPr>
        <p:spPr>
          <a:xfrm>
            <a:off x="7434158" y="4415555"/>
            <a:ext cx="2828391" cy="369332"/>
          </a:xfrm>
          <a:prstGeom prst="rect">
            <a:avLst/>
          </a:prstGeom>
          <a:noFill/>
        </p:spPr>
        <p:txBody>
          <a:bodyPr wrap="square">
            <a:spAutoFit/>
          </a:bodyPr>
          <a:lstStyle/>
          <a:p>
            <a:r>
              <a:rPr lang="en-ID" b="1" i="0" dirty="0">
                <a:effectLst/>
                <a:latin typeface="Calibri" panose="020F0502020204030204" pitchFamily="34" charset="0"/>
                <a:cs typeface="Calibri" panose="020F0502020204030204" pitchFamily="34" charset="0"/>
              </a:rPr>
              <a:t>Data Preparation</a:t>
            </a:r>
            <a:endParaRPr lang="en-ID" b="1" dirty="0">
              <a:latin typeface="Calibri" panose="020F0502020204030204" pitchFamily="34" charset="0"/>
              <a:cs typeface="Calibri" panose="020F0502020204030204" pitchFamily="34" charset="0"/>
            </a:endParaRPr>
          </a:p>
        </p:txBody>
      </p:sp>
      <p:grpSp>
        <p:nvGrpSpPr>
          <p:cNvPr id="35" name="Group 34">
            <a:extLst>
              <a:ext uri="{FF2B5EF4-FFF2-40B4-BE49-F238E27FC236}">
                <a16:creationId xmlns:a16="http://schemas.microsoft.com/office/drawing/2014/main" id="{BD5541BB-17F6-3D33-C038-90AD313398E2}"/>
              </a:ext>
            </a:extLst>
          </p:cNvPr>
          <p:cNvGrpSpPr/>
          <p:nvPr/>
        </p:nvGrpSpPr>
        <p:grpSpPr>
          <a:xfrm>
            <a:off x="2955648" y="4362713"/>
            <a:ext cx="1924930" cy="1243655"/>
            <a:chOff x="376118" y="1500353"/>
            <a:chExt cx="2580214" cy="1237338"/>
          </a:xfrm>
        </p:grpSpPr>
        <p:sp>
          <p:nvSpPr>
            <p:cNvPr id="36" name="TextBox 35">
              <a:extLst>
                <a:ext uri="{FF2B5EF4-FFF2-40B4-BE49-F238E27FC236}">
                  <a16:creationId xmlns:a16="http://schemas.microsoft.com/office/drawing/2014/main" id="{EF172623-74B1-F51F-01B3-41C13251D0F2}"/>
                </a:ext>
              </a:extLst>
            </p:cNvPr>
            <p:cNvSpPr txBox="1"/>
            <p:nvPr/>
          </p:nvSpPr>
          <p:spPr>
            <a:xfrm>
              <a:off x="376118" y="1788430"/>
              <a:ext cx="2580214" cy="949261"/>
            </a:xfrm>
            <a:prstGeom prst="rect">
              <a:avLst/>
            </a:prstGeom>
            <a:noFill/>
          </p:spPr>
          <p:txBody>
            <a:bodyPr wrap="square">
              <a:spAutoFit/>
            </a:bodyPr>
            <a:lstStyle/>
            <a:p>
              <a:pPr marL="108000" indent="-108000">
                <a:buFontTx/>
                <a:buChar char="-"/>
              </a:pPr>
              <a:r>
                <a:rPr lang="en-US" altLang="zh-CN" sz="1400" dirty="0">
                  <a:solidFill>
                    <a:schemeClr val="tx2">
                      <a:lumMod val="75000"/>
                    </a:schemeClr>
                  </a:solidFill>
                  <a:latin typeface="Calibri" panose="020F0502020204030204" pitchFamily="34" charset="0"/>
                  <a:cs typeface="Calibri" panose="020F0502020204030204" pitchFamily="34" charset="0"/>
                </a:rPr>
                <a:t>Conjoint Analysis</a:t>
              </a:r>
            </a:p>
            <a:p>
              <a:pPr marL="108000" indent="-108000">
                <a:buFontTx/>
                <a:buChar char="-"/>
              </a:pPr>
              <a:r>
                <a:rPr lang="en-US" sz="1400" dirty="0">
                  <a:solidFill>
                    <a:schemeClr val="tx2">
                      <a:lumMod val="75000"/>
                    </a:schemeClr>
                  </a:solidFill>
                  <a:latin typeface="Calibri" panose="020F0502020204030204" pitchFamily="34" charset="0"/>
                  <a:cs typeface="Calibri" panose="020F0502020204030204" pitchFamily="34" charset="0"/>
                </a:rPr>
                <a:t>K-Means</a:t>
              </a:r>
            </a:p>
            <a:p>
              <a:pPr marL="108000" indent="-108000">
                <a:buFontTx/>
                <a:buChar char="-"/>
              </a:pPr>
              <a:r>
                <a:rPr lang="en-US" altLang="zh-CN" sz="1400" dirty="0">
                  <a:solidFill>
                    <a:schemeClr val="tx2">
                      <a:lumMod val="75000"/>
                    </a:schemeClr>
                  </a:solidFill>
                  <a:latin typeface="Calibri" panose="020F0502020204030204" pitchFamily="34" charset="0"/>
                  <a:cs typeface="Calibri" panose="020F0502020204030204" pitchFamily="34" charset="0"/>
                </a:rPr>
                <a:t>PCA</a:t>
              </a:r>
            </a:p>
            <a:p>
              <a:pPr marL="108000" indent="-108000">
                <a:buFontTx/>
                <a:buChar char="-"/>
              </a:pPr>
              <a:endParaRPr lang="en-ID" sz="1400" dirty="0">
                <a:solidFill>
                  <a:schemeClr val="tx2">
                    <a:lumMod val="75000"/>
                  </a:schemeClr>
                </a:solidFill>
                <a:latin typeface="Calibri" panose="020F0502020204030204" pitchFamily="34" charset="0"/>
                <a:cs typeface="Calibri" panose="020F0502020204030204" pitchFamily="34" charset="0"/>
              </a:endParaRPr>
            </a:p>
          </p:txBody>
        </p:sp>
        <p:sp>
          <p:nvSpPr>
            <p:cNvPr id="37" name="TextBox 36">
              <a:extLst>
                <a:ext uri="{FF2B5EF4-FFF2-40B4-BE49-F238E27FC236}">
                  <a16:creationId xmlns:a16="http://schemas.microsoft.com/office/drawing/2014/main" id="{2AA141BC-A0C1-F53A-1D64-6C059C594263}"/>
                </a:ext>
              </a:extLst>
            </p:cNvPr>
            <p:cNvSpPr txBox="1"/>
            <p:nvPr/>
          </p:nvSpPr>
          <p:spPr>
            <a:xfrm>
              <a:off x="421625" y="1500353"/>
              <a:ext cx="2275971" cy="367456"/>
            </a:xfrm>
            <a:prstGeom prst="rect">
              <a:avLst/>
            </a:prstGeom>
            <a:noFill/>
          </p:spPr>
          <p:txBody>
            <a:bodyPr wrap="square">
              <a:spAutoFit/>
            </a:bodyPr>
            <a:lstStyle/>
            <a:p>
              <a:r>
                <a:rPr lang="en-ID" b="1" i="0" dirty="0">
                  <a:effectLst/>
                  <a:latin typeface="Calibri" panose="020F0502020204030204" pitchFamily="34" charset="0"/>
                  <a:cs typeface="Calibri" panose="020F0502020204030204" pitchFamily="34" charset="0"/>
                </a:rPr>
                <a:t>Modelling</a:t>
              </a:r>
              <a:endParaRPr lang="en-ID" b="1" dirty="0">
                <a:latin typeface="Calibri" panose="020F0502020204030204" pitchFamily="34" charset="0"/>
                <a:cs typeface="Calibri" panose="020F0502020204030204" pitchFamily="34" charset="0"/>
              </a:endParaRPr>
            </a:p>
          </p:txBody>
        </p:sp>
      </p:grpSp>
      <p:grpSp>
        <p:nvGrpSpPr>
          <p:cNvPr id="38" name="Group 37">
            <a:extLst>
              <a:ext uri="{FF2B5EF4-FFF2-40B4-BE49-F238E27FC236}">
                <a16:creationId xmlns:a16="http://schemas.microsoft.com/office/drawing/2014/main" id="{37B609BA-5CA6-AF45-824A-937DF8EB0D0B}"/>
              </a:ext>
            </a:extLst>
          </p:cNvPr>
          <p:cNvGrpSpPr/>
          <p:nvPr/>
        </p:nvGrpSpPr>
        <p:grpSpPr>
          <a:xfrm>
            <a:off x="6764514" y="2122998"/>
            <a:ext cx="270746" cy="220652"/>
            <a:chOff x="6276975" y="1465263"/>
            <a:chExt cx="360363" cy="293688"/>
          </a:xfrm>
          <a:solidFill>
            <a:schemeClr val="bg1"/>
          </a:solidFill>
        </p:grpSpPr>
        <p:sp>
          <p:nvSpPr>
            <p:cNvPr id="39" name="Freeform 8">
              <a:extLst>
                <a:ext uri="{FF2B5EF4-FFF2-40B4-BE49-F238E27FC236}">
                  <a16:creationId xmlns:a16="http://schemas.microsoft.com/office/drawing/2014/main" id="{BD854AA9-95D4-75B3-50BD-1E41D04D37A8}"/>
                </a:ext>
              </a:extLst>
            </p:cNvPr>
            <p:cNvSpPr>
              <a:spLocks noEditPoints="1"/>
            </p:cNvSpPr>
            <p:nvPr/>
          </p:nvSpPr>
          <p:spPr bwMode="auto">
            <a:xfrm>
              <a:off x="6291263" y="1465263"/>
              <a:ext cx="330200" cy="233363"/>
            </a:xfrm>
            <a:custGeom>
              <a:avLst/>
              <a:gdLst>
                <a:gd name="T0" fmla="*/ 2 w 88"/>
                <a:gd name="T1" fmla="*/ 62 h 62"/>
                <a:gd name="T2" fmla="*/ 86 w 88"/>
                <a:gd name="T3" fmla="*/ 62 h 62"/>
                <a:gd name="T4" fmla="*/ 88 w 88"/>
                <a:gd name="T5" fmla="*/ 60 h 62"/>
                <a:gd name="T6" fmla="*/ 88 w 88"/>
                <a:gd name="T7" fmla="*/ 8 h 62"/>
                <a:gd name="T8" fmla="*/ 80 w 88"/>
                <a:gd name="T9" fmla="*/ 0 h 62"/>
                <a:gd name="T10" fmla="*/ 8 w 88"/>
                <a:gd name="T11" fmla="*/ 0 h 62"/>
                <a:gd name="T12" fmla="*/ 0 w 88"/>
                <a:gd name="T13" fmla="*/ 8 h 62"/>
                <a:gd name="T14" fmla="*/ 0 w 88"/>
                <a:gd name="T15" fmla="*/ 60 h 62"/>
                <a:gd name="T16" fmla="*/ 2 w 88"/>
                <a:gd name="T17" fmla="*/ 62 h 62"/>
                <a:gd name="T18" fmla="*/ 8 w 88"/>
                <a:gd name="T19" fmla="*/ 8 h 62"/>
                <a:gd name="T20" fmla="*/ 80 w 88"/>
                <a:gd name="T21" fmla="*/ 8 h 62"/>
                <a:gd name="T22" fmla="*/ 80 w 88"/>
                <a:gd name="T23" fmla="*/ 52 h 62"/>
                <a:gd name="T24" fmla="*/ 8 w 88"/>
                <a:gd name="T25" fmla="*/ 52 h 62"/>
                <a:gd name="T26" fmla="*/ 8 w 88"/>
                <a:gd name="T27" fmla="*/ 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62">
                  <a:moveTo>
                    <a:pt x="2" y="62"/>
                  </a:moveTo>
                  <a:cubicBezTo>
                    <a:pt x="86" y="62"/>
                    <a:pt x="86" y="62"/>
                    <a:pt x="86" y="62"/>
                  </a:cubicBezTo>
                  <a:cubicBezTo>
                    <a:pt x="87" y="62"/>
                    <a:pt x="88" y="61"/>
                    <a:pt x="88" y="60"/>
                  </a:cubicBezTo>
                  <a:cubicBezTo>
                    <a:pt x="88" y="8"/>
                    <a:pt x="88" y="8"/>
                    <a:pt x="88" y="8"/>
                  </a:cubicBezTo>
                  <a:cubicBezTo>
                    <a:pt x="88" y="4"/>
                    <a:pt x="84" y="0"/>
                    <a:pt x="80" y="0"/>
                  </a:cubicBezTo>
                  <a:cubicBezTo>
                    <a:pt x="8" y="0"/>
                    <a:pt x="8" y="0"/>
                    <a:pt x="8" y="0"/>
                  </a:cubicBezTo>
                  <a:cubicBezTo>
                    <a:pt x="4" y="0"/>
                    <a:pt x="0" y="4"/>
                    <a:pt x="0" y="8"/>
                  </a:cubicBezTo>
                  <a:cubicBezTo>
                    <a:pt x="0" y="60"/>
                    <a:pt x="0" y="60"/>
                    <a:pt x="0" y="60"/>
                  </a:cubicBezTo>
                  <a:cubicBezTo>
                    <a:pt x="0" y="61"/>
                    <a:pt x="1" y="62"/>
                    <a:pt x="2" y="62"/>
                  </a:cubicBezTo>
                  <a:close/>
                  <a:moveTo>
                    <a:pt x="8" y="8"/>
                  </a:moveTo>
                  <a:cubicBezTo>
                    <a:pt x="80" y="8"/>
                    <a:pt x="80" y="8"/>
                    <a:pt x="80" y="8"/>
                  </a:cubicBezTo>
                  <a:cubicBezTo>
                    <a:pt x="80" y="52"/>
                    <a:pt x="80" y="52"/>
                    <a:pt x="80" y="52"/>
                  </a:cubicBezTo>
                  <a:cubicBezTo>
                    <a:pt x="8" y="52"/>
                    <a:pt x="8" y="52"/>
                    <a:pt x="8" y="52"/>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Freeform 9">
              <a:extLst>
                <a:ext uri="{FF2B5EF4-FFF2-40B4-BE49-F238E27FC236}">
                  <a16:creationId xmlns:a16="http://schemas.microsoft.com/office/drawing/2014/main" id="{5203457B-EA7F-0934-883A-80D079F41FAC}"/>
                </a:ext>
              </a:extLst>
            </p:cNvPr>
            <p:cNvSpPr>
              <a:spLocks/>
            </p:cNvSpPr>
            <p:nvPr/>
          </p:nvSpPr>
          <p:spPr bwMode="auto">
            <a:xfrm>
              <a:off x="6276975" y="1714501"/>
              <a:ext cx="360363" cy="44450"/>
            </a:xfrm>
            <a:custGeom>
              <a:avLst/>
              <a:gdLst>
                <a:gd name="T0" fmla="*/ 94 w 96"/>
                <a:gd name="T1" fmla="*/ 0 h 12"/>
                <a:gd name="T2" fmla="*/ 58 w 96"/>
                <a:gd name="T3" fmla="*/ 0 h 12"/>
                <a:gd name="T4" fmla="*/ 56 w 96"/>
                <a:gd name="T5" fmla="*/ 2 h 12"/>
                <a:gd name="T6" fmla="*/ 56 w 96"/>
                <a:gd name="T7" fmla="*/ 4 h 12"/>
                <a:gd name="T8" fmla="*/ 40 w 96"/>
                <a:gd name="T9" fmla="*/ 4 h 12"/>
                <a:gd name="T10" fmla="*/ 40 w 96"/>
                <a:gd name="T11" fmla="*/ 2 h 12"/>
                <a:gd name="T12" fmla="*/ 38 w 96"/>
                <a:gd name="T13" fmla="*/ 0 h 12"/>
                <a:gd name="T14" fmla="*/ 2 w 96"/>
                <a:gd name="T15" fmla="*/ 0 h 12"/>
                <a:gd name="T16" fmla="*/ 0 w 96"/>
                <a:gd name="T17" fmla="*/ 2 h 12"/>
                <a:gd name="T18" fmla="*/ 0 w 96"/>
                <a:gd name="T19" fmla="*/ 6 h 12"/>
                <a:gd name="T20" fmla="*/ 6 w 96"/>
                <a:gd name="T21" fmla="*/ 12 h 12"/>
                <a:gd name="T22" fmla="*/ 90 w 96"/>
                <a:gd name="T23" fmla="*/ 12 h 12"/>
                <a:gd name="T24" fmla="*/ 96 w 96"/>
                <a:gd name="T25" fmla="*/ 6 h 12"/>
                <a:gd name="T26" fmla="*/ 96 w 96"/>
                <a:gd name="T27" fmla="*/ 2 h 12"/>
                <a:gd name="T28" fmla="*/ 94 w 96"/>
                <a:gd name="T2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12">
                  <a:moveTo>
                    <a:pt x="94" y="0"/>
                  </a:moveTo>
                  <a:cubicBezTo>
                    <a:pt x="58" y="0"/>
                    <a:pt x="58" y="0"/>
                    <a:pt x="58" y="0"/>
                  </a:cubicBezTo>
                  <a:cubicBezTo>
                    <a:pt x="57" y="0"/>
                    <a:pt x="56" y="1"/>
                    <a:pt x="56" y="2"/>
                  </a:cubicBezTo>
                  <a:cubicBezTo>
                    <a:pt x="56" y="4"/>
                    <a:pt x="56" y="4"/>
                    <a:pt x="56" y="4"/>
                  </a:cubicBezTo>
                  <a:cubicBezTo>
                    <a:pt x="40" y="4"/>
                    <a:pt x="40" y="4"/>
                    <a:pt x="40" y="4"/>
                  </a:cubicBezTo>
                  <a:cubicBezTo>
                    <a:pt x="40" y="2"/>
                    <a:pt x="40" y="2"/>
                    <a:pt x="40" y="2"/>
                  </a:cubicBezTo>
                  <a:cubicBezTo>
                    <a:pt x="40" y="1"/>
                    <a:pt x="39" y="0"/>
                    <a:pt x="38" y="0"/>
                  </a:cubicBezTo>
                  <a:cubicBezTo>
                    <a:pt x="2" y="0"/>
                    <a:pt x="2" y="0"/>
                    <a:pt x="2" y="0"/>
                  </a:cubicBezTo>
                  <a:cubicBezTo>
                    <a:pt x="1" y="0"/>
                    <a:pt x="0" y="1"/>
                    <a:pt x="0" y="2"/>
                  </a:cubicBezTo>
                  <a:cubicBezTo>
                    <a:pt x="0" y="6"/>
                    <a:pt x="0" y="6"/>
                    <a:pt x="0" y="6"/>
                  </a:cubicBezTo>
                  <a:cubicBezTo>
                    <a:pt x="0" y="9"/>
                    <a:pt x="3" y="12"/>
                    <a:pt x="6" y="12"/>
                  </a:cubicBezTo>
                  <a:cubicBezTo>
                    <a:pt x="90" y="12"/>
                    <a:pt x="90" y="12"/>
                    <a:pt x="90" y="12"/>
                  </a:cubicBezTo>
                  <a:cubicBezTo>
                    <a:pt x="93" y="12"/>
                    <a:pt x="96" y="9"/>
                    <a:pt x="96" y="6"/>
                  </a:cubicBezTo>
                  <a:cubicBezTo>
                    <a:pt x="96" y="2"/>
                    <a:pt x="96" y="2"/>
                    <a:pt x="96" y="2"/>
                  </a:cubicBezTo>
                  <a:cubicBezTo>
                    <a:pt x="96" y="1"/>
                    <a:pt x="95" y="0"/>
                    <a:pt x="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41" name="Freeform 101">
            <a:extLst>
              <a:ext uri="{FF2B5EF4-FFF2-40B4-BE49-F238E27FC236}">
                <a16:creationId xmlns:a16="http://schemas.microsoft.com/office/drawing/2014/main" id="{F1C48B7F-427C-038E-0FA5-193BFD6E4D76}"/>
              </a:ext>
            </a:extLst>
          </p:cNvPr>
          <p:cNvSpPr>
            <a:spLocks noEditPoints="1"/>
          </p:cNvSpPr>
          <p:nvPr/>
        </p:nvSpPr>
        <p:spPr bwMode="auto">
          <a:xfrm>
            <a:off x="7189754" y="3276668"/>
            <a:ext cx="270746" cy="270746"/>
          </a:xfrm>
          <a:custGeom>
            <a:avLst/>
            <a:gdLst>
              <a:gd name="T0" fmla="*/ 96 w 96"/>
              <a:gd name="T1" fmla="*/ 46 h 96"/>
              <a:gd name="T2" fmla="*/ 80 w 96"/>
              <a:gd name="T3" fmla="*/ 44 h 96"/>
              <a:gd name="T4" fmla="*/ 94 w 96"/>
              <a:gd name="T5" fmla="*/ 32 h 96"/>
              <a:gd name="T6" fmla="*/ 94 w 96"/>
              <a:gd name="T7" fmla="*/ 28 h 96"/>
              <a:gd name="T8" fmla="*/ 80 w 96"/>
              <a:gd name="T9" fmla="*/ 22 h 96"/>
              <a:gd name="T10" fmla="*/ 68 w 96"/>
              <a:gd name="T11" fmla="*/ 16 h 96"/>
              <a:gd name="T12" fmla="*/ 66 w 96"/>
              <a:gd name="T13" fmla="*/ 0 h 96"/>
              <a:gd name="T14" fmla="*/ 64 w 96"/>
              <a:gd name="T15" fmla="*/ 16 h 96"/>
              <a:gd name="T16" fmla="*/ 48 w 96"/>
              <a:gd name="T17" fmla="*/ 2 h 96"/>
              <a:gd name="T18" fmla="*/ 44 w 96"/>
              <a:gd name="T19" fmla="*/ 2 h 96"/>
              <a:gd name="T20" fmla="*/ 32 w 96"/>
              <a:gd name="T21" fmla="*/ 16 h 96"/>
              <a:gd name="T22" fmla="*/ 30 w 96"/>
              <a:gd name="T23" fmla="*/ 0 h 96"/>
              <a:gd name="T24" fmla="*/ 28 w 96"/>
              <a:gd name="T25" fmla="*/ 16 h 96"/>
              <a:gd name="T26" fmla="*/ 16 w 96"/>
              <a:gd name="T27" fmla="*/ 22 h 96"/>
              <a:gd name="T28" fmla="*/ 2 w 96"/>
              <a:gd name="T29" fmla="*/ 28 h 96"/>
              <a:gd name="T30" fmla="*/ 2 w 96"/>
              <a:gd name="T31" fmla="*/ 32 h 96"/>
              <a:gd name="T32" fmla="*/ 16 w 96"/>
              <a:gd name="T33" fmla="*/ 48 h 96"/>
              <a:gd name="T34" fmla="*/ 0 w 96"/>
              <a:gd name="T35" fmla="*/ 50 h 96"/>
              <a:gd name="T36" fmla="*/ 16 w 96"/>
              <a:gd name="T37" fmla="*/ 52 h 96"/>
              <a:gd name="T38" fmla="*/ 2 w 96"/>
              <a:gd name="T39" fmla="*/ 64 h 96"/>
              <a:gd name="T40" fmla="*/ 2 w 96"/>
              <a:gd name="T41" fmla="*/ 68 h 96"/>
              <a:gd name="T42" fmla="*/ 16 w 96"/>
              <a:gd name="T43" fmla="*/ 74 h 96"/>
              <a:gd name="T44" fmla="*/ 28 w 96"/>
              <a:gd name="T45" fmla="*/ 80 h 96"/>
              <a:gd name="T46" fmla="*/ 30 w 96"/>
              <a:gd name="T47" fmla="*/ 96 h 96"/>
              <a:gd name="T48" fmla="*/ 32 w 96"/>
              <a:gd name="T49" fmla="*/ 80 h 96"/>
              <a:gd name="T50" fmla="*/ 48 w 96"/>
              <a:gd name="T51" fmla="*/ 94 h 96"/>
              <a:gd name="T52" fmla="*/ 52 w 96"/>
              <a:gd name="T53" fmla="*/ 94 h 96"/>
              <a:gd name="T54" fmla="*/ 64 w 96"/>
              <a:gd name="T55" fmla="*/ 80 h 96"/>
              <a:gd name="T56" fmla="*/ 66 w 96"/>
              <a:gd name="T57" fmla="*/ 96 h 96"/>
              <a:gd name="T58" fmla="*/ 68 w 96"/>
              <a:gd name="T59" fmla="*/ 80 h 96"/>
              <a:gd name="T60" fmla="*/ 80 w 96"/>
              <a:gd name="T61" fmla="*/ 74 h 96"/>
              <a:gd name="T62" fmla="*/ 94 w 96"/>
              <a:gd name="T63" fmla="*/ 68 h 96"/>
              <a:gd name="T64" fmla="*/ 94 w 96"/>
              <a:gd name="T65" fmla="*/ 64 h 96"/>
              <a:gd name="T66" fmla="*/ 80 w 96"/>
              <a:gd name="T67" fmla="*/ 48 h 96"/>
              <a:gd name="T68" fmla="*/ 72 w 96"/>
              <a:gd name="T69" fmla="*/ 62 h 96"/>
              <a:gd name="T70" fmla="*/ 34 w 96"/>
              <a:gd name="T71" fmla="*/ 72 h 96"/>
              <a:gd name="T72" fmla="*/ 24 w 96"/>
              <a:gd name="T73" fmla="*/ 34 h 96"/>
              <a:gd name="T74" fmla="*/ 62 w 96"/>
              <a:gd name="T75" fmla="*/ 24 h 96"/>
              <a:gd name="T76" fmla="*/ 72 w 96"/>
              <a:gd name="T77"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6" h="96">
                <a:moveTo>
                  <a:pt x="94" y="48"/>
                </a:moveTo>
                <a:cubicBezTo>
                  <a:pt x="95" y="48"/>
                  <a:pt x="96" y="47"/>
                  <a:pt x="96" y="46"/>
                </a:cubicBezTo>
                <a:cubicBezTo>
                  <a:pt x="96" y="45"/>
                  <a:pt x="95" y="44"/>
                  <a:pt x="94" y="44"/>
                </a:cubicBezTo>
                <a:cubicBezTo>
                  <a:pt x="80" y="44"/>
                  <a:pt x="80" y="44"/>
                  <a:pt x="80" y="44"/>
                </a:cubicBezTo>
                <a:cubicBezTo>
                  <a:pt x="80" y="32"/>
                  <a:pt x="80" y="32"/>
                  <a:pt x="80" y="32"/>
                </a:cubicBezTo>
                <a:cubicBezTo>
                  <a:pt x="94" y="32"/>
                  <a:pt x="94" y="32"/>
                  <a:pt x="94" y="32"/>
                </a:cubicBezTo>
                <a:cubicBezTo>
                  <a:pt x="95" y="32"/>
                  <a:pt x="96" y="31"/>
                  <a:pt x="96" y="30"/>
                </a:cubicBezTo>
                <a:cubicBezTo>
                  <a:pt x="96" y="29"/>
                  <a:pt x="95" y="28"/>
                  <a:pt x="94" y="28"/>
                </a:cubicBezTo>
                <a:cubicBezTo>
                  <a:pt x="80" y="28"/>
                  <a:pt x="80" y="28"/>
                  <a:pt x="80" y="28"/>
                </a:cubicBezTo>
                <a:cubicBezTo>
                  <a:pt x="80" y="22"/>
                  <a:pt x="80" y="22"/>
                  <a:pt x="80" y="22"/>
                </a:cubicBezTo>
                <a:cubicBezTo>
                  <a:pt x="80" y="19"/>
                  <a:pt x="77" y="16"/>
                  <a:pt x="74" y="16"/>
                </a:cubicBezTo>
                <a:cubicBezTo>
                  <a:pt x="68" y="16"/>
                  <a:pt x="68" y="16"/>
                  <a:pt x="68" y="16"/>
                </a:cubicBezTo>
                <a:cubicBezTo>
                  <a:pt x="68" y="2"/>
                  <a:pt x="68" y="2"/>
                  <a:pt x="68" y="2"/>
                </a:cubicBezTo>
                <a:cubicBezTo>
                  <a:pt x="68" y="1"/>
                  <a:pt x="67" y="0"/>
                  <a:pt x="66" y="0"/>
                </a:cubicBezTo>
                <a:cubicBezTo>
                  <a:pt x="65" y="0"/>
                  <a:pt x="64" y="1"/>
                  <a:pt x="64" y="2"/>
                </a:cubicBezTo>
                <a:cubicBezTo>
                  <a:pt x="64" y="16"/>
                  <a:pt x="64" y="16"/>
                  <a:pt x="64" y="16"/>
                </a:cubicBezTo>
                <a:cubicBezTo>
                  <a:pt x="48" y="16"/>
                  <a:pt x="48" y="16"/>
                  <a:pt x="48" y="16"/>
                </a:cubicBezTo>
                <a:cubicBezTo>
                  <a:pt x="48" y="2"/>
                  <a:pt x="48" y="2"/>
                  <a:pt x="48" y="2"/>
                </a:cubicBezTo>
                <a:cubicBezTo>
                  <a:pt x="48" y="1"/>
                  <a:pt x="47" y="0"/>
                  <a:pt x="46" y="0"/>
                </a:cubicBezTo>
                <a:cubicBezTo>
                  <a:pt x="45" y="0"/>
                  <a:pt x="44" y="1"/>
                  <a:pt x="44" y="2"/>
                </a:cubicBezTo>
                <a:cubicBezTo>
                  <a:pt x="44" y="16"/>
                  <a:pt x="44" y="16"/>
                  <a:pt x="44" y="16"/>
                </a:cubicBezTo>
                <a:cubicBezTo>
                  <a:pt x="32" y="16"/>
                  <a:pt x="32" y="16"/>
                  <a:pt x="32" y="16"/>
                </a:cubicBezTo>
                <a:cubicBezTo>
                  <a:pt x="32" y="2"/>
                  <a:pt x="32" y="2"/>
                  <a:pt x="32" y="2"/>
                </a:cubicBezTo>
                <a:cubicBezTo>
                  <a:pt x="32" y="1"/>
                  <a:pt x="31" y="0"/>
                  <a:pt x="30" y="0"/>
                </a:cubicBezTo>
                <a:cubicBezTo>
                  <a:pt x="29" y="0"/>
                  <a:pt x="28" y="1"/>
                  <a:pt x="28" y="2"/>
                </a:cubicBezTo>
                <a:cubicBezTo>
                  <a:pt x="28" y="16"/>
                  <a:pt x="28" y="16"/>
                  <a:pt x="28" y="16"/>
                </a:cubicBezTo>
                <a:cubicBezTo>
                  <a:pt x="22" y="16"/>
                  <a:pt x="22" y="16"/>
                  <a:pt x="22" y="16"/>
                </a:cubicBezTo>
                <a:cubicBezTo>
                  <a:pt x="19" y="16"/>
                  <a:pt x="16" y="19"/>
                  <a:pt x="16" y="22"/>
                </a:cubicBezTo>
                <a:cubicBezTo>
                  <a:pt x="16" y="28"/>
                  <a:pt x="16" y="28"/>
                  <a:pt x="16" y="28"/>
                </a:cubicBezTo>
                <a:cubicBezTo>
                  <a:pt x="2" y="28"/>
                  <a:pt x="2" y="28"/>
                  <a:pt x="2" y="28"/>
                </a:cubicBezTo>
                <a:cubicBezTo>
                  <a:pt x="1" y="28"/>
                  <a:pt x="0" y="29"/>
                  <a:pt x="0" y="30"/>
                </a:cubicBezTo>
                <a:cubicBezTo>
                  <a:pt x="0" y="31"/>
                  <a:pt x="1" y="32"/>
                  <a:pt x="2" y="32"/>
                </a:cubicBezTo>
                <a:cubicBezTo>
                  <a:pt x="16" y="32"/>
                  <a:pt x="16" y="32"/>
                  <a:pt x="16" y="32"/>
                </a:cubicBezTo>
                <a:cubicBezTo>
                  <a:pt x="16" y="48"/>
                  <a:pt x="16" y="48"/>
                  <a:pt x="16" y="48"/>
                </a:cubicBezTo>
                <a:cubicBezTo>
                  <a:pt x="2" y="48"/>
                  <a:pt x="2" y="48"/>
                  <a:pt x="2" y="48"/>
                </a:cubicBezTo>
                <a:cubicBezTo>
                  <a:pt x="1" y="48"/>
                  <a:pt x="0" y="49"/>
                  <a:pt x="0" y="50"/>
                </a:cubicBezTo>
                <a:cubicBezTo>
                  <a:pt x="0" y="51"/>
                  <a:pt x="1" y="52"/>
                  <a:pt x="2" y="52"/>
                </a:cubicBezTo>
                <a:cubicBezTo>
                  <a:pt x="16" y="52"/>
                  <a:pt x="16" y="52"/>
                  <a:pt x="16" y="52"/>
                </a:cubicBezTo>
                <a:cubicBezTo>
                  <a:pt x="16" y="64"/>
                  <a:pt x="16" y="64"/>
                  <a:pt x="16" y="64"/>
                </a:cubicBezTo>
                <a:cubicBezTo>
                  <a:pt x="2" y="64"/>
                  <a:pt x="2" y="64"/>
                  <a:pt x="2" y="64"/>
                </a:cubicBezTo>
                <a:cubicBezTo>
                  <a:pt x="1" y="64"/>
                  <a:pt x="0" y="65"/>
                  <a:pt x="0" y="66"/>
                </a:cubicBezTo>
                <a:cubicBezTo>
                  <a:pt x="0" y="67"/>
                  <a:pt x="1" y="68"/>
                  <a:pt x="2" y="68"/>
                </a:cubicBezTo>
                <a:cubicBezTo>
                  <a:pt x="16" y="68"/>
                  <a:pt x="16" y="68"/>
                  <a:pt x="16" y="68"/>
                </a:cubicBezTo>
                <a:cubicBezTo>
                  <a:pt x="16" y="74"/>
                  <a:pt x="16" y="74"/>
                  <a:pt x="16" y="74"/>
                </a:cubicBezTo>
                <a:cubicBezTo>
                  <a:pt x="16" y="77"/>
                  <a:pt x="19" y="80"/>
                  <a:pt x="22" y="80"/>
                </a:cubicBezTo>
                <a:cubicBezTo>
                  <a:pt x="28" y="80"/>
                  <a:pt x="28" y="80"/>
                  <a:pt x="28" y="80"/>
                </a:cubicBezTo>
                <a:cubicBezTo>
                  <a:pt x="28" y="94"/>
                  <a:pt x="28" y="94"/>
                  <a:pt x="28" y="94"/>
                </a:cubicBezTo>
                <a:cubicBezTo>
                  <a:pt x="28" y="95"/>
                  <a:pt x="29" y="96"/>
                  <a:pt x="30" y="96"/>
                </a:cubicBezTo>
                <a:cubicBezTo>
                  <a:pt x="31" y="96"/>
                  <a:pt x="32" y="95"/>
                  <a:pt x="32" y="94"/>
                </a:cubicBezTo>
                <a:cubicBezTo>
                  <a:pt x="32" y="80"/>
                  <a:pt x="32" y="80"/>
                  <a:pt x="32" y="80"/>
                </a:cubicBezTo>
                <a:cubicBezTo>
                  <a:pt x="48" y="80"/>
                  <a:pt x="48" y="80"/>
                  <a:pt x="48" y="80"/>
                </a:cubicBezTo>
                <a:cubicBezTo>
                  <a:pt x="48" y="94"/>
                  <a:pt x="48" y="94"/>
                  <a:pt x="48" y="94"/>
                </a:cubicBezTo>
                <a:cubicBezTo>
                  <a:pt x="48" y="95"/>
                  <a:pt x="49" y="96"/>
                  <a:pt x="50" y="96"/>
                </a:cubicBezTo>
                <a:cubicBezTo>
                  <a:pt x="51" y="96"/>
                  <a:pt x="52" y="95"/>
                  <a:pt x="52" y="94"/>
                </a:cubicBezTo>
                <a:cubicBezTo>
                  <a:pt x="52" y="80"/>
                  <a:pt x="52" y="80"/>
                  <a:pt x="52" y="80"/>
                </a:cubicBezTo>
                <a:cubicBezTo>
                  <a:pt x="64" y="80"/>
                  <a:pt x="64" y="80"/>
                  <a:pt x="64" y="80"/>
                </a:cubicBezTo>
                <a:cubicBezTo>
                  <a:pt x="64" y="94"/>
                  <a:pt x="64" y="94"/>
                  <a:pt x="64" y="94"/>
                </a:cubicBezTo>
                <a:cubicBezTo>
                  <a:pt x="64" y="95"/>
                  <a:pt x="65" y="96"/>
                  <a:pt x="66" y="96"/>
                </a:cubicBezTo>
                <a:cubicBezTo>
                  <a:pt x="67" y="96"/>
                  <a:pt x="68" y="95"/>
                  <a:pt x="68" y="94"/>
                </a:cubicBezTo>
                <a:cubicBezTo>
                  <a:pt x="68" y="80"/>
                  <a:pt x="68" y="80"/>
                  <a:pt x="68" y="80"/>
                </a:cubicBezTo>
                <a:cubicBezTo>
                  <a:pt x="74" y="80"/>
                  <a:pt x="74" y="80"/>
                  <a:pt x="74" y="80"/>
                </a:cubicBezTo>
                <a:cubicBezTo>
                  <a:pt x="77" y="80"/>
                  <a:pt x="80" y="77"/>
                  <a:pt x="80" y="74"/>
                </a:cubicBezTo>
                <a:cubicBezTo>
                  <a:pt x="80" y="68"/>
                  <a:pt x="80" y="68"/>
                  <a:pt x="80" y="68"/>
                </a:cubicBezTo>
                <a:cubicBezTo>
                  <a:pt x="94" y="68"/>
                  <a:pt x="94" y="68"/>
                  <a:pt x="94" y="68"/>
                </a:cubicBezTo>
                <a:cubicBezTo>
                  <a:pt x="95" y="68"/>
                  <a:pt x="96" y="67"/>
                  <a:pt x="96" y="66"/>
                </a:cubicBezTo>
                <a:cubicBezTo>
                  <a:pt x="96" y="65"/>
                  <a:pt x="95" y="64"/>
                  <a:pt x="94" y="64"/>
                </a:cubicBezTo>
                <a:cubicBezTo>
                  <a:pt x="80" y="64"/>
                  <a:pt x="80" y="64"/>
                  <a:pt x="80" y="64"/>
                </a:cubicBezTo>
                <a:cubicBezTo>
                  <a:pt x="80" y="48"/>
                  <a:pt x="80" y="48"/>
                  <a:pt x="80" y="48"/>
                </a:cubicBezTo>
                <a:lnTo>
                  <a:pt x="94" y="48"/>
                </a:lnTo>
                <a:close/>
                <a:moveTo>
                  <a:pt x="72" y="62"/>
                </a:moveTo>
                <a:cubicBezTo>
                  <a:pt x="72" y="68"/>
                  <a:pt x="68" y="72"/>
                  <a:pt x="62" y="72"/>
                </a:cubicBezTo>
                <a:cubicBezTo>
                  <a:pt x="34" y="72"/>
                  <a:pt x="34" y="72"/>
                  <a:pt x="34" y="72"/>
                </a:cubicBezTo>
                <a:cubicBezTo>
                  <a:pt x="28" y="72"/>
                  <a:pt x="24" y="68"/>
                  <a:pt x="24" y="62"/>
                </a:cubicBezTo>
                <a:cubicBezTo>
                  <a:pt x="24" y="34"/>
                  <a:pt x="24" y="34"/>
                  <a:pt x="24" y="34"/>
                </a:cubicBezTo>
                <a:cubicBezTo>
                  <a:pt x="24" y="28"/>
                  <a:pt x="28" y="24"/>
                  <a:pt x="34" y="24"/>
                </a:cubicBezTo>
                <a:cubicBezTo>
                  <a:pt x="62" y="24"/>
                  <a:pt x="62" y="24"/>
                  <a:pt x="62" y="24"/>
                </a:cubicBezTo>
                <a:cubicBezTo>
                  <a:pt x="68" y="24"/>
                  <a:pt x="72" y="28"/>
                  <a:pt x="72" y="34"/>
                </a:cubicBezTo>
                <a:lnTo>
                  <a:pt x="72" y="6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42" name="Group 41">
            <a:extLst>
              <a:ext uri="{FF2B5EF4-FFF2-40B4-BE49-F238E27FC236}">
                <a16:creationId xmlns:a16="http://schemas.microsoft.com/office/drawing/2014/main" id="{2CF384DD-9D48-59D3-4392-7122B3E66F7E}"/>
              </a:ext>
            </a:extLst>
          </p:cNvPr>
          <p:cNvGrpSpPr/>
          <p:nvPr/>
        </p:nvGrpSpPr>
        <p:grpSpPr>
          <a:xfrm>
            <a:off x="5567755" y="1982572"/>
            <a:ext cx="158632" cy="271938"/>
            <a:chOff x="2755901" y="2163763"/>
            <a:chExt cx="211138" cy="361950"/>
          </a:xfrm>
          <a:solidFill>
            <a:schemeClr val="bg1"/>
          </a:solidFill>
        </p:grpSpPr>
        <p:sp>
          <p:nvSpPr>
            <p:cNvPr id="43" name="Rectangle 87">
              <a:extLst>
                <a:ext uri="{FF2B5EF4-FFF2-40B4-BE49-F238E27FC236}">
                  <a16:creationId xmlns:a16="http://schemas.microsoft.com/office/drawing/2014/main" id="{5402F69E-EB19-29C2-629E-8FC815F9E5FA}"/>
                </a:ext>
              </a:extLst>
            </p:cNvPr>
            <p:cNvSpPr>
              <a:spLocks noChangeArrowheads="1"/>
            </p:cNvSpPr>
            <p:nvPr/>
          </p:nvSpPr>
          <p:spPr bwMode="auto">
            <a:xfrm>
              <a:off x="2755901" y="2239963"/>
              <a:ext cx="211138" cy="2095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 name="Freeform 88">
              <a:extLst>
                <a:ext uri="{FF2B5EF4-FFF2-40B4-BE49-F238E27FC236}">
                  <a16:creationId xmlns:a16="http://schemas.microsoft.com/office/drawing/2014/main" id="{2282550B-3866-4B9F-AA72-E8B9A7E839C5}"/>
                </a:ext>
              </a:extLst>
            </p:cNvPr>
            <p:cNvSpPr>
              <a:spLocks noEditPoints="1"/>
            </p:cNvSpPr>
            <p:nvPr/>
          </p:nvSpPr>
          <p:spPr bwMode="auto">
            <a:xfrm>
              <a:off x="2755901" y="2163763"/>
              <a:ext cx="211138" cy="60325"/>
            </a:xfrm>
            <a:custGeom>
              <a:avLst/>
              <a:gdLst>
                <a:gd name="T0" fmla="*/ 56 w 56"/>
                <a:gd name="T1" fmla="*/ 16 h 16"/>
                <a:gd name="T2" fmla="*/ 56 w 56"/>
                <a:gd name="T3" fmla="*/ 10 h 16"/>
                <a:gd name="T4" fmla="*/ 46 w 56"/>
                <a:gd name="T5" fmla="*/ 0 h 16"/>
                <a:gd name="T6" fmla="*/ 10 w 56"/>
                <a:gd name="T7" fmla="*/ 0 h 16"/>
                <a:gd name="T8" fmla="*/ 0 w 56"/>
                <a:gd name="T9" fmla="*/ 10 h 16"/>
                <a:gd name="T10" fmla="*/ 0 w 56"/>
                <a:gd name="T11" fmla="*/ 16 h 16"/>
                <a:gd name="T12" fmla="*/ 56 w 56"/>
                <a:gd name="T13" fmla="*/ 16 h 16"/>
                <a:gd name="T14" fmla="*/ 28 w 56"/>
                <a:gd name="T15" fmla="*/ 6 h 16"/>
                <a:gd name="T16" fmla="*/ 32 w 56"/>
                <a:gd name="T17" fmla="*/ 10 h 16"/>
                <a:gd name="T18" fmla="*/ 28 w 56"/>
                <a:gd name="T19" fmla="*/ 14 h 16"/>
                <a:gd name="T20" fmla="*/ 24 w 56"/>
                <a:gd name="T21" fmla="*/ 10 h 16"/>
                <a:gd name="T22" fmla="*/ 28 w 56"/>
                <a:gd name="T2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16">
                  <a:moveTo>
                    <a:pt x="56" y="16"/>
                  </a:moveTo>
                  <a:cubicBezTo>
                    <a:pt x="56" y="10"/>
                    <a:pt x="56" y="10"/>
                    <a:pt x="56" y="10"/>
                  </a:cubicBezTo>
                  <a:cubicBezTo>
                    <a:pt x="56" y="4"/>
                    <a:pt x="52" y="0"/>
                    <a:pt x="46" y="0"/>
                  </a:cubicBezTo>
                  <a:cubicBezTo>
                    <a:pt x="10" y="0"/>
                    <a:pt x="10" y="0"/>
                    <a:pt x="10" y="0"/>
                  </a:cubicBezTo>
                  <a:cubicBezTo>
                    <a:pt x="4" y="0"/>
                    <a:pt x="0" y="4"/>
                    <a:pt x="0" y="10"/>
                  </a:cubicBezTo>
                  <a:cubicBezTo>
                    <a:pt x="0" y="16"/>
                    <a:pt x="0" y="16"/>
                    <a:pt x="0" y="16"/>
                  </a:cubicBezTo>
                  <a:lnTo>
                    <a:pt x="56" y="16"/>
                  </a:lnTo>
                  <a:close/>
                  <a:moveTo>
                    <a:pt x="28" y="6"/>
                  </a:moveTo>
                  <a:cubicBezTo>
                    <a:pt x="30" y="6"/>
                    <a:pt x="32" y="8"/>
                    <a:pt x="32" y="10"/>
                  </a:cubicBezTo>
                  <a:cubicBezTo>
                    <a:pt x="32" y="12"/>
                    <a:pt x="30" y="14"/>
                    <a:pt x="28" y="14"/>
                  </a:cubicBezTo>
                  <a:cubicBezTo>
                    <a:pt x="26" y="14"/>
                    <a:pt x="24" y="12"/>
                    <a:pt x="24" y="10"/>
                  </a:cubicBezTo>
                  <a:cubicBezTo>
                    <a:pt x="24" y="8"/>
                    <a:pt x="26" y="6"/>
                    <a:pt x="28"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 name="Freeform 89">
              <a:extLst>
                <a:ext uri="{FF2B5EF4-FFF2-40B4-BE49-F238E27FC236}">
                  <a16:creationId xmlns:a16="http://schemas.microsoft.com/office/drawing/2014/main" id="{3B11683A-0220-0DC6-B93C-A49369213291}"/>
                </a:ext>
              </a:extLst>
            </p:cNvPr>
            <p:cNvSpPr>
              <a:spLocks noEditPoints="1"/>
            </p:cNvSpPr>
            <p:nvPr/>
          </p:nvSpPr>
          <p:spPr bwMode="auto">
            <a:xfrm>
              <a:off x="2755901" y="2465388"/>
              <a:ext cx="211138" cy="60325"/>
            </a:xfrm>
            <a:custGeom>
              <a:avLst/>
              <a:gdLst>
                <a:gd name="T0" fmla="*/ 0 w 56"/>
                <a:gd name="T1" fmla="*/ 0 h 16"/>
                <a:gd name="T2" fmla="*/ 0 w 56"/>
                <a:gd name="T3" fmla="*/ 6 h 16"/>
                <a:gd name="T4" fmla="*/ 10 w 56"/>
                <a:gd name="T5" fmla="*/ 16 h 16"/>
                <a:gd name="T6" fmla="*/ 46 w 56"/>
                <a:gd name="T7" fmla="*/ 16 h 16"/>
                <a:gd name="T8" fmla="*/ 56 w 56"/>
                <a:gd name="T9" fmla="*/ 6 h 16"/>
                <a:gd name="T10" fmla="*/ 56 w 56"/>
                <a:gd name="T11" fmla="*/ 0 h 16"/>
                <a:gd name="T12" fmla="*/ 0 w 56"/>
                <a:gd name="T13" fmla="*/ 0 h 16"/>
                <a:gd name="T14" fmla="*/ 38 w 56"/>
                <a:gd name="T15" fmla="*/ 8 h 16"/>
                <a:gd name="T16" fmla="*/ 18 w 56"/>
                <a:gd name="T17" fmla="*/ 8 h 16"/>
                <a:gd name="T18" fmla="*/ 16 w 56"/>
                <a:gd name="T19" fmla="*/ 6 h 16"/>
                <a:gd name="T20" fmla="*/ 18 w 56"/>
                <a:gd name="T21" fmla="*/ 4 h 16"/>
                <a:gd name="T22" fmla="*/ 38 w 56"/>
                <a:gd name="T23" fmla="*/ 4 h 16"/>
                <a:gd name="T24" fmla="*/ 40 w 56"/>
                <a:gd name="T25" fmla="*/ 6 h 16"/>
                <a:gd name="T26" fmla="*/ 38 w 56"/>
                <a:gd name="T27"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16">
                  <a:moveTo>
                    <a:pt x="0" y="0"/>
                  </a:moveTo>
                  <a:cubicBezTo>
                    <a:pt x="0" y="6"/>
                    <a:pt x="0" y="6"/>
                    <a:pt x="0" y="6"/>
                  </a:cubicBezTo>
                  <a:cubicBezTo>
                    <a:pt x="0" y="12"/>
                    <a:pt x="4" y="16"/>
                    <a:pt x="10" y="16"/>
                  </a:cubicBezTo>
                  <a:cubicBezTo>
                    <a:pt x="46" y="16"/>
                    <a:pt x="46" y="16"/>
                    <a:pt x="46" y="16"/>
                  </a:cubicBezTo>
                  <a:cubicBezTo>
                    <a:pt x="52" y="16"/>
                    <a:pt x="56" y="12"/>
                    <a:pt x="56" y="6"/>
                  </a:cubicBezTo>
                  <a:cubicBezTo>
                    <a:pt x="56" y="0"/>
                    <a:pt x="56" y="0"/>
                    <a:pt x="56" y="0"/>
                  </a:cubicBezTo>
                  <a:lnTo>
                    <a:pt x="0" y="0"/>
                  </a:lnTo>
                  <a:close/>
                  <a:moveTo>
                    <a:pt x="38" y="8"/>
                  </a:moveTo>
                  <a:cubicBezTo>
                    <a:pt x="18" y="8"/>
                    <a:pt x="18" y="8"/>
                    <a:pt x="18" y="8"/>
                  </a:cubicBezTo>
                  <a:cubicBezTo>
                    <a:pt x="17" y="8"/>
                    <a:pt x="16" y="7"/>
                    <a:pt x="16" y="6"/>
                  </a:cubicBezTo>
                  <a:cubicBezTo>
                    <a:pt x="16" y="5"/>
                    <a:pt x="17" y="4"/>
                    <a:pt x="18" y="4"/>
                  </a:cubicBezTo>
                  <a:cubicBezTo>
                    <a:pt x="38" y="4"/>
                    <a:pt x="38" y="4"/>
                    <a:pt x="38" y="4"/>
                  </a:cubicBezTo>
                  <a:cubicBezTo>
                    <a:pt x="39" y="4"/>
                    <a:pt x="40" y="5"/>
                    <a:pt x="40" y="6"/>
                  </a:cubicBezTo>
                  <a:cubicBezTo>
                    <a:pt x="40" y="7"/>
                    <a:pt x="39" y="8"/>
                    <a:pt x="3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46" name="Group 45">
            <a:extLst>
              <a:ext uri="{FF2B5EF4-FFF2-40B4-BE49-F238E27FC236}">
                <a16:creationId xmlns:a16="http://schemas.microsoft.com/office/drawing/2014/main" id="{A3C3C0D5-C9E3-92EA-C4D7-05C3F3223DE6}"/>
              </a:ext>
            </a:extLst>
          </p:cNvPr>
          <p:cNvGrpSpPr/>
          <p:nvPr/>
        </p:nvGrpSpPr>
        <p:grpSpPr>
          <a:xfrm>
            <a:off x="4772570" y="2989965"/>
            <a:ext cx="270751" cy="273132"/>
            <a:chOff x="4862513" y="2882900"/>
            <a:chExt cx="360371" cy="363538"/>
          </a:xfrm>
          <a:solidFill>
            <a:schemeClr val="bg1"/>
          </a:solidFill>
        </p:grpSpPr>
        <p:sp>
          <p:nvSpPr>
            <p:cNvPr id="47" name="Freeform 96">
              <a:extLst>
                <a:ext uri="{FF2B5EF4-FFF2-40B4-BE49-F238E27FC236}">
                  <a16:creationId xmlns:a16="http://schemas.microsoft.com/office/drawing/2014/main" id="{9B9BF51B-27F3-8FCC-A3C4-9CF9C76A72FF}"/>
                </a:ext>
              </a:extLst>
            </p:cNvPr>
            <p:cNvSpPr>
              <a:spLocks noEditPoints="1"/>
            </p:cNvSpPr>
            <p:nvPr/>
          </p:nvSpPr>
          <p:spPr bwMode="auto">
            <a:xfrm>
              <a:off x="4862513" y="2882900"/>
              <a:ext cx="255588" cy="333375"/>
            </a:xfrm>
            <a:custGeom>
              <a:avLst/>
              <a:gdLst>
                <a:gd name="T0" fmla="*/ 60 w 68"/>
                <a:gd name="T1" fmla="*/ 78 h 88"/>
                <a:gd name="T2" fmla="*/ 56 w 68"/>
                <a:gd name="T3" fmla="*/ 72 h 88"/>
                <a:gd name="T4" fmla="*/ 8 w 68"/>
                <a:gd name="T5" fmla="*/ 72 h 88"/>
                <a:gd name="T6" fmla="*/ 8 w 68"/>
                <a:gd name="T7" fmla="*/ 8 h 88"/>
                <a:gd name="T8" fmla="*/ 60 w 68"/>
                <a:gd name="T9" fmla="*/ 8 h 88"/>
                <a:gd name="T10" fmla="*/ 60 w 68"/>
                <a:gd name="T11" fmla="*/ 50 h 88"/>
                <a:gd name="T12" fmla="*/ 60 w 68"/>
                <a:gd name="T13" fmla="*/ 50 h 88"/>
                <a:gd name="T14" fmla="*/ 67 w 68"/>
                <a:gd name="T15" fmla="*/ 53 h 88"/>
                <a:gd name="T16" fmla="*/ 67 w 68"/>
                <a:gd name="T17" fmla="*/ 53 h 88"/>
                <a:gd name="T18" fmla="*/ 68 w 68"/>
                <a:gd name="T19" fmla="*/ 54 h 88"/>
                <a:gd name="T20" fmla="*/ 68 w 68"/>
                <a:gd name="T21" fmla="*/ 26 h 88"/>
                <a:gd name="T22" fmla="*/ 68 w 68"/>
                <a:gd name="T23" fmla="*/ 8 h 88"/>
                <a:gd name="T24" fmla="*/ 60 w 68"/>
                <a:gd name="T25" fmla="*/ 0 h 88"/>
                <a:gd name="T26" fmla="*/ 8 w 68"/>
                <a:gd name="T27" fmla="*/ 0 h 88"/>
                <a:gd name="T28" fmla="*/ 0 w 68"/>
                <a:gd name="T29" fmla="*/ 8 h 88"/>
                <a:gd name="T30" fmla="*/ 0 w 68"/>
                <a:gd name="T31" fmla="*/ 80 h 88"/>
                <a:gd name="T32" fmla="*/ 8 w 68"/>
                <a:gd name="T33" fmla="*/ 88 h 88"/>
                <a:gd name="T34" fmla="*/ 8 w 68"/>
                <a:gd name="T35" fmla="*/ 88 h 88"/>
                <a:gd name="T36" fmla="*/ 63 w 68"/>
                <a:gd name="T37" fmla="*/ 88 h 88"/>
                <a:gd name="T38" fmla="*/ 60 w 68"/>
                <a:gd name="T39" fmla="*/ 80 h 88"/>
                <a:gd name="T40" fmla="*/ 60 w 68"/>
                <a:gd name="T41" fmla="*/ 78 h 88"/>
                <a:gd name="T42" fmla="*/ 20 w 68"/>
                <a:gd name="T43" fmla="*/ 80 h 88"/>
                <a:gd name="T44" fmla="*/ 18 w 68"/>
                <a:gd name="T45" fmla="*/ 78 h 88"/>
                <a:gd name="T46" fmla="*/ 20 w 68"/>
                <a:gd name="T47" fmla="*/ 76 h 88"/>
                <a:gd name="T48" fmla="*/ 22 w 68"/>
                <a:gd name="T49" fmla="*/ 78 h 88"/>
                <a:gd name="T50" fmla="*/ 20 w 68"/>
                <a:gd name="T51" fmla="*/ 80 h 88"/>
                <a:gd name="T52" fmla="*/ 38 w 68"/>
                <a:gd name="T53" fmla="*/ 80 h 88"/>
                <a:gd name="T54" fmla="*/ 26 w 68"/>
                <a:gd name="T55" fmla="*/ 80 h 88"/>
                <a:gd name="T56" fmla="*/ 26 w 68"/>
                <a:gd name="T57" fmla="*/ 76 h 88"/>
                <a:gd name="T58" fmla="*/ 38 w 68"/>
                <a:gd name="T59" fmla="*/ 76 h 88"/>
                <a:gd name="T60" fmla="*/ 38 w 68"/>
                <a:gd name="T61" fmla="*/ 80 h 88"/>
                <a:gd name="T62" fmla="*/ 44 w 68"/>
                <a:gd name="T63" fmla="*/ 80 h 88"/>
                <a:gd name="T64" fmla="*/ 42 w 68"/>
                <a:gd name="T65" fmla="*/ 78 h 88"/>
                <a:gd name="T66" fmla="*/ 44 w 68"/>
                <a:gd name="T67" fmla="*/ 76 h 88"/>
                <a:gd name="T68" fmla="*/ 46 w 68"/>
                <a:gd name="T69" fmla="*/ 78 h 88"/>
                <a:gd name="T70" fmla="*/ 44 w 68"/>
                <a:gd name="T71"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 h="88">
                  <a:moveTo>
                    <a:pt x="60" y="78"/>
                  </a:moveTo>
                  <a:cubicBezTo>
                    <a:pt x="56" y="72"/>
                    <a:pt x="56" y="72"/>
                    <a:pt x="56" y="72"/>
                  </a:cubicBezTo>
                  <a:cubicBezTo>
                    <a:pt x="8" y="72"/>
                    <a:pt x="8" y="72"/>
                    <a:pt x="8" y="72"/>
                  </a:cubicBezTo>
                  <a:cubicBezTo>
                    <a:pt x="8" y="8"/>
                    <a:pt x="8" y="8"/>
                    <a:pt x="8" y="8"/>
                  </a:cubicBezTo>
                  <a:cubicBezTo>
                    <a:pt x="60" y="8"/>
                    <a:pt x="60" y="8"/>
                    <a:pt x="60" y="8"/>
                  </a:cubicBezTo>
                  <a:cubicBezTo>
                    <a:pt x="60" y="50"/>
                    <a:pt x="60" y="50"/>
                    <a:pt x="60" y="50"/>
                  </a:cubicBezTo>
                  <a:cubicBezTo>
                    <a:pt x="60" y="50"/>
                    <a:pt x="60" y="50"/>
                    <a:pt x="60" y="50"/>
                  </a:cubicBezTo>
                  <a:cubicBezTo>
                    <a:pt x="63" y="50"/>
                    <a:pt x="65" y="51"/>
                    <a:pt x="67" y="53"/>
                  </a:cubicBezTo>
                  <a:cubicBezTo>
                    <a:pt x="67" y="53"/>
                    <a:pt x="67" y="53"/>
                    <a:pt x="67" y="53"/>
                  </a:cubicBezTo>
                  <a:cubicBezTo>
                    <a:pt x="68" y="54"/>
                    <a:pt x="68" y="54"/>
                    <a:pt x="68" y="54"/>
                  </a:cubicBezTo>
                  <a:cubicBezTo>
                    <a:pt x="68" y="26"/>
                    <a:pt x="68" y="26"/>
                    <a:pt x="68" y="26"/>
                  </a:cubicBezTo>
                  <a:cubicBezTo>
                    <a:pt x="68" y="8"/>
                    <a:pt x="68" y="8"/>
                    <a:pt x="68" y="8"/>
                  </a:cubicBezTo>
                  <a:cubicBezTo>
                    <a:pt x="68" y="4"/>
                    <a:pt x="64" y="0"/>
                    <a:pt x="60" y="0"/>
                  </a:cubicBezTo>
                  <a:cubicBezTo>
                    <a:pt x="8" y="0"/>
                    <a:pt x="8" y="0"/>
                    <a:pt x="8" y="0"/>
                  </a:cubicBezTo>
                  <a:cubicBezTo>
                    <a:pt x="4" y="0"/>
                    <a:pt x="0" y="4"/>
                    <a:pt x="0" y="8"/>
                  </a:cubicBezTo>
                  <a:cubicBezTo>
                    <a:pt x="0" y="80"/>
                    <a:pt x="0" y="80"/>
                    <a:pt x="0" y="80"/>
                  </a:cubicBezTo>
                  <a:cubicBezTo>
                    <a:pt x="0" y="84"/>
                    <a:pt x="4" y="88"/>
                    <a:pt x="8" y="88"/>
                  </a:cubicBezTo>
                  <a:cubicBezTo>
                    <a:pt x="8" y="88"/>
                    <a:pt x="8" y="88"/>
                    <a:pt x="8" y="88"/>
                  </a:cubicBezTo>
                  <a:cubicBezTo>
                    <a:pt x="63" y="88"/>
                    <a:pt x="63" y="88"/>
                    <a:pt x="63" y="88"/>
                  </a:cubicBezTo>
                  <a:cubicBezTo>
                    <a:pt x="61" y="85"/>
                    <a:pt x="60" y="82"/>
                    <a:pt x="60" y="80"/>
                  </a:cubicBezTo>
                  <a:lnTo>
                    <a:pt x="60" y="78"/>
                  </a:lnTo>
                  <a:close/>
                  <a:moveTo>
                    <a:pt x="20" y="80"/>
                  </a:moveTo>
                  <a:cubicBezTo>
                    <a:pt x="19" y="80"/>
                    <a:pt x="18" y="79"/>
                    <a:pt x="18" y="78"/>
                  </a:cubicBezTo>
                  <a:cubicBezTo>
                    <a:pt x="18" y="77"/>
                    <a:pt x="19" y="76"/>
                    <a:pt x="20" y="76"/>
                  </a:cubicBezTo>
                  <a:cubicBezTo>
                    <a:pt x="21" y="76"/>
                    <a:pt x="22" y="77"/>
                    <a:pt x="22" y="78"/>
                  </a:cubicBezTo>
                  <a:cubicBezTo>
                    <a:pt x="22" y="79"/>
                    <a:pt x="21" y="80"/>
                    <a:pt x="20" y="80"/>
                  </a:cubicBezTo>
                  <a:close/>
                  <a:moveTo>
                    <a:pt x="38" y="80"/>
                  </a:moveTo>
                  <a:cubicBezTo>
                    <a:pt x="26" y="80"/>
                    <a:pt x="26" y="80"/>
                    <a:pt x="26" y="80"/>
                  </a:cubicBezTo>
                  <a:cubicBezTo>
                    <a:pt x="26" y="76"/>
                    <a:pt x="26" y="76"/>
                    <a:pt x="26" y="76"/>
                  </a:cubicBezTo>
                  <a:cubicBezTo>
                    <a:pt x="38" y="76"/>
                    <a:pt x="38" y="76"/>
                    <a:pt x="38" y="76"/>
                  </a:cubicBezTo>
                  <a:lnTo>
                    <a:pt x="38" y="80"/>
                  </a:lnTo>
                  <a:close/>
                  <a:moveTo>
                    <a:pt x="44" y="80"/>
                  </a:moveTo>
                  <a:cubicBezTo>
                    <a:pt x="43" y="80"/>
                    <a:pt x="42" y="79"/>
                    <a:pt x="42" y="78"/>
                  </a:cubicBezTo>
                  <a:cubicBezTo>
                    <a:pt x="42" y="77"/>
                    <a:pt x="43" y="76"/>
                    <a:pt x="44" y="76"/>
                  </a:cubicBezTo>
                  <a:cubicBezTo>
                    <a:pt x="45" y="76"/>
                    <a:pt x="46" y="77"/>
                    <a:pt x="46" y="78"/>
                  </a:cubicBezTo>
                  <a:cubicBezTo>
                    <a:pt x="46" y="79"/>
                    <a:pt x="45" y="80"/>
                    <a:pt x="44"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 name="Freeform 97">
              <a:extLst>
                <a:ext uri="{FF2B5EF4-FFF2-40B4-BE49-F238E27FC236}">
                  <a16:creationId xmlns:a16="http://schemas.microsoft.com/office/drawing/2014/main" id="{DB1C8F23-8889-6DC1-8B82-408A13C525FB}"/>
                </a:ext>
              </a:extLst>
            </p:cNvPr>
            <p:cNvSpPr>
              <a:spLocks/>
            </p:cNvSpPr>
            <p:nvPr/>
          </p:nvSpPr>
          <p:spPr bwMode="auto">
            <a:xfrm>
              <a:off x="5060958" y="3005137"/>
              <a:ext cx="161926" cy="241301"/>
            </a:xfrm>
            <a:custGeom>
              <a:avLst/>
              <a:gdLst>
                <a:gd name="T0" fmla="*/ 42 w 43"/>
                <a:gd name="T1" fmla="*/ 61 h 64"/>
                <a:gd name="T2" fmla="*/ 31 w 43"/>
                <a:gd name="T3" fmla="*/ 46 h 64"/>
                <a:gd name="T4" fmla="*/ 31 w 43"/>
                <a:gd name="T5" fmla="*/ 46 h 64"/>
                <a:gd name="T6" fmla="*/ 31 w 43"/>
                <a:gd name="T7" fmla="*/ 45 h 64"/>
                <a:gd name="T8" fmla="*/ 31 w 43"/>
                <a:gd name="T9" fmla="*/ 45 h 64"/>
                <a:gd name="T10" fmla="*/ 31 w 43"/>
                <a:gd name="T11" fmla="*/ 18 h 64"/>
                <a:gd name="T12" fmla="*/ 22 w 43"/>
                <a:gd name="T13" fmla="*/ 1 h 64"/>
                <a:gd name="T14" fmla="*/ 22 w 43"/>
                <a:gd name="T15" fmla="*/ 1 h 64"/>
                <a:gd name="T16" fmla="*/ 20 w 43"/>
                <a:gd name="T17" fmla="*/ 0 h 64"/>
                <a:gd name="T18" fmla="*/ 19 w 43"/>
                <a:gd name="T19" fmla="*/ 2 h 64"/>
                <a:gd name="T20" fmla="*/ 19 w 43"/>
                <a:gd name="T21" fmla="*/ 27 h 64"/>
                <a:gd name="T22" fmla="*/ 19 w 43"/>
                <a:gd name="T23" fmla="*/ 33 h 64"/>
                <a:gd name="T24" fmla="*/ 15 w 43"/>
                <a:gd name="T25" fmla="*/ 28 h 64"/>
                <a:gd name="T26" fmla="*/ 15 w 43"/>
                <a:gd name="T27" fmla="*/ 28 h 64"/>
                <a:gd name="T28" fmla="*/ 11 w 43"/>
                <a:gd name="T29" fmla="*/ 24 h 64"/>
                <a:gd name="T30" fmla="*/ 3 w 43"/>
                <a:gd name="T31" fmla="*/ 24 h 64"/>
                <a:gd name="T32" fmla="*/ 2 w 43"/>
                <a:gd name="T33" fmla="*/ 32 h 64"/>
                <a:gd name="T34" fmla="*/ 7 w 43"/>
                <a:gd name="T35" fmla="*/ 39 h 64"/>
                <a:gd name="T36" fmla="*/ 7 w 43"/>
                <a:gd name="T37" fmla="*/ 39 h 64"/>
                <a:gd name="T38" fmla="*/ 11 w 43"/>
                <a:gd name="T39" fmla="*/ 44 h 64"/>
                <a:gd name="T40" fmla="*/ 11 w 43"/>
                <a:gd name="T41" fmla="*/ 45 h 64"/>
                <a:gd name="T42" fmla="*/ 11 w 43"/>
                <a:gd name="T43" fmla="*/ 48 h 64"/>
                <a:gd name="T44" fmla="*/ 14 w 43"/>
                <a:gd name="T45" fmla="*/ 56 h 64"/>
                <a:gd name="T46" fmla="*/ 14 w 43"/>
                <a:gd name="T47" fmla="*/ 56 h 64"/>
                <a:gd name="T48" fmla="*/ 19 w 43"/>
                <a:gd name="T49" fmla="*/ 63 h 64"/>
                <a:gd name="T50" fmla="*/ 21 w 43"/>
                <a:gd name="T51" fmla="*/ 64 h 64"/>
                <a:gd name="T52" fmla="*/ 41 w 43"/>
                <a:gd name="T53" fmla="*/ 64 h 64"/>
                <a:gd name="T54" fmla="*/ 41 w 43"/>
                <a:gd name="T55" fmla="*/ 64 h 64"/>
                <a:gd name="T56" fmla="*/ 43 w 43"/>
                <a:gd name="T57" fmla="*/ 62 h 64"/>
                <a:gd name="T58" fmla="*/ 42 w 43"/>
                <a:gd name="T59"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 h="64">
                  <a:moveTo>
                    <a:pt x="42" y="61"/>
                  </a:moveTo>
                  <a:cubicBezTo>
                    <a:pt x="35" y="51"/>
                    <a:pt x="38" y="55"/>
                    <a:pt x="31" y="46"/>
                  </a:cubicBezTo>
                  <a:cubicBezTo>
                    <a:pt x="31" y="46"/>
                    <a:pt x="31" y="46"/>
                    <a:pt x="31" y="46"/>
                  </a:cubicBezTo>
                  <a:cubicBezTo>
                    <a:pt x="31" y="45"/>
                    <a:pt x="31" y="45"/>
                    <a:pt x="31" y="45"/>
                  </a:cubicBezTo>
                  <a:cubicBezTo>
                    <a:pt x="31" y="45"/>
                    <a:pt x="31" y="45"/>
                    <a:pt x="31" y="45"/>
                  </a:cubicBezTo>
                  <a:cubicBezTo>
                    <a:pt x="31" y="18"/>
                    <a:pt x="31" y="18"/>
                    <a:pt x="31" y="18"/>
                  </a:cubicBezTo>
                  <a:cubicBezTo>
                    <a:pt x="31" y="11"/>
                    <a:pt x="30" y="8"/>
                    <a:pt x="22" y="1"/>
                  </a:cubicBezTo>
                  <a:cubicBezTo>
                    <a:pt x="22" y="1"/>
                    <a:pt x="22" y="1"/>
                    <a:pt x="22" y="1"/>
                  </a:cubicBezTo>
                  <a:cubicBezTo>
                    <a:pt x="22" y="0"/>
                    <a:pt x="21" y="0"/>
                    <a:pt x="20" y="0"/>
                  </a:cubicBezTo>
                  <a:cubicBezTo>
                    <a:pt x="19" y="1"/>
                    <a:pt x="19" y="1"/>
                    <a:pt x="19" y="2"/>
                  </a:cubicBezTo>
                  <a:cubicBezTo>
                    <a:pt x="19" y="27"/>
                    <a:pt x="19" y="27"/>
                    <a:pt x="19" y="27"/>
                  </a:cubicBezTo>
                  <a:cubicBezTo>
                    <a:pt x="19" y="33"/>
                    <a:pt x="19" y="33"/>
                    <a:pt x="19" y="33"/>
                  </a:cubicBezTo>
                  <a:cubicBezTo>
                    <a:pt x="15" y="28"/>
                    <a:pt x="15" y="28"/>
                    <a:pt x="15" y="28"/>
                  </a:cubicBezTo>
                  <a:cubicBezTo>
                    <a:pt x="15" y="28"/>
                    <a:pt x="15" y="28"/>
                    <a:pt x="15" y="28"/>
                  </a:cubicBezTo>
                  <a:cubicBezTo>
                    <a:pt x="11" y="24"/>
                    <a:pt x="11" y="24"/>
                    <a:pt x="11" y="24"/>
                  </a:cubicBezTo>
                  <a:cubicBezTo>
                    <a:pt x="9" y="21"/>
                    <a:pt x="5" y="21"/>
                    <a:pt x="3" y="24"/>
                  </a:cubicBezTo>
                  <a:cubicBezTo>
                    <a:pt x="0" y="26"/>
                    <a:pt x="1" y="30"/>
                    <a:pt x="2" y="32"/>
                  </a:cubicBezTo>
                  <a:cubicBezTo>
                    <a:pt x="7" y="39"/>
                    <a:pt x="7" y="39"/>
                    <a:pt x="7" y="39"/>
                  </a:cubicBezTo>
                  <a:cubicBezTo>
                    <a:pt x="7" y="39"/>
                    <a:pt x="7" y="39"/>
                    <a:pt x="7" y="39"/>
                  </a:cubicBezTo>
                  <a:cubicBezTo>
                    <a:pt x="11" y="44"/>
                    <a:pt x="11" y="44"/>
                    <a:pt x="11" y="44"/>
                  </a:cubicBezTo>
                  <a:cubicBezTo>
                    <a:pt x="11" y="44"/>
                    <a:pt x="11" y="45"/>
                    <a:pt x="11" y="45"/>
                  </a:cubicBezTo>
                  <a:cubicBezTo>
                    <a:pt x="11" y="48"/>
                    <a:pt x="11" y="48"/>
                    <a:pt x="11" y="48"/>
                  </a:cubicBezTo>
                  <a:cubicBezTo>
                    <a:pt x="11" y="50"/>
                    <a:pt x="12" y="53"/>
                    <a:pt x="14" y="56"/>
                  </a:cubicBezTo>
                  <a:cubicBezTo>
                    <a:pt x="14" y="56"/>
                    <a:pt x="14" y="56"/>
                    <a:pt x="14" y="56"/>
                  </a:cubicBezTo>
                  <a:cubicBezTo>
                    <a:pt x="16" y="59"/>
                    <a:pt x="18" y="61"/>
                    <a:pt x="19" y="63"/>
                  </a:cubicBezTo>
                  <a:cubicBezTo>
                    <a:pt x="20" y="64"/>
                    <a:pt x="20" y="64"/>
                    <a:pt x="21" y="64"/>
                  </a:cubicBezTo>
                  <a:cubicBezTo>
                    <a:pt x="41" y="64"/>
                    <a:pt x="41" y="64"/>
                    <a:pt x="41" y="64"/>
                  </a:cubicBezTo>
                  <a:cubicBezTo>
                    <a:pt x="41" y="64"/>
                    <a:pt x="41" y="64"/>
                    <a:pt x="41" y="64"/>
                  </a:cubicBezTo>
                  <a:cubicBezTo>
                    <a:pt x="42" y="64"/>
                    <a:pt x="43" y="63"/>
                    <a:pt x="43" y="62"/>
                  </a:cubicBezTo>
                  <a:cubicBezTo>
                    <a:pt x="43" y="61"/>
                    <a:pt x="43" y="61"/>
                    <a:pt x="42"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 name="Rectangle 98">
              <a:extLst>
                <a:ext uri="{FF2B5EF4-FFF2-40B4-BE49-F238E27FC236}">
                  <a16:creationId xmlns:a16="http://schemas.microsoft.com/office/drawing/2014/main" id="{06BCB043-0CB3-2C3D-B220-3F31D8D205D8}"/>
                </a:ext>
              </a:extLst>
            </p:cNvPr>
            <p:cNvSpPr>
              <a:spLocks noChangeArrowheads="1"/>
            </p:cNvSpPr>
            <p:nvPr/>
          </p:nvSpPr>
          <p:spPr bwMode="auto">
            <a:xfrm>
              <a:off x="4937125" y="3079750"/>
              <a:ext cx="104775"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dirty="0"/>
            </a:p>
          </p:txBody>
        </p:sp>
        <p:sp>
          <p:nvSpPr>
            <p:cNvPr id="50" name="Rectangle 99">
              <a:extLst>
                <a:ext uri="{FF2B5EF4-FFF2-40B4-BE49-F238E27FC236}">
                  <a16:creationId xmlns:a16="http://schemas.microsoft.com/office/drawing/2014/main" id="{D01CC69C-3ACC-0455-AFCF-96D016867937}"/>
                </a:ext>
              </a:extLst>
            </p:cNvPr>
            <p:cNvSpPr>
              <a:spLocks noChangeArrowheads="1"/>
            </p:cNvSpPr>
            <p:nvPr/>
          </p:nvSpPr>
          <p:spPr bwMode="auto">
            <a:xfrm>
              <a:off x="4937125" y="3049588"/>
              <a:ext cx="104775"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 name="Rectangle 100">
              <a:extLst>
                <a:ext uri="{FF2B5EF4-FFF2-40B4-BE49-F238E27FC236}">
                  <a16:creationId xmlns:a16="http://schemas.microsoft.com/office/drawing/2014/main" id="{D437B374-D172-9C53-F937-979FAB1811BC}"/>
                </a:ext>
              </a:extLst>
            </p:cNvPr>
            <p:cNvSpPr>
              <a:spLocks noChangeArrowheads="1"/>
            </p:cNvSpPr>
            <p:nvPr/>
          </p:nvSpPr>
          <p:spPr bwMode="auto">
            <a:xfrm>
              <a:off x="4937125" y="3019425"/>
              <a:ext cx="104775"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 name="Rectangle 101">
              <a:extLst>
                <a:ext uri="{FF2B5EF4-FFF2-40B4-BE49-F238E27FC236}">
                  <a16:creationId xmlns:a16="http://schemas.microsoft.com/office/drawing/2014/main" id="{10499E38-50E3-1674-0870-8F83988325FC}"/>
                </a:ext>
              </a:extLst>
            </p:cNvPr>
            <p:cNvSpPr>
              <a:spLocks noChangeArrowheads="1"/>
            </p:cNvSpPr>
            <p:nvPr/>
          </p:nvSpPr>
          <p:spPr bwMode="auto">
            <a:xfrm>
              <a:off x="4937125" y="2989263"/>
              <a:ext cx="104775"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 name="Rectangle 102">
              <a:extLst>
                <a:ext uri="{FF2B5EF4-FFF2-40B4-BE49-F238E27FC236}">
                  <a16:creationId xmlns:a16="http://schemas.microsoft.com/office/drawing/2014/main" id="{56B11AC1-CAD5-FDF0-D9C8-D638A5CE2C8C}"/>
                </a:ext>
              </a:extLst>
            </p:cNvPr>
            <p:cNvSpPr>
              <a:spLocks noChangeArrowheads="1"/>
            </p:cNvSpPr>
            <p:nvPr/>
          </p:nvSpPr>
          <p:spPr bwMode="auto">
            <a:xfrm>
              <a:off x="4937125" y="2959100"/>
              <a:ext cx="6032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54" name="Group 53">
            <a:extLst>
              <a:ext uri="{FF2B5EF4-FFF2-40B4-BE49-F238E27FC236}">
                <a16:creationId xmlns:a16="http://schemas.microsoft.com/office/drawing/2014/main" id="{79510561-B8A5-EF34-7C95-5615983777ED}"/>
              </a:ext>
            </a:extLst>
          </p:cNvPr>
          <p:cNvGrpSpPr/>
          <p:nvPr/>
        </p:nvGrpSpPr>
        <p:grpSpPr>
          <a:xfrm>
            <a:off x="6510045" y="4343954"/>
            <a:ext cx="262396" cy="258329"/>
            <a:chOff x="2706688" y="2909888"/>
            <a:chExt cx="349250" cy="284162"/>
          </a:xfrm>
          <a:solidFill>
            <a:schemeClr val="bg1"/>
          </a:solidFill>
        </p:grpSpPr>
        <p:sp>
          <p:nvSpPr>
            <p:cNvPr id="55" name="Freeform 159">
              <a:extLst>
                <a:ext uri="{FF2B5EF4-FFF2-40B4-BE49-F238E27FC236}">
                  <a16:creationId xmlns:a16="http://schemas.microsoft.com/office/drawing/2014/main" id="{CA1197BF-0B5D-0FA0-48CD-22657575A4FB}"/>
                </a:ext>
              </a:extLst>
            </p:cNvPr>
            <p:cNvSpPr>
              <a:spLocks/>
            </p:cNvSpPr>
            <p:nvPr/>
          </p:nvSpPr>
          <p:spPr bwMode="auto">
            <a:xfrm>
              <a:off x="2773363" y="3095625"/>
              <a:ext cx="46038" cy="30163"/>
            </a:xfrm>
            <a:custGeom>
              <a:avLst/>
              <a:gdLst>
                <a:gd name="T0" fmla="*/ 29 w 29"/>
                <a:gd name="T1" fmla="*/ 0 h 19"/>
                <a:gd name="T2" fmla="*/ 19 w 29"/>
                <a:gd name="T3" fmla="*/ 0 h 19"/>
                <a:gd name="T4" fmla="*/ 10 w 29"/>
                <a:gd name="T5" fmla="*/ 0 h 19"/>
                <a:gd name="T6" fmla="*/ 0 w 29"/>
                <a:gd name="T7" fmla="*/ 0 h 19"/>
                <a:gd name="T8" fmla="*/ 0 w 29"/>
                <a:gd name="T9" fmla="*/ 19 h 19"/>
                <a:gd name="T10" fmla="*/ 10 w 29"/>
                <a:gd name="T11" fmla="*/ 19 h 19"/>
                <a:gd name="T12" fmla="*/ 19 w 29"/>
                <a:gd name="T13" fmla="*/ 19 h 19"/>
                <a:gd name="T14" fmla="*/ 29 w 29"/>
                <a:gd name="T15" fmla="*/ 19 h 19"/>
                <a:gd name="T16" fmla="*/ 29 w 29"/>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9">
                  <a:moveTo>
                    <a:pt x="29" y="0"/>
                  </a:moveTo>
                  <a:lnTo>
                    <a:pt x="19" y="0"/>
                  </a:lnTo>
                  <a:lnTo>
                    <a:pt x="10" y="0"/>
                  </a:lnTo>
                  <a:lnTo>
                    <a:pt x="0" y="0"/>
                  </a:lnTo>
                  <a:lnTo>
                    <a:pt x="0" y="19"/>
                  </a:lnTo>
                  <a:lnTo>
                    <a:pt x="10" y="19"/>
                  </a:lnTo>
                  <a:lnTo>
                    <a:pt x="19" y="19"/>
                  </a:lnTo>
                  <a:lnTo>
                    <a:pt x="29" y="19"/>
                  </a:ln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 name="Rectangle 160">
              <a:extLst>
                <a:ext uri="{FF2B5EF4-FFF2-40B4-BE49-F238E27FC236}">
                  <a16:creationId xmlns:a16="http://schemas.microsoft.com/office/drawing/2014/main" id="{824569ED-515D-8785-FD7F-2E5752560DE4}"/>
                </a:ext>
              </a:extLst>
            </p:cNvPr>
            <p:cNvSpPr>
              <a:spLocks noChangeArrowheads="1"/>
            </p:cNvSpPr>
            <p:nvPr/>
          </p:nvSpPr>
          <p:spPr bwMode="auto">
            <a:xfrm>
              <a:off x="2789238" y="3141663"/>
              <a:ext cx="14288"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 name="Freeform 161">
              <a:extLst>
                <a:ext uri="{FF2B5EF4-FFF2-40B4-BE49-F238E27FC236}">
                  <a16:creationId xmlns:a16="http://schemas.microsoft.com/office/drawing/2014/main" id="{9A910A86-C92B-EE26-2CCA-38A99EED6F1D}"/>
                </a:ext>
              </a:extLst>
            </p:cNvPr>
            <p:cNvSpPr>
              <a:spLocks/>
            </p:cNvSpPr>
            <p:nvPr/>
          </p:nvSpPr>
          <p:spPr bwMode="auto">
            <a:xfrm>
              <a:off x="2819400" y="3041650"/>
              <a:ext cx="236538" cy="152400"/>
            </a:xfrm>
            <a:custGeom>
              <a:avLst/>
              <a:gdLst>
                <a:gd name="T0" fmla="*/ 59 w 63"/>
                <a:gd name="T1" fmla="*/ 16 h 40"/>
                <a:gd name="T2" fmla="*/ 55 w 63"/>
                <a:gd name="T3" fmla="*/ 16 h 40"/>
                <a:gd name="T4" fmla="*/ 55 w 63"/>
                <a:gd name="T5" fmla="*/ 8 h 40"/>
                <a:gd name="T6" fmla="*/ 47 w 63"/>
                <a:gd name="T7" fmla="*/ 8 h 40"/>
                <a:gd name="T8" fmla="*/ 47 w 63"/>
                <a:gd name="T9" fmla="*/ 0 h 40"/>
                <a:gd name="T10" fmla="*/ 36 w 63"/>
                <a:gd name="T11" fmla="*/ 0 h 40"/>
                <a:gd name="T12" fmla="*/ 28 w 63"/>
                <a:gd name="T13" fmla="*/ 0 h 40"/>
                <a:gd name="T14" fmla="*/ 23 w 63"/>
                <a:gd name="T15" fmla="*/ 0 h 40"/>
                <a:gd name="T16" fmla="*/ 6 w 63"/>
                <a:gd name="T17" fmla="*/ 4 h 40"/>
                <a:gd name="T18" fmla="*/ 0 w 63"/>
                <a:gd name="T19" fmla="*/ 4 h 40"/>
                <a:gd name="T20" fmla="*/ 0 w 63"/>
                <a:gd name="T21" fmla="*/ 10 h 40"/>
                <a:gd name="T22" fmla="*/ 2 w 63"/>
                <a:gd name="T23" fmla="*/ 10 h 40"/>
                <a:gd name="T24" fmla="*/ 4 w 63"/>
                <a:gd name="T25" fmla="*/ 12 h 40"/>
                <a:gd name="T26" fmla="*/ 4 w 63"/>
                <a:gd name="T27" fmla="*/ 24 h 40"/>
                <a:gd name="T28" fmla="*/ 2 w 63"/>
                <a:gd name="T29" fmla="*/ 26 h 40"/>
                <a:gd name="T30" fmla="*/ 0 w 63"/>
                <a:gd name="T31" fmla="*/ 26 h 40"/>
                <a:gd name="T32" fmla="*/ 0 w 63"/>
                <a:gd name="T33" fmla="*/ 32 h 40"/>
                <a:gd name="T34" fmla="*/ 6 w 63"/>
                <a:gd name="T35" fmla="*/ 32 h 40"/>
                <a:gd name="T36" fmla="*/ 23 w 63"/>
                <a:gd name="T37" fmla="*/ 40 h 40"/>
                <a:gd name="T38" fmla="*/ 35 w 63"/>
                <a:gd name="T39" fmla="*/ 40 h 40"/>
                <a:gd name="T40" fmla="*/ 42 w 63"/>
                <a:gd name="T41" fmla="*/ 34 h 40"/>
                <a:gd name="T42" fmla="*/ 42 w 63"/>
                <a:gd name="T43" fmla="*/ 32 h 40"/>
                <a:gd name="T44" fmla="*/ 55 w 63"/>
                <a:gd name="T45" fmla="*/ 32 h 40"/>
                <a:gd name="T46" fmla="*/ 55 w 63"/>
                <a:gd name="T47" fmla="*/ 24 h 40"/>
                <a:gd name="T48" fmla="*/ 59 w 63"/>
                <a:gd name="T49" fmla="*/ 24 h 40"/>
                <a:gd name="T50" fmla="*/ 59 w 63"/>
                <a:gd name="T5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3" h="40">
                  <a:moveTo>
                    <a:pt x="59" y="16"/>
                  </a:moveTo>
                  <a:cubicBezTo>
                    <a:pt x="55" y="16"/>
                    <a:pt x="55" y="16"/>
                    <a:pt x="55" y="16"/>
                  </a:cubicBezTo>
                  <a:cubicBezTo>
                    <a:pt x="59" y="16"/>
                    <a:pt x="59" y="8"/>
                    <a:pt x="55" y="8"/>
                  </a:cubicBezTo>
                  <a:cubicBezTo>
                    <a:pt x="47" y="8"/>
                    <a:pt x="47" y="8"/>
                    <a:pt x="47" y="8"/>
                  </a:cubicBezTo>
                  <a:cubicBezTo>
                    <a:pt x="54" y="8"/>
                    <a:pt x="54" y="0"/>
                    <a:pt x="47" y="0"/>
                  </a:cubicBezTo>
                  <a:cubicBezTo>
                    <a:pt x="36" y="0"/>
                    <a:pt x="36" y="0"/>
                    <a:pt x="36" y="0"/>
                  </a:cubicBezTo>
                  <a:cubicBezTo>
                    <a:pt x="28" y="0"/>
                    <a:pt x="28" y="0"/>
                    <a:pt x="28" y="0"/>
                  </a:cubicBezTo>
                  <a:cubicBezTo>
                    <a:pt x="23" y="0"/>
                    <a:pt x="23" y="0"/>
                    <a:pt x="23" y="0"/>
                  </a:cubicBezTo>
                  <a:cubicBezTo>
                    <a:pt x="12" y="0"/>
                    <a:pt x="6" y="4"/>
                    <a:pt x="6" y="4"/>
                  </a:cubicBezTo>
                  <a:cubicBezTo>
                    <a:pt x="0" y="4"/>
                    <a:pt x="0" y="4"/>
                    <a:pt x="0" y="4"/>
                  </a:cubicBezTo>
                  <a:cubicBezTo>
                    <a:pt x="0" y="10"/>
                    <a:pt x="0" y="10"/>
                    <a:pt x="0" y="10"/>
                  </a:cubicBezTo>
                  <a:cubicBezTo>
                    <a:pt x="2" y="10"/>
                    <a:pt x="2" y="10"/>
                    <a:pt x="2" y="10"/>
                  </a:cubicBezTo>
                  <a:cubicBezTo>
                    <a:pt x="3" y="10"/>
                    <a:pt x="4" y="11"/>
                    <a:pt x="4" y="12"/>
                  </a:cubicBezTo>
                  <a:cubicBezTo>
                    <a:pt x="4" y="24"/>
                    <a:pt x="4" y="24"/>
                    <a:pt x="4" y="24"/>
                  </a:cubicBezTo>
                  <a:cubicBezTo>
                    <a:pt x="4" y="25"/>
                    <a:pt x="3" y="26"/>
                    <a:pt x="2" y="26"/>
                  </a:cubicBezTo>
                  <a:cubicBezTo>
                    <a:pt x="0" y="26"/>
                    <a:pt x="0" y="26"/>
                    <a:pt x="0" y="26"/>
                  </a:cubicBezTo>
                  <a:cubicBezTo>
                    <a:pt x="0" y="32"/>
                    <a:pt x="0" y="32"/>
                    <a:pt x="0" y="32"/>
                  </a:cubicBezTo>
                  <a:cubicBezTo>
                    <a:pt x="6" y="32"/>
                    <a:pt x="6" y="32"/>
                    <a:pt x="6" y="32"/>
                  </a:cubicBezTo>
                  <a:cubicBezTo>
                    <a:pt x="6" y="32"/>
                    <a:pt x="15" y="40"/>
                    <a:pt x="23" y="40"/>
                  </a:cubicBezTo>
                  <a:cubicBezTo>
                    <a:pt x="25" y="40"/>
                    <a:pt x="29" y="40"/>
                    <a:pt x="35" y="40"/>
                  </a:cubicBezTo>
                  <a:cubicBezTo>
                    <a:pt x="38" y="40"/>
                    <a:pt x="42" y="37"/>
                    <a:pt x="42" y="34"/>
                  </a:cubicBezTo>
                  <a:cubicBezTo>
                    <a:pt x="42" y="32"/>
                    <a:pt x="42" y="32"/>
                    <a:pt x="42" y="32"/>
                  </a:cubicBezTo>
                  <a:cubicBezTo>
                    <a:pt x="55" y="32"/>
                    <a:pt x="55" y="32"/>
                    <a:pt x="55" y="32"/>
                  </a:cubicBezTo>
                  <a:cubicBezTo>
                    <a:pt x="62" y="32"/>
                    <a:pt x="62" y="24"/>
                    <a:pt x="55" y="24"/>
                  </a:cubicBezTo>
                  <a:cubicBezTo>
                    <a:pt x="59" y="24"/>
                    <a:pt x="59" y="24"/>
                    <a:pt x="59" y="24"/>
                  </a:cubicBezTo>
                  <a:cubicBezTo>
                    <a:pt x="63" y="24"/>
                    <a:pt x="63" y="16"/>
                    <a:pt x="59"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p>
          </p:txBody>
        </p:sp>
        <p:sp>
          <p:nvSpPr>
            <p:cNvPr id="58" name="Freeform 162">
              <a:extLst>
                <a:ext uri="{FF2B5EF4-FFF2-40B4-BE49-F238E27FC236}">
                  <a16:creationId xmlns:a16="http://schemas.microsoft.com/office/drawing/2014/main" id="{1DEEFA59-BCDF-EB8F-3785-3C717374C23C}"/>
                </a:ext>
              </a:extLst>
            </p:cNvPr>
            <p:cNvSpPr>
              <a:spLocks/>
            </p:cNvSpPr>
            <p:nvPr/>
          </p:nvSpPr>
          <p:spPr bwMode="auto">
            <a:xfrm>
              <a:off x="2706688" y="3057525"/>
              <a:ext cx="66675" cy="106363"/>
            </a:xfrm>
            <a:custGeom>
              <a:avLst/>
              <a:gdLst>
                <a:gd name="T0" fmla="*/ 18 w 18"/>
                <a:gd name="T1" fmla="*/ 22 h 28"/>
                <a:gd name="T2" fmla="*/ 16 w 18"/>
                <a:gd name="T3" fmla="*/ 22 h 28"/>
                <a:gd name="T4" fmla="*/ 14 w 18"/>
                <a:gd name="T5" fmla="*/ 20 h 28"/>
                <a:gd name="T6" fmla="*/ 14 w 18"/>
                <a:gd name="T7" fmla="*/ 8 h 28"/>
                <a:gd name="T8" fmla="*/ 16 w 18"/>
                <a:gd name="T9" fmla="*/ 6 h 28"/>
                <a:gd name="T10" fmla="*/ 18 w 18"/>
                <a:gd name="T11" fmla="*/ 6 h 28"/>
                <a:gd name="T12" fmla="*/ 18 w 18"/>
                <a:gd name="T13" fmla="*/ 0 h 28"/>
                <a:gd name="T14" fmla="*/ 0 w 18"/>
                <a:gd name="T15" fmla="*/ 0 h 28"/>
                <a:gd name="T16" fmla="*/ 0 w 18"/>
                <a:gd name="T17" fmla="*/ 28 h 28"/>
                <a:gd name="T18" fmla="*/ 18 w 18"/>
                <a:gd name="T19" fmla="*/ 28 h 28"/>
                <a:gd name="T20" fmla="*/ 18 w 18"/>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28">
                  <a:moveTo>
                    <a:pt x="18" y="22"/>
                  </a:moveTo>
                  <a:cubicBezTo>
                    <a:pt x="16" y="22"/>
                    <a:pt x="16" y="22"/>
                    <a:pt x="16" y="22"/>
                  </a:cubicBezTo>
                  <a:cubicBezTo>
                    <a:pt x="15" y="22"/>
                    <a:pt x="14" y="21"/>
                    <a:pt x="14" y="20"/>
                  </a:cubicBezTo>
                  <a:cubicBezTo>
                    <a:pt x="14" y="8"/>
                    <a:pt x="14" y="8"/>
                    <a:pt x="14" y="8"/>
                  </a:cubicBezTo>
                  <a:cubicBezTo>
                    <a:pt x="14" y="7"/>
                    <a:pt x="15" y="6"/>
                    <a:pt x="16" y="6"/>
                  </a:cubicBezTo>
                  <a:cubicBezTo>
                    <a:pt x="18" y="6"/>
                    <a:pt x="18" y="6"/>
                    <a:pt x="18" y="6"/>
                  </a:cubicBezTo>
                  <a:cubicBezTo>
                    <a:pt x="18" y="0"/>
                    <a:pt x="18" y="0"/>
                    <a:pt x="18" y="0"/>
                  </a:cubicBezTo>
                  <a:cubicBezTo>
                    <a:pt x="0" y="0"/>
                    <a:pt x="0" y="0"/>
                    <a:pt x="0" y="0"/>
                  </a:cubicBezTo>
                  <a:cubicBezTo>
                    <a:pt x="0" y="28"/>
                    <a:pt x="0" y="28"/>
                    <a:pt x="0" y="28"/>
                  </a:cubicBezTo>
                  <a:cubicBezTo>
                    <a:pt x="18" y="28"/>
                    <a:pt x="18" y="28"/>
                    <a:pt x="18" y="28"/>
                  </a:cubicBezTo>
                  <a:lnTo>
                    <a:pt x="18"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 name="Rectangle 163">
              <a:extLst>
                <a:ext uri="{FF2B5EF4-FFF2-40B4-BE49-F238E27FC236}">
                  <a16:creationId xmlns:a16="http://schemas.microsoft.com/office/drawing/2014/main" id="{EFAD9850-62C2-E4F4-1AA1-A2C9C4F986C0}"/>
                </a:ext>
              </a:extLst>
            </p:cNvPr>
            <p:cNvSpPr>
              <a:spLocks noChangeArrowheads="1"/>
            </p:cNvSpPr>
            <p:nvPr/>
          </p:nvSpPr>
          <p:spPr bwMode="auto">
            <a:xfrm>
              <a:off x="2789238" y="3057525"/>
              <a:ext cx="14288"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 name="Freeform 164">
              <a:extLst>
                <a:ext uri="{FF2B5EF4-FFF2-40B4-BE49-F238E27FC236}">
                  <a16:creationId xmlns:a16="http://schemas.microsoft.com/office/drawing/2014/main" id="{A5A7D454-DA63-F4EF-D69C-08FFB3014EF2}"/>
                </a:ext>
              </a:extLst>
            </p:cNvPr>
            <p:cNvSpPr>
              <a:spLocks/>
            </p:cNvSpPr>
            <p:nvPr/>
          </p:nvSpPr>
          <p:spPr bwMode="auto">
            <a:xfrm>
              <a:off x="2725738" y="2909888"/>
              <a:ext cx="157163" cy="41275"/>
            </a:xfrm>
            <a:custGeom>
              <a:avLst/>
              <a:gdLst>
                <a:gd name="T0" fmla="*/ 40 w 42"/>
                <a:gd name="T1" fmla="*/ 11 h 11"/>
                <a:gd name="T2" fmla="*/ 39 w 42"/>
                <a:gd name="T3" fmla="*/ 11 h 11"/>
                <a:gd name="T4" fmla="*/ 3 w 42"/>
                <a:gd name="T5" fmla="*/ 11 h 11"/>
                <a:gd name="T6" fmla="*/ 0 w 42"/>
                <a:gd name="T7" fmla="*/ 10 h 11"/>
                <a:gd name="T8" fmla="*/ 1 w 42"/>
                <a:gd name="T9" fmla="*/ 8 h 11"/>
                <a:gd name="T10" fmla="*/ 41 w 42"/>
                <a:gd name="T11" fmla="*/ 8 h 11"/>
                <a:gd name="T12" fmla="*/ 42 w 42"/>
                <a:gd name="T13" fmla="*/ 10 h 11"/>
                <a:gd name="T14" fmla="*/ 40 w 42"/>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1">
                  <a:moveTo>
                    <a:pt x="40" y="11"/>
                  </a:moveTo>
                  <a:cubicBezTo>
                    <a:pt x="39" y="11"/>
                    <a:pt x="39" y="11"/>
                    <a:pt x="39" y="11"/>
                  </a:cubicBezTo>
                  <a:cubicBezTo>
                    <a:pt x="28" y="4"/>
                    <a:pt x="14" y="4"/>
                    <a:pt x="3" y="11"/>
                  </a:cubicBezTo>
                  <a:cubicBezTo>
                    <a:pt x="2" y="11"/>
                    <a:pt x="1" y="11"/>
                    <a:pt x="0" y="10"/>
                  </a:cubicBezTo>
                  <a:cubicBezTo>
                    <a:pt x="0" y="9"/>
                    <a:pt x="0" y="8"/>
                    <a:pt x="1" y="8"/>
                  </a:cubicBezTo>
                  <a:cubicBezTo>
                    <a:pt x="13" y="0"/>
                    <a:pt x="29" y="0"/>
                    <a:pt x="41" y="8"/>
                  </a:cubicBezTo>
                  <a:cubicBezTo>
                    <a:pt x="42" y="8"/>
                    <a:pt x="42" y="9"/>
                    <a:pt x="42" y="10"/>
                  </a:cubicBezTo>
                  <a:cubicBezTo>
                    <a:pt x="41" y="11"/>
                    <a:pt x="41" y="11"/>
                    <a:pt x="4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 name="Freeform 165">
              <a:extLst>
                <a:ext uri="{FF2B5EF4-FFF2-40B4-BE49-F238E27FC236}">
                  <a16:creationId xmlns:a16="http://schemas.microsoft.com/office/drawing/2014/main" id="{AE487956-D538-0004-B5A7-F76FB37D681B}"/>
                </a:ext>
              </a:extLst>
            </p:cNvPr>
            <p:cNvSpPr>
              <a:spLocks/>
            </p:cNvSpPr>
            <p:nvPr/>
          </p:nvSpPr>
          <p:spPr bwMode="auto">
            <a:xfrm>
              <a:off x="2740025" y="2940050"/>
              <a:ext cx="128588" cy="38100"/>
            </a:xfrm>
            <a:custGeom>
              <a:avLst/>
              <a:gdLst>
                <a:gd name="T0" fmla="*/ 31 w 34"/>
                <a:gd name="T1" fmla="*/ 10 h 10"/>
                <a:gd name="T2" fmla="*/ 30 w 34"/>
                <a:gd name="T3" fmla="*/ 10 h 10"/>
                <a:gd name="T4" fmla="*/ 4 w 34"/>
                <a:gd name="T5" fmla="*/ 10 h 10"/>
                <a:gd name="T6" fmla="*/ 1 w 34"/>
                <a:gd name="T7" fmla="*/ 9 h 10"/>
                <a:gd name="T8" fmla="*/ 1 w 34"/>
                <a:gd name="T9" fmla="*/ 6 h 10"/>
                <a:gd name="T10" fmla="*/ 33 w 34"/>
                <a:gd name="T11" fmla="*/ 6 h 10"/>
                <a:gd name="T12" fmla="*/ 33 w 34"/>
                <a:gd name="T13" fmla="*/ 9 h 10"/>
                <a:gd name="T14" fmla="*/ 31 w 34"/>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10">
                  <a:moveTo>
                    <a:pt x="31" y="10"/>
                  </a:moveTo>
                  <a:cubicBezTo>
                    <a:pt x="31" y="10"/>
                    <a:pt x="31" y="10"/>
                    <a:pt x="30" y="10"/>
                  </a:cubicBezTo>
                  <a:cubicBezTo>
                    <a:pt x="22" y="4"/>
                    <a:pt x="12" y="4"/>
                    <a:pt x="4" y="10"/>
                  </a:cubicBezTo>
                  <a:cubicBezTo>
                    <a:pt x="3" y="10"/>
                    <a:pt x="2" y="10"/>
                    <a:pt x="1" y="9"/>
                  </a:cubicBezTo>
                  <a:cubicBezTo>
                    <a:pt x="0" y="8"/>
                    <a:pt x="1" y="7"/>
                    <a:pt x="1" y="6"/>
                  </a:cubicBezTo>
                  <a:cubicBezTo>
                    <a:pt x="11" y="0"/>
                    <a:pt x="23" y="0"/>
                    <a:pt x="33" y="6"/>
                  </a:cubicBezTo>
                  <a:cubicBezTo>
                    <a:pt x="33" y="7"/>
                    <a:pt x="34" y="8"/>
                    <a:pt x="33" y="9"/>
                  </a:cubicBezTo>
                  <a:cubicBezTo>
                    <a:pt x="33" y="10"/>
                    <a:pt x="32" y="10"/>
                    <a:pt x="3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 name="Freeform 166">
              <a:extLst>
                <a:ext uri="{FF2B5EF4-FFF2-40B4-BE49-F238E27FC236}">
                  <a16:creationId xmlns:a16="http://schemas.microsoft.com/office/drawing/2014/main" id="{5A949F38-7F43-E3B2-F79F-D0C8F25998C0}"/>
                </a:ext>
              </a:extLst>
            </p:cNvPr>
            <p:cNvSpPr>
              <a:spLocks/>
            </p:cNvSpPr>
            <p:nvPr/>
          </p:nvSpPr>
          <p:spPr bwMode="auto">
            <a:xfrm>
              <a:off x="2759075" y="2970213"/>
              <a:ext cx="90488" cy="34925"/>
            </a:xfrm>
            <a:custGeom>
              <a:avLst/>
              <a:gdLst>
                <a:gd name="T0" fmla="*/ 22 w 24"/>
                <a:gd name="T1" fmla="*/ 9 h 9"/>
                <a:gd name="T2" fmla="*/ 21 w 24"/>
                <a:gd name="T3" fmla="*/ 8 h 9"/>
                <a:gd name="T4" fmla="*/ 3 w 24"/>
                <a:gd name="T5" fmla="*/ 8 h 9"/>
                <a:gd name="T6" fmla="*/ 0 w 24"/>
                <a:gd name="T7" fmla="*/ 8 h 9"/>
                <a:gd name="T8" fmla="*/ 1 w 24"/>
                <a:gd name="T9" fmla="*/ 5 h 9"/>
                <a:gd name="T10" fmla="*/ 23 w 24"/>
                <a:gd name="T11" fmla="*/ 5 h 9"/>
                <a:gd name="T12" fmla="*/ 24 w 24"/>
                <a:gd name="T13" fmla="*/ 8 h 9"/>
                <a:gd name="T14" fmla="*/ 22 w 24"/>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9">
                  <a:moveTo>
                    <a:pt x="22" y="9"/>
                  </a:moveTo>
                  <a:cubicBezTo>
                    <a:pt x="22" y="9"/>
                    <a:pt x="21" y="8"/>
                    <a:pt x="21" y="8"/>
                  </a:cubicBezTo>
                  <a:cubicBezTo>
                    <a:pt x="16" y="5"/>
                    <a:pt x="8" y="5"/>
                    <a:pt x="3" y="8"/>
                  </a:cubicBezTo>
                  <a:cubicBezTo>
                    <a:pt x="2" y="9"/>
                    <a:pt x="1" y="9"/>
                    <a:pt x="0" y="8"/>
                  </a:cubicBezTo>
                  <a:cubicBezTo>
                    <a:pt x="0" y="7"/>
                    <a:pt x="0" y="5"/>
                    <a:pt x="1" y="5"/>
                  </a:cubicBezTo>
                  <a:cubicBezTo>
                    <a:pt x="7" y="0"/>
                    <a:pt x="16" y="0"/>
                    <a:pt x="23" y="5"/>
                  </a:cubicBezTo>
                  <a:cubicBezTo>
                    <a:pt x="24" y="5"/>
                    <a:pt x="24" y="7"/>
                    <a:pt x="24" y="8"/>
                  </a:cubicBezTo>
                  <a:cubicBezTo>
                    <a:pt x="23" y="8"/>
                    <a:pt x="23" y="9"/>
                    <a:pt x="2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63" name="Freeform 5">
            <a:extLst>
              <a:ext uri="{FF2B5EF4-FFF2-40B4-BE49-F238E27FC236}">
                <a16:creationId xmlns:a16="http://schemas.microsoft.com/office/drawing/2014/main" id="{BFB7C987-B7A1-46DB-DBE8-0A0C76190EA8}"/>
              </a:ext>
            </a:extLst>
          </p:cNvPr>
          <p:cNvSpPr>
            <a:spLocks/>
          </p:cNvSpPr>
          <p:nvPr/>
        </p:nvSpPr>
        <p:spPr bwMode="auto">
          <a:xfrm>
            <a:off x="5255422" y="4236528"/>
            <a:ext cx="270746" cy="169365"/>
          </a:xfrm>
          <a:custGeom>
            <a:avLst/>
            <a:gdLst>
              <a:gd name="T0" fmla="*/ 75 w 96"/>
              <a:gd name="T1" fmla="*/ 16 h 60"/>
              <a:gd name="T2" fmla="*/ 48 w 96"/>
              <a:gd name="T3" fmla="*/ 0 h 60"/>
              <a:gd name="T4" fmla="*/ 18 w 96"/>
              <a:gd name="T5" fmla="*/ 26 h 60"/>
              <a:gd name="T6" fmla="*/ 0 w 96"/>
              <a:gd name="T7" fmla="*/ 43 h 60"/>
              <a:gd name="T8" fmla="*/ 9 w 96"/>
              <a:gd name="T9" fmla="*/ 58 h 60"/>
              <a:gd name="T10" fmla="*/ 18 w 96"/>
              <a:gd name="T11" fmla="*/ 60 h 60"/>
              <a:gd name="T12" fmla="*/ 76 w 96"/>
              <a:gd name="T13" fmla="*/ 60 h 60"/>
              <a:gd name="T14" fmla="*/ 76 w 96"/>
              <a:gd name="T15" fmla="*/ 60 h 60"/>
              <a:gd name="T16" fmla="*/ 96 w 96"/>
              <a:gd name="T17" fmla="*/ 38 h 60"/>
              <a:gd name="T18" fmla="*/ 75 w 96"/>
              <a:gd name="T19" fmla="*/ 1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60">
                <a:moveTo>
                  <a:pt x="75" y="16"/>
                </a:moveTo>
                <a:cubicBezTo>
                  <a:pt x="69" y="6"/>
                  <a:pt x="59" y="0"/>
                  <a:pt x="48" y="0"/>
                </a:cubicBezTo>
                <a:cubicBezTo>
                  <a:pt x="33" y="0"/>
                  <a:pt x="20" y="11"/>
                  <a:pt x="18" y="26"/>
                </a:cubicBezTo>
                <a:cubicBezTo>
                  <a:pt x="9" y="25"/>
                  <a:pt x="0" y="33"/>
                  <a:pt x="0" y="43"/>
                </a:cubicBezTo>
                <a:cubicBezTo>
                  <a:pt x="0" y="52"/>
                  <a:pt x="5" y="56"/>
                  <a:pt x="9" y="58"/>
                </a:cubicBezTo>
                <a:cubicBezTo>
                  <a:pt x="13" y="60"/>
                  <a:pt x="17" y="60"/>
                  <a:pt x="18" y="60"/>
                </a:cubicBezTo>
                <a:cubicBezTo>
                  <a:pt x="76" y="60"/>
                  <a:pt x="76" y="60"/>
                  <a:pt x="76" y="60"/>
                </a:cubicBezTo>
                <a:cubicBezTo>
                  <a:pt x="76" y="60"/>
                  <a:pt x="76" y="60"/>
                  <a:pt x="76" y="60"/>
                </a:cubicBezTo>
                <a:cubicBezTo>
                  <a:pt x="76" y="60"/>
                  <a:pt x="96" y="57"/>
                  <a:pt x="96" y="38"/>
                </a:cubicBezTo>
                <a:cubicBezTo>
                  <a:pt x="96" y="26"/>
                  <a:pt x="86" y="16"/>
                  <a:pt x="75"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64" name="Group 63">
            <a:extLst>
              <a:ext uri="{FF2B5EF4-FFF2-40B4-BE49-F238E27FC236}">
                <a16:creationId xmlns:a16="http://schemas.microsoft.com/office/drawing/2014/main" id="{C94EE143-B520-F1E4-CB83-84CFE9338E68}"/>
              </a:ext>
            </a:extLst>
          </p:cNvPr>
          <p:cNvGrpSpPr/>
          <p:nvPr/>
        </p:nvGrpSpPr>
        <p:grpSpPr>
          <a:xfrm>
            <a:off x="7380837" y="881684"/>
            <a:ext cx="4044303" cy="1016579"/>
            <a:chOff x="137639" y="1509984"/>
            <a:chExt cx="4581055" cy="976693"/>
          </a:xfrm>
        </p:grpSpPr>
        <p:sp>
          <p:nvSpPr>
            <p:cNvPr id="65" name="TextBox 64">
              <a:extLst>
                <a:ext uri="{FF2B5EF4-FFF2-40B4-BE49-F238E27FC236}">
                  <a16:creationId xmlns:a16="http://schemas.microsoft.com/office/drawing/2014/main" id="{EDFE2036-637F-B64C-D0DD-44E615803AFA}"/>
                </a:ext>
              </a:extLst>
            </p:cNvPr>
            <p:cNvSpPr txBox="1"/>
            <p:nvPr/>
          </p:nvSpPr>
          <p:spPr>
            <a:xfrm>
              <a:off x="137639" y="1776995"/>
              <a:ext cx="4581055" cy="709682"/>
            </a:xfrm>
            <a:prstGeom prst="rect">
              <a:avLst/>
            </a:prstGeom>
            <a:noFill/>
          </p:spPr>
          <p:txBody>
            <a:bodyPr wrap="square">
              <a:spAutoFit/>
            </a:bodyPr>
            <a:lstStyle/>
            <a:p>
              <a:pPr marL="108000" indent="-108000">
                <a:buFontTx/>
                <a:buChar char="-"/>
              </a:pPr>
              <a:r>
                <a:rPr lang="en-US" altLang="zh-CN" sz="1400" dirty="0">
                  <a:solidFill>
                    <a:schemeClr val="tx2">
                      <a:lumMod val="75000"/>
                    </a:schemeClr>
                  </a:solidFill>
                  <a:latin typeface="Calibri" panose="020F0502020204030204" pitchFamily="34" charset="0"/>
                  <a:cs typeface="Calibri" panose="020F0502020204030204" pitchFamily="34" charset="0"/>
                </a:rPr>
                <a:t>Desktop Research</a:t>
              </a:r>
            </a:p>
            <a:p>
              <a:pPr marL="108000" indent="-108000">
                <a:buFontTx/>
                <a:buChar char="-"/>
              </a:pPr>
              <a:r>
                <a:rPr lang="en-US" altLang="zh-CN" sz="1400" dirty="0">
                  <a:solidFill>
                    <a:schemeClr val="tx2">
                      <a:lumMod val="75000"/>
                    </a:schemeClr>
                  </a:solidFill>
                  <a:latin typeface="Calibri" panose="020F0502020204030204" pitchFamily="34" charset="0"/>
                  <a:cs typeface="Calibri" panose="020F0502020204030204" pitchFamily="34" charset="0"/>
                </a:rPr>
                <a:t>Chinese FMCG market  understanding</a:t>
              </a:r>
            </a:p>
            <a:p>
              <a:pPr marL="108000" indent="-108000">
                <a:buFontTx/>
                <a:buChar char="-"/>
              </a:pPr>
              <a:r>
                <a:rPr lang="en-US" altLang="zh-CN" sz="1400" dirty="0">
                  <a:solidFill>
                    <a:schemeClr val="tx2">
                      <a:lumMod val="75000"/>
                    </a:schemeClr>
                  </a:solidFill>
                  <a:latin typeface="Calibri" panose="020F0502020204030204" pitchFamily="34" charset="0"/>
                  <a:cs typeface="Calibri" panose="020F0502020204030204" pitchFamily="34" charset="0"/>
                </a:rPr>
                <a:t>Domain Knowledge of market research</a:t>
              </a:r>
            </a:p>
          </p:txBody>
        </p:sp>
        <p:sp>
          <p:nvSpPr>
            <p:cNvPr id="66" name="TextBox 65">
              <a:extLst>
                <a:ext uri="{FF2B5EF4-FFF2-40B4-BE49-F238E27FC236}">
                  <a16:creationId xmlns:a16="http://schemas.microsoft.com/office/drawing/2014/main" id="{521B5BF9-5D62-35D8-40CD-DBA7B3587CE1}"/>
                </a:ext>
              </a:extLst>
            </p:cNvPr>
            <p:cNvSpPr txBox="1"/>
            <p:nvPr/>
          </p:nvSpPr>
          <p:spPr>
            <a:xfrm>
              <a:off x="176574" y="1509984"/>
              <a:ext cx="3948572" cy="354841"/>
            </a:xfrm>
            <a:prstGeom prst="rect">
              <a:avLst/>
            </a:prstGeom>
            <a:noFill/>
          </p:spPr>
          <p:txBody>
            <a:bodyPr wrap="square">
              <a:spAutoFit/>
            </a:bodyPr>
            <a:lstStyle/>
            <a:p>
              <a:r>
                <a:rPr lang="en-US" altLang="zh-CN" b="1" dirty="0">
                  <a:latin typeface="Calibri" panose="020F0502020204030204" pitchFamily="34" charset="0"/>
                  <a:cs typeface="Calibri" panose="020F0502020204030204" pitchFamily="34" charset="0"/>
                </a:rPr>
                <a:t>Industry Understanding</a:t>
              </a:r>
              <a:endParaRPr lang="en-ID" b="1" dirty="0">
                <a:latin typeface="Calibri" panose="020F0502020204030204" pitchFamily="34" charset="0"/>
                <a:cs typeface="Calibri" panose="020F0502020204030204" pitchFamily="34" charset="0"/>
              </a:endParaRPr>
            </a:p>
          </p:txBody>
        </p:sp>
      </p:grpSp>
      <p:sp>
        <p:nvSpPr>
          <p:cNvPr id="67" name="TextBox 66">
            <a:extLst>
              <a:ext uri="{FF2B5EF4-FFF2-40B4-BE49-F238E27FC236}">
                <a16:creationId xmlns:a16="http://schemas.microsoft.com/office/drawing/2014/main" id="{9F695FC5-7925-183B-1A32-176254D612CB}"/>
              </a:ext>
            </a:extLst>
          </p:cNvPr>
          <p:cNvSpPr txBox="1"/>
          <p:nvPr/>
        </p:nvSpPr>
        <p:spPr>
          <a:xfrm>
            <a:off x="7417393" y="4740881"/>
            <a:ext cx="2946257" cy="738664"/>
          </a:xfrm>
          <a:prstGeom prst="rect">
            <a:avLst/>
          </a:prstGeom>
          <a:noFill/>
        </p:spPr>
        <p:txBody>
          <a:bodyPr wrap="square">
            <a:spAutoFit/>
          </a:bodyPr>
          <a:lstStyle/>
          <a:p>
            <a:pPr marL="108000" indent="-108000">
              <a:buFontTx/>
              <a:buChar char="-"/>
            </a:pPr>
            <a:r>
              <a:rPr lang="en-ID" sz="1400" b="0" i="0" dirty="0">
                <a:solidFill>
                  <a:schemeClr val="tx2">
                    <a:lumMod val="75000"/>
                  </a:schemeClr>
                </a:solidFill>
                <a:effectLst/>
                <a:latin typeface="Calibri" panose="020F0502020204030204" pitchFamily="34" charset="0"/>
                <a:cs typeface="Calibri" panose="020F0502020204030204" pitchFamily="34" charset="0"/>
              </a:rPr>
              <a:t>Data understanding</a:t>
            </a:r>
          </a:p>
          <a:p>
            <a:pPr marL="108000" indent="-108000">
              <a:buFontTx/>
              <a:buChar char="-"/>
            </a:pPr>
            <a:r>
              <a:rPr lang="en-ID" sz="1400" b="0" i="0" dirty="0">
                <a:solidFill>
                  <a:schemeClr val="tx2">
                    <a:lumMod val="75000"/>
                  </a:schemeClr>
                </a:solidFill>
                <a:effectLst/>
                <a:latin typeface="Calibri" panose="020F0502020204030204" pitchFamily="34" charset="0"/>
                <a:cs typeface="Calibri" panose="020F0502020204030204" pitchFamily="34" charset="0"/>
              </a:rPr>
              <a:t>Data Cleaning and </a:t>
            </a:r>
            <a:r>
              <a:rPr lang="en-US" sz="1400" dirty="0">
                <a:solidFill>
                  <a:schemeClr val="tx2">
                    <a:lumMod val="75000"/>
                  </a:schemeClr>
                </a:solidFill>
                <a:latin typeface="Calibri" panose="020F0502020204030204" pitchFamily="34" charset="0"/>
                <a:cs typeface="Calibri" panose="020F0502020204030204" pitchFamily="34" charset="0"/>
              </a:rPr>
              <a:t>T</a:t>
            </a:r>
            <a:r>
              <a:rPr lang="en-US" altLang="zh-CN" sz="1400" b="0" i="0" dirty="0">
                <a:solidFill>
                  <a:schemeClr val="tx2">
                    <a:lumMod val="75000"/>
                  </a:schemeClr>
                </a:solidFill>
                <a:effectLst/>
                <a:latin typeface="Calibri" panose="020F0502020204030204" pitchFamily="34" charset="0"/>
                <a:cs typeface="Calibri" panose="020F0502020204030204" pitchFamily="34" charset="0"/>
              </a:rPr>
              <a:t>ransformation</a:t>
            </a:r>
          </a:p>
          <a:p>
            <a:pPr marL="108000" indent="-108000">
              <a:buFontTx/>
              <a:buChar char="-"/>
            </a:pPr>
            <a:r>
              <a:rPr lang="en-ID" sz="1400" b="0" i="0" dirty="0">
                <a:solidFill>
                  <a:schemeClr val="tx2">
                    <a:lumMod val="75000"/>
                  </a:schemeClr>
                </a:solidFill>
                <a:effectLst/>
                <a:latin typeface="Calibri" panose="020F0502020204030204" pitchFamily="34" charset="0"/>
                <a:cs typeface="Calibri" panose="020F0502020204030204" pitchFamily="34" charset="0"/>
              </a:rPr>
              <a:t>Data Dictionary</a:t>
            </a:r>
          </a:p>
        </p:txBody>
      </p:sp>
      <p:sp>
        <p:nvSpPr>
          <p:cNvPr id="68" name="矩形 14">
            <a:extLst>
              <a:ext uri="{FF2B5EF4-FFF2-40B4-BE49-F238E27FC236}">
                <a16:creationId xmlns:a16="http://schemas.microsoft.com/office/drawing/2014/main" id="{7689AA0C-733D-A648-D3C0-CF7D29002441}"/>
              </a:ext>
            </a:extLst>
          </p:cNvPr>
          <p:cNvSpPr/>
          <p:nvPr/>
        </p:nvSpPr>
        <p:spPr>
          <a:xfrm>
            <a:off x="5512752" y="3062730"/>
            <a:ext cx="1273864" cy="646331"/>
          </a:xfrm>
          <a:prstGeom prst="rect">
            <a:avLst/>
          </a:prstGeom>
        </p:spPr>
        <p:txBody>
          <a:bodyPr wrap="square">
            <a:spAutoFit/>
          </a:bodyPr>
          <a:lstStyle/>
          <a:p>
            <a:r>
              <a:rPr lang="en-US" altLang="zh-CN" b="1" dirty="0">
                <a:solidFill>
                  <a:schemeClr val="tx1">
                    <a:lumMod val="50000"/>
                  </a:schemeClr>
                </a:solidFill>
                <a:latin typeface="微软雅黑" panose="020B0503020204020204" pitchFamily="34" charset="-122"/>
                <a:ea typeface="微软雅黑" panose="020B0503020204020204" pitchFamily="34" charset="-122"/>
                <a:cs typeface="Kantar Brown TT" panose="020B0504020101010102" pitchFamily="34" charset="0"/>
                <a:sym typeface="+mn-lt"/>
              </a:rPr>
              <a:t>Working Process</a:t>
            </a:r>
            <a:endParaRPr lang="zh-CN" altLang="en-US" dirty="0"/>
          </a:p>
        </p:txBody>
      </p:sp>
      <p:sp>
        <p:nvSpPr>
          <p:cNvPr id="71" name="标题 1">
            <a:extLst>
              <a:ext uri="{FF2B5EF4-FFF2-40B4-BE49-F238E27FC236}">
                <a16:creationId xmlns:a16="http://schemas.microsoft.com/office/drawing/2014/main" id="{0880CD39-E6CA-32D5-480B-B0FDDD58C113}"/>
              </a:ext>
            </a:extLst>
          </p:cNvPr>
          <p:cNvSpPr>
            <a:spLocks noGrp="1"/>
          </p:cNvSpPr>
          <p:nvPr>
            <p:ph type="title"/>
          </p:nvPr>
        </p:nvSpPr>
        <p:spPr>
          <a:xfrm>
            <a:off x="599660" y="393632"/>
            <a:ext cx="10515600" cy="410127"/>
          </a:xfrm>
        </p:spPr>
        <p:txBody>
          <a:bodyPr vert="horz">
            <a:noAutofit/>
          </a:bodyPr>
          <a:lstStyle/>
          <a:p>
            <a:r>
              <a:rPr lang="en-US" altLang="zh-CN" sz="2400" b="1" i="1" dirty="0">
                <a:solidFill>
                  <a:schemeClr val="accent4">
                    <a:lumMod val="75000"/>
                  </a:schemeClr>
                </a:solidFill>
              </a:rPr>
              <a:t>Analytical Pathway</a:t>
            </a:r>
            <a:endParaRPr lang="zh-CN" altLang="en-US" sz="2400" dirty="0"/>
          </a:p>
        </p:txBody>
      </p:sp>
    </p:spTree>
    <p:extLst>
      <p:ext uri="{BB962C8B-B14F-4D97-AF65-F5344CB8AC3E}">
        <p14:creationId xmlns:p14="http://schemas.microsoft.com/office/powerpoint/2010/main" val="2638669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p:cNvGraphicFramePr>
            <a:graphicFrameLocks noChangeAspect="1"/>
          </p:cNvGraphicFramePr>
          <p:nvPr>
            <p:custDataLst>
              <p:tags r:id="rId1"/>
            </p:custDataLst>
            <p:extLst>
              <p:ext uri="{D42A27DB-BD31-4B8C-83A1-F6EECF244321}">
                <p14:modId xmlns:p14="http://schemas.microsoft.com/office/powerpoint/2010/main" val="37072905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95" imgH="394" progId="TCLayout.ActiveDocument.1">
                  <p:embed/>
                </p:oleObj>
              </mc:Choice>
              <mc:Fallback>
                <p:oleObj name="think-cell 幻灯片" r:id="rId3" imgW="395" imgH="394" progId="TCLayout.ActiveDocument.1">
                  <p:embed/>
                  <p:pic>
                    <p:nvPicPr>
                      <p:cNvPr id="6" name="think-cell data - do not delete"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页脚占位符 3"/>
          <p:cNvSpPr>
            <a:spLocks noGrp="1"/>
          </p:cNvSpPr>
          <p:nvPr>
            <p:ph type="ftr" sz="quarter" idx="11"/>
          </p:nvPr>
        </p:nvSpPr>
        <p:spPr/>
        <p:txBody>
          <a:bodyPr/>
          <a:lstStyle/>
          <a:p>
            <a:r>
              <a:rPr lang="en-US" altLang="zh-CN" sz="1600" i="1" dirty="0">
                <a:latin typeface="Arial" panose="020B0604020202020204" pitchFamily="34" charset="0"/>
                <a:cs typeface="Arial" panose="020B0604020202020204" pitchFamily="34" charset="0"/>
              </a:rPr>
              <a:t>Data: Questionnaire Data</a:t>
            </a:r>
            <a:endParaRPr lang="zh-CN" altLang="en-US" sz="1600" i="1" dirty="0">
              <a:latin typeface="Arial" panose="020B0604020202020204" pitchFamily="34" charset="0"/>
              <a:cs typeface="Arial" panose="020B0604020202020204" pitchFamily="34" charset="0"/>
            </a:endParaRPr>
          </a:p>
          <a:p>
            <a:endParaRPr lang="zh-CN" altLang="en-US" sz="1600" dirty="0"/>
          </a:p>
        </p:txBody>
      </p:sp>
      <p:sp>
        <p:nvSpPr>
          <p:cNvPr id="5" name="灯片编号占位符 4"/>
          <p:cNvSpPr>
            <a:spLocks noGrp="1"/>
          </p:cNvSpPr>
          <p:nvPr>
            <p:ph type="sldNum" sz="quarter" idx="12"/>
          </p:nvPr>
        </p:nvSpPr>
        <p:spPr/>
        <p:txBody>
          <a:bodyPr/>
          <a:lstStyle/>
          <a:p>
            <a:fld id="{1DDAB59E-332C-4060-B0C9-643DCBD9587F}" type="slidenum">
              <a:rPr lang="zh-CN" altLang="en-US" smtClean="0"/>
              <a:t>40</a:t>
            </a:fld>
            <a:endParaRPr lang="zh-CN" altLang="en-US"/>
          </a:p>
        </p:txBody>
      </p:sp>
      <p:sp>
        <p:nvSpPr>
          <p:cNvPr id="40" name="矩形 39"/>
          <p:cNvSpPr/>
          <p:nvPr/>
        </p:nvSpPr>
        <p:spPr>
          <a:xfrm>
            <a:off x="85344" y="26261"/>
            <a:ext cx="6096000" cy="307777"/>
          </a:xfrm>
          <a:prstGeom prst="rect">
            <a:avLst/>
          </a:prstGeom>
        </p:spPr>
        <p:txBody>
          <a:bodyPr>
            <a:spAutoFit/>
          </a:bodyPr>
          <a:lstStyle/>
          <a:p>
            <a:pPr fontAlgn="t"/>
            <a:r>
              <a:rPr lang="en-US" altLang="zh-CN" sz="1400" b="1" dirty="0">
                <a:solidFill>
                  <a:srgbClr val="005B00"/>
                </a:solidFill>
                <a:latin typeface="微软雅黑" panose="020B0503020204020204" pitchFamily="34" charset="-122"/>
                <a:ea typeface="微软雅黑" panose="020B0503020204020204" pitchFamily="34" charset="-122"/>
              </a:rPr>
              <a:t>Objective 3. New Product Launch Suggestions</a:t>
            </a:r>
            <a:endParaRPr lang="zh-CN" altLang="zh-CN" sz="1400" b="1" dirty="0">
              <a:solidFill>
                <a:srgbClr val="005B00"/>
              </a:solidFill>
              <a:latin typeface="微软雅黑" panose="020B0503020204020204" pitchFamily="34" charset="-122"/>
              <a:ea typeface="微软雅黑" panose="020B0503020204020204" pitchFamily="34" charset="-122"/>
            </a:endParaRPr>
          </a:p>
        </p:txBody>
      </p:sp>
      <p:sp>
        <p:nvSpPr>
          <p:cNvPr id="41" name="圆角矩形 40"/>
          <p:cNvSpPr/>
          <p:nvPr/>
        </p:nvSpPr>
        <p:spPr>
          <a:xfrm>
            <a:off x="1472185" y="343182"/>
            <a:ext cx="1243584" cy="379194"/>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Non-PC Buyers</a:t>
            </a:r>
            <a:endParaRPr lang="zh-CN" altLang="en-US" sz="1200" b="1" dirty="0">
              <a:latin typeface="Arial" panose="020B0604020202020204" pitchFamily="34" charset="0"/>
              <a:cs typeface="Arial" panose="020B0604020202020204" pitchFamily="34" charset="0"/>
            </a:endParaRPr>
          </a:p>
        </p:txBody>
      </p:sp>
      <p:sp>
        <p:nvSpPr>
          <p:cNvPr id="42" name="圆角矩形 41"/>
          <p:cNvSpPr/>
          <p:nvPr/>
        </p:nvSpPr>
        <p:spPr>
          <a:xfrm>
            <a:off x="171401" y="352749"/>
            <a:ext cx="1243584" cy="379194"/>
          </a:xfrm>
          <a:prstGeom prst="round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latin typeface="Arial" panose="020B0604020202020204" pitchFamily="34" charset="0"/>
                <a:cs typeface="Arial" panose="020B0604020202020204" pitchFamily="34" charset="0"/>
              </a:rPr>
              <a:t>Questionnaire</a:t>
            </a:r>
            <a:r>
              <a:rPr lang="en-US" altLang="zh-CN" sz="1200" b="1" dirty="0">
                <a:latin typeface="Arial" panose="020B0604020202020204" pitchFamily="34" charset="0"/>
                <a:cs typeface="Arial" panose="020B0604020202020204" pitchFamily="34" charset="0"/>
              </a:rPr>
              <a:t> Design</a:t>
            </a:r>
            <a:endParaRPr lang="zh-CN" altLang="en-US" sz="1200" b="1" dirty="0">
              <a:latin typeface="Arial" panose="020B0604020202020204" pitchFamily="34" charset="0"/>
              <a:cs typeface="Arial" panose="020B0604020202020204" pitchFamily="34" charset="0"/>
            </a:endParaRPr>
          </a:p>
        </p:txBody>
      </p:sp>
      <p:sp>
        <p:nvSpPr>
          <p:cNvPr id="43" name="圆角矩形 42"/>
          <p:cNvSpPr/>
          <p:nvPr/>
        </p:nvSpPr>
        <p:spPr>
          <a:xfrm>
            <a:off x="2772969" y="343182"/>
            <a:ext cx="1243584" cy="379194"/>
          </a:xfrm>
          <a:prstGeom prst="roundRect">
            <a:avLst/>
          </a:prstGeom>
          <a:solidFill>
            <a:srgbClr val="00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PC Buyers</a:t>
            </a:r>
            <a:endParaRPr lang="zh-CN" altLang="en-US" sz="1200" b="1" dirty="0">
              <a:latin typeface="Arial" panose="020B0604020202020204" pitchFamily="34" charset="0"/>
              <a:cs typeface="Arial" panose="020B0604020202020204" pitchFamily="34" charset="0"/>
            </a:endParaRPr>
          </a:p>
        </p:txBody>
      </p:sp>
      <p:pic>
        <p:nvPicPr>
          <p:cNvPr id="3" name="Picture 9" descr="Transparent Family Icon Png Clipart (#5399407) - PinClipart">
            <a:extLst>
              <a:ext uri="{FF2B5EF4-FFF2-40B4-BE49-F238E27FC236}">
                <a16:creationId xmlns:a16="http://schemas.microsoft.com/office/drawing/2014/main" id="{17AAA0AA-566A-F75A-E166-607264772F36}"/>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99766" l="0" r="98312">
                        <a14:foregroundMark x1="41139" y1="41822" x2="41139" y2="41822"/>
                        <a14:foregroundMark x1="25105" y1="51869" x2="25105" y2="51869"/>
                        <a14:foregroundMark x1="72363" y1="63785" x2="72363" y2="63785"/>
                        <a14:foregroundMark x1="73418" y1="32710" x2="73418" y2="32710"/>
                      </a14:backgroundRemoval>
                    </a14:imgEffect>
                  </a14:imgLayer>
                </a14:imgProps>
              </a:ext>
              <a:ext uri="{28A0092B-C50C-407E-A947-70E740481C1C}">
                <a14:useLocalDpi xmlns:a14="http://schemas.microsoft.com/office/drawing/2010/main" val="0"/>
              </a:ext>
            </a:extLst>
          </a:blip>
          <a:srcRect/>
          <a:stretch>
            <a:fillRect/>
          </a:stretch>
        </p:blipFill>
        <p:spPr bwMode="auto">
          <a:xfrm>
            <a:off x="171401" y="2300899"/>
            <a:ext cx="1880860" cy="169832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a:extLst>
              <a:ext uri="{FF2B5EF4-FFF2-40B4-BE49-F238E27FC236}">
                <a16:creationId xmlns:a16="http://schemas.microsoft.com/office/drawing/2014/main" id="{F3B96630-65DC-F4E6-B654-E5AB6166D37A}"/>
              </a:ext>
            </a:extLst>
          </p:cNvPr>
          <p:cNvGraphicFramePr>
            <a:graphicFrameLocks noGrp="1"/>
          </p:cNvGraphicFramePr>
          <p:nvPr>
            <p:extLst>
              <p:ext uri="{D42A27DB-BD31-4B8C-83A1-F6EECF244321}">
                <p14:modId xmlns:p14="http://schemas.microsoft.com/office/powerpoint/2010/main" val="4273320996"/>
              </p:ext>
            </p:extLst>
          </p:nvPr>
        </p:nvGraphicFramePr>
        <p:xfrm>
          <a:off x="2057400" y="839414"/>
          <a:ext cx="5454279" cy="3869138"/>
        </p:xfrm>
        <a:graphic>
          <a:graphicData uri="http://schemas.openxmlformats.org/drawingml/2006/table">
            <a:tbl>
              <a:tblPr firstRow="1" firstCol="1" bandRow="1">
                <a:tableStyleId>{5C22544A-7EE6-4342-B048-85BDC9FD1C3A}</a:tableStyleId>
              </a:tblPr>
              <a:tblGrid>
                <a:gridCol w="1489571">
                  <a:extLst>
                    <a:ext uri="{9D8B030D-6E8A-4147-A177-3AD203B41FA5}">
                      <a16:colId xmlns:a16="http://schemas.microsoft.com/office/drawing/2014/main" val="1235064870"/>
                    </a:ext>
                  </a:extLst>
                </a:gridCol>
                <a:gridCol w="1960723">
                  <a:extLst>
                    <a:ext uri="{9D8B030D-6E8A-4147-A177-3AD203B41FA5}">
                      <a16:colId xmlns:a16="http://schemas.microsoft.com/office/drawing/2014/main" val="1120348214"/>
                    </a:ext>
                  </a:extLst>
                </a:gridCol>
                <a:gridCol w="1362263">
                  <a:extLst>
                    <a:ext uri="{9D8B030D-6E8A-4147-A177-3AD203B41FA5}">
                      <a16:colId xmlns:a16="http://schemas.microsoft.com/office/drawing/2014/main" val="2383662384"/>
                    </a:ext>
                  </a:extLst>
                </a:gridCol>
                <a:gridCol w="641722">
                  <a:extLst>
                    <a:ext uri="{9D8B030D-6E8A-4147-A177-3AD203B41FA5}">
                      <a16:colId xmlns:a16="http://schemas.microsoft.com/office/drawing/2014/main" val="2114608841"/>
                    </a:ext>
                  </a:extLst>
                </a:gridCol>
              </a:tblGrid>
              <a:tr h="214952">
                <a:tc rowSpan="2">
                  <a:txBody>
                    <a:bodyPr/>
                    <a:lstStyle/>
                    <a:p>
                      <a:pPr algn="ctr"/>
                      <a:r>
                        <a:rPr lang="en-US" sz="1200" kern="0" dirty="0">
                          <a:solidFill>
                            <a:schemeClr val="bg1"/>
                          </a:solidFill>
                          <a:effectLst/>
                          <a:latin typeface="Arial" panose="020B0604020202020204" pitchFamily="34" charset="0"/>
                          <a:cs typeface="Arial" panose="020B0604020202020204" pitchFamily="34" charset="0"/>
                        </a:rPr>
                        <a:t>Attribute</a:t>
                      </a:r>
                      <a:endParaRPr lang="zh-CN" sz="1200" kern="100" dirty="0">
                        <a:solidFill>
                          <a:schemeClr val="bg1"/>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5B00"/>
                    </a:solidFill>
                  </a:tcPr>
                </a:tc>
                <a:tc rowSpan="2">
                  <a:txBody>
                    <a:bodyPr/>
                    <a:lstStyle/>
                    <a:p>
                      <a:pPr marL="0" algn="ctr" defTabSz="914400" rtl="0" eaLnBrk="1" latinLnBrk="0" hangingPunct="1"/>
                      <a:r>
                        <a:rPr lang="en-US" sz="1200" b="1" kern="0" dirty="0">
                          <a:solidFill>
                            <a:schemeClr val="tx1">
                              <a:lumMod val="75000"/>
                              <a:lumOff val="25000"/>
                            </a:schemeClr>
                          </a:solidFill>
                          <a:effectLst/>
                          <a:latin typeface="Arial" panose="020B0604020202020204" pitchFamily="34" charset="0"/>
                          <a:ea typeface="+mn-ea"/>
                          <a:cs typeface="Arial" panose="020B0604020202020204" pitchFamily="34" charset="0"/>
                        </a:rPr>
                        <a:t>Level</a:t>
                      </a:r>
                      <a:endParaRPr lang="zh-CN" altLang="en-US" sz="1200" b="1" kern="0" dirty="0">
                        <a:solidFill>
                          <a:schemeClr val="tx1">
                            <a:lumMod val="75000"/>
                            <a:lumOff val="25000"/>
                          </a:schemeClr>
                        </a:solidFill>
                        <a:effectLst/>
                        <a:latin typeface="Arial" panose="020B0604020202020204" pitchFamily="34" charset="0"/>
                        <a:ea typeface="+mn-ea"/>
                        <a:cs typeface="Arial" panose="020B0604020202020204" pitchFamily="34" charset="0"/>
                      </a:endParaRP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92D050"/>
                    </a:solidFill>
                  </a:tcPr>
                </a:tc>
                <a:tc gridSpan="2">
                  <a:txBody>
                    <a:bodyPr/>
                    <a:lstStyle/>
                    <a:p>
                      <a:pPr algn="ctr"/>
                      <a:r>
                        <a:rPr lang="en-US" sz="1200" kern="0" dirty="0">
                          <a:solidFill>
                            <a:schemeClr val="tx1">
                              <a:lumMod val="75000"/>
                              <a:lumOff val="25000"/>
                            </a:schemeClr>
                          </a:solidFill>
                          <a:effectLst/>
                        </a:rPr>
                        <a:t>Profile 1</a:t>
                      </a:r>
                      <a:endParaRPr lang="zh-CN" sz="1200" kern="100" dirty="0">
                        <a:solidFill>
                          <a:schemeClr val="tx1">
                            <a:lumMod val="75000"/>
                            <a:lumOff val="25000"/>
                          </a:schemeClr>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noFill/>
                    </a:lnL>
                    <a:lnR w="12700" cmpd="sng">
                      <a:noFill/>
                    </a:lnR>
                    <a:lnB w="38100" cmpd="sng">
                      <a:noFill/>
                    </a:lnB>
                    <a:solidFill>
                      <a:srgbClr val="92D050"/>
                    </a:solidFill>
                  </a:tcPr>
                </a:tc>
                <a:tc hMerge="1">
                  <a:txBody>
                    <a:bodyPr/>
                    <a:lstStyle/>
                    <a:p>
                      <a:endParaRPr lang="zh-CN" altLang="en-US"/>
                    </a:p>
                  </a:txBody>
                  <a:tcPr/>
                </a:tc>
                <a:extLst>
                  <a:ext uri="{0D108BD9-81ED-4DB2-BD59-A6C34878D82A}">
                    <a16:rowId xmlns:a16="http://schemas.microsoft.com/office/drawing/2014/main" val="1601674350"/>
                  </a:ext>
                </a:extLst>
              </a:tr>
              <a:tr h="214952">
                <a:tc vMerge="1">
                  <a:txBody>
                    <a:bodyPr/>
                    <a:lstStyle/>
                    <a:p>
                      <a:endParaRPr lang="zh-CN" altLang="en-US"/>
                    </a:p>
                  </a:txBody>
                  <a:tcPr/>
                </a:tc>
                <a:tc vMerge="1">
                  <a:txBody>
                    <a:bodyPr/>
                    <a:lstStyle/>
                    <a:p>
                      <a:endParaRPr lang="zh-CN" altLang="en-US"/>
                    </a:p>
                  </a:txBody>
                  <a:tcPr/>
                </a:tc>
                <a:tc>
                  <a:txBody>
                    <a:bodyPr/>
                    <a:lstStyle/>
                    <a:p>
                      <a:pPr marL="0" algn="ctr" defTabSz="914400" rtl="0" eaLnBrk="1" latinLnBrk="0" hangingPunct="1"/>
                      <a:r>
                        <a:rPr lang="en-US" sz="1200" b="1" kern="0" dirty="0">
                          <a:solidFill>
                            <a:schemeClr val="tx1">
                              <a:lumMod val="75000"/>
                              <a:lumOff val="25000"/>
                            </a:schemeClr>
                          </a:solidFill>
                          <a:effectLst/>
                          <a:latin typeface="Arial" panose="020B0604020202020204" pitchFamily="34" charset="0"/>
                          <a:ea typeface="+mn-ea"/>
                          <a:cs typeface="Arial" panose="020B0604020202020204" pitchFamily="34" charset="0"/>
                        </a:rPr>
                        <a:t>Importance(%)</a:t>
                      </a:r>
                      <a:endParaRPr lang="zh-CN" altLang="en-US" sz="1200" b="1" kern="0" dirty="0">
                        <a:solidFill>
                          <a:schemeClr val="tx1">
                            <a:lumMod val="75000"/>
                            <a:lumOff val="25000"/>
                          </a:schemeClr>
                        </a:solidFill>
                        <a:effectLst/>
                        <a:latin typeface="Arial" panose="020B0604020202020204" pitchFamily="34" charset="0"/>
                        <a:ea typeface="+mn-ea"/>
                        <a:cs typeface="Arial" panose="020B0604020202020204" pitchFamily="34" charset="0"/>
                      </a:endParaRPr>
                    </a:p>
                  </a:txBody>
                  <a:tcPr marL="68580" marR="68580" marT="0" marB="0">
                    <a:lnL w="38100" cmpd="sng">
                      <a:noFill/>
                    </a:lnL>
                    <a:lnR w="12700" cmpd="sng">
                      <a:noFill/>
                    </a:lnR>
                    <a:lnT w="38100" cmpd="sng">
                      <a:noFill/>
                    </a:lnT>
                    <a:lnB w="12700" cmpd="sng">
                      <a:noFill/>
                    </a:lnB>
                    <a:lnTlToBr w="12700" cmpd="sng">
                      <a:noFill/>
                      <a:prstDash val="solid"/>
                    </a:lnTlToBr>
                    <a:lnBlToTr w="12700" cmpd="sng">
                      <a:noFill/>
                      <a:prstDash val="solid"/>
                    </a:lnBlToTr>
                    <a:solidFill>
                      <a:srgbClr val="92D050"/>
                    </a:solidFill>
                  </a:tcPr>
                </a:tc>
                <a:tc>
                  <a:txBody>
                    <a:bodyPr/>
                    <a:lstStyle/>
                    <a:p>
                      <a:pPr marL="0" algn="ctr" defTabSz="914400" rtl="0" eaLnBrk="1" latinLnBrk="0" hangingPunct="1"/>
                      <a:r>
                        <a:rPr lang="en-US" sz="1200" b="1" kern="0" dirty="0">
                          <a:solidFill>
                            <a:schemeClr val="tx1">
                              <a:lumMod val="75000"/>
                              <a:lumOff val="25000"/>
                            </a:schemeClr>
                          </a:solidFill>
                          <a:effectLst/>
                          <a:latin typeface="Arial" panose="020B0604020202020204" pitchFamily="34" charset="0"/>
                          <a:ea typeface="+mn-ea"/>
                          <a:cs typeface="Arial" panose="020B0604020202020204" pitchFamily="34" charset="0"/>
                        </a:rPr>
                        <a:t>Utility</a:t>
                      </a:r>
                      <a:endParaRPr lang="zh-CN" altLang="en-US" sz="1200" b="1" kern="0" dirty="0">
                        <a:solidFill>
                          <a:schemeClr val="tx1">
                            <a:lumMod val="75000"/>
                            <a:lumOff val="25000"/>
                          </a:schemeClr>
                        </a:solidFill>
                        <a:effectLst/>
                        <a:latin typeface="Arial" panose="020B0604020202020204" pitchFamily="34" charset="0"/>
                        <a:ea typeface="+mn-ea"/>
                        <a:cs typeface="Arial" panose="020B0604020202020204" pitchFamily="34" charset="0"/>
                      </a:endParaRPr>
                    </a:p>
                  </a:txBody>
                  <a:tcPr marL="68580" marR="6858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3142466722"/>
                  </a:ext>
                </a:extLst>
              </a:tr>
              <a:tr h="429906">
                <a:tc rowSpan="2">
                  <a:txBody>
                    <a:bodyPr/>
                    <a:lstStyle/>
                    <a:p>
                      <a:pPr algn="ctr"/>
                      <a:r>
                        <a:rPr lang="en-US" sz="1200" kern="0" dirty="0">
                          <a:solidFill>
                            <a:schemeClr val="tx1">
                              <a:lumMod val="75000"/>
                              <a:lumOff val="25000"/>
                            </a:schemeClr>
                          </a:solidFill>
                          <a:effectLst/>
                          <a:latin typeface="Arial" panose="020B0604020202020204" pitchFamily="34" charset="0"/>
                          <a:cs typeface="Arial" panose="020B0604020202020204" pitchFamily="34" charset="0"/>
                        </a:rPr>
                        <a:t>Oil</a:t>
                      </a:r>
                      <a:endParaRPr lang="zh-CN" sz="1400" kern="100" dirty="0">
                        <a:solidFill>
                          <a:schemeClr val="tx1">
                            <a:lumMod val="75000"/>
                            <a:lumOff val="25000"/>
                          </a:schemeClr>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kern="0" dirty="0">
                          <a:effectLst/>
                          <a:latin typeface="Arial" panose="020B0604020202020204" pitchFamily="34" charset="0"/>
                          <a:cs typeface="Arial" panose="020B0604020202020204" pitchFamily="34" charset="0"/>
                        </a:rPr>
                        <a:t>Baked crisps(no oil added)</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rowSpan="2">
                  <a:txBody>
                    <a:bodyPr/>
                    <a:lstStyle/>
                    <a:p>
                      <a:pPr algn="ctr"/>
                      <a:r>
                        <a:rPr lang="en-US" sz="1200" kern="0" dirty="0">
                          <a:effectLst/>
                          <a:latin typeface="Arial" panose="020B0604020202020204" pitchFamily="34" charset="0"/>
                          <a:cs typeface="Arial" panose="020B0604020202020204" pitchFamily="34" charset="0"/>
                        </a:rPr>
                        <a:t>20.8</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kern="100" dirty="0">
                          <a:effectLst/>
                          <a:latin typeface="Arial" panose="020B0604020202020204" pitchFamily="34" charset="0"/>
                          <a:cs typeface="Arial" panose="020B0604020202020204" pitchFamily="34" charset="0"/>
                        </a:rPr>
                        <a:t>-1.261</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7447074"/>
                  </a:ext>
                </a:extLst>
              </a:tr>
              <a:tr h="214952">
                <a:tc vMerge="1">
                  <a:txBody>
                    <a:bodyPr/>
                    <a:lstStyle/>
                    <a:p>
                      <a:endParaRPr lang="zh-CN" altLang="en-US"/>
                    </a:p>
                  </a:txBody>
                  <a:tcPr/>
                </a:tc>
                <a:tc>
                  <a:txBody>
                    <a:bodyPr/>
                    <a:lstStyle/>
                    <a:p>
                      <a:pPr algn="ctr"/>
                      <a:r>
                        <a:rPr lang="en-US" sz="1200" kern="0" dirty="0">
                          <a:effectLst/>
                          <a:latin typeface="Arial" panose="020B0604020202020204" pitchFamily="34" charset="0"/>
                          <a:cs typeface="Arial" panose="020B0604020202020204" pitchFamily="34" charset="0"/>
                        </a:rPr>
                        <a:t>Deep-fried crisps</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endParaRPr lang="zh-CN" altLang="en-US"/>
                    </a:p>
                  </a:txBody>
                  <a:tcPr/>
                </a:tc>
                <a:tc>
                  <a:txBody>
                    <a:bodyPr/>
                    <a:lstStyle/>
                    <a:p>
                      <a:pPr algn="ctr"/>
                      <a:r>
                        <a:rPr lang="en-US" sz="1200" kern="100" dirty="0">
                          <a:effectLst/>
                          <a:latin typeface="Arial" panose="020B0604020202020204" pitchFamily="34" charset="0"/>
                          <a:cs typeface="Arial" panose="020B0604020202020204" pitchFamily="34" charset="0"/>
                        </a:rPr>
                        <a:t>1.261</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100298"/>
                  </a:ext>
                </a:extLst>
              </a:tr>
              <a:tr h="214952">
                <a:tc rowSpan="2">
                  <a:txBody>
                    <a:bodyPr/>
                    <a:lstStyle/>
                    <a:p>
                      <a:pPr algn="ctr"/>
                      <a:r>
                        <a:rPr lang="en-US" sz="1200" kern="0" dirty="0">
                          <a:solidFill>
                            <a:schemeClr val="tx1">
                              <a:lumMod val="75000"/>
                              <a:lumOff val="25000"/>
                            </a:schemeClr>
                          </a:solidFill>
                          <a:effectLst/>
                          <a:latin typeface="Arial" panose="020B0604020202020204" pitchFamily="34" charset="0"/>
                          <a:cs typeface="Arial" panose="020B0604020202020204" pitchFamily="34" charset="0"/>
                        </a:rPr>
                        <a:t>Texture</a:t>
                      </a:r>
                      <a:endParaRPr lang="zh-CN" sz="1400" kern="100" dirty="0">
                        <a:solidFill>
                          <a:schemeClr val="tx1">
                            <a:lumMod val="75000"/>
                            <a:lumOff val="25000"/>
                          </a:schemeClr>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kern="0" dirty="0">
                          <a:effectLst/>
                          <a:latin typeface="Arial" panose="020B0604020202020204" pitchFamily="34" charset="0"/>
                          <a:cs typeface="Arial" panose="020B0604020202020204" pitchFamily="34" charset="0"/>
                        </a:rPr>
                        <a:t>thick</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rowSpan="2">
                  <a:txBody>
                    <a:bodyPr/>
                    <a:lstStyle/>
                    <a:p>
                      <a:pPr algn="ctr"/>
                      <a:r>
                        <a:rPr lang="en-US" sz="1200" kern="0" dirty="0">
                          <a:effectLst/>
                          <a:latin typeface="Arial" panose="020B0604020202020204" pitchFamily="34" charset="0"/>
                          <a:cs typeface="Arial" panose="020B0604020202020204" pitchFamily="34" charset="0"/>
                        </a:rPr>
                        <a:t>3.3</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kern="100" dirty="0">
                          <a:effectLst/>
                          <a:latin typeface="Arial" panose="020B0604020202020204" pitchFamily="34" charset="0"/>
                          <a:cs typeface="Arial" panose="020B0604020202020204" pitchFamily="34" charset="0"/>
                        </a:rPr>
                        <a:t>-0.201</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4236012"/>
                  </a:ext>
                </a:extLst>
              </a:tr>
              <a:tr h="214952">
                <a:tc vMerge="1">
                  <a:txBody>
                    <a:bodyPr/>
                    <a:lstStyle/>
                    <a:p>
                      <a:endParaRPr lang="zh-CN" altLang="en-US"/>
                    </a:p>
                  </a:txBody>
                  <a:tcPr/>
                </a:tc>
                <a:tc>
                  <a:txBody>
                    <a:bodyPr/>
                    <a:lstStyle/>
                    <a:p>
                      <a:pPr algn="ctr"/>
                      <a:r>
                        <a:rPr lang="en-US" sz="1200" kern="0" dirty="0">
                          <a:effectLst/>
                          <a:latin typeface="Arial" panose="020B0604020202020204" pitchFamily="34" charset="0"/>
                          <a:cs typeface="Arial" panose="020B0604020202020204" pitchFamily="34" charset="0"/>
                        </a:rPr>
                        <a:t>Thin</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endParaRPr lang="zh-CN" altLang="en-US"/>
                    </a:p>
                  </a:txBody>
                  <a:tcPr/>
                </a:tc>
                <a:tc>
                  <a:txBody>
                    <a:bodyPr/>
                    <a:lstStyle/>
                    <a:p>
                      <a:pPr algn="ctr"/>
                      <a:r>
                        <a:rPr lang="en-US" sz="1200" kern="100" dirty="0">
                          <a:effectLst/>
                          <a:latin typeface="Arial" panose="020B0604020202020204" pitchFamily="34" charset="0"/>
                          <a:cs typeface="Arial" panose="020B0604020202020204" pitchFamily="34" charset="0"/>
                        </a:rPr>
                        <a:t>0.201</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1929306"/>
                  </a:ext>
                </a:extLst>
              </a:tr>
              <a:tr h="214952">
                <a:tc rowSpan="4">
                  <a:txBody>
                    <a:bodyPr/>
                    <a:lstStyle/>
                    <a:p>
                      <a:pPr algn="ctr"/>
                      <a:r>
                        <a:rPr lang="en-US" sz="1200" kern="0" dirty="0">
                          <a:solidFill>
                            <a:schemeClr val="tx1">
                              <a:lumMod val="75000"/>
                              <a:lumOff val="25000"/>
                            </a:schemeClr>
                          </a:solidFill>
                          <a:effectLst/>
                          <a:latin typeface="Arial" panose="020B0604020202020204" pitchFamily="34" charset="0"/>
                          <a:cs typeface="Arial" panose="020B0604020202020204" pitchFamily="34" charset="0"/>
                        </a:rPr>
                        <a:t>Flavor</a:t>
                      </a:r>
                      <a:endParaRPr lang="zh-CN" sz="1400" kern="100" dirty="0">
                        <a:solidFill>
                          <a:schemeClr val="tx1">
                            <a:lumMod val="75000"/>
                            <a:lumOff val="25000"/>
                          </a:schemeClr>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kern="0" dirty="0">
                          <a:effectLst/>
                          <a:latin typeface="Arial" panose="020B0604020202020204" pitchFamily="34" charset="0"/>
                          <a:cs typeface="Arial" panose="020B0604020202020204" pitchFamily="34" charset="0"/>
                        </a:rPr>
                        <a:t>Mild Flavor</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rowSpan="4">
                  <a:txBody>
                    <a:bodyPr/>
                    <a:lstStyle/>
                    <a:p>
                      <a:pPr algn="ctr"/>
                      <a:r>
                        <a:rPr lang="en-US" sz="1200" kern="0" dirty="0">
                          <a:effectLst/>
                          <a:latin typeface="Arial" panose="020B0604020202020204" pitchFamily="34" charset="0"/>
                          <a:cs typeface="Arial" panose="020B0604020202020204" pitchFamily="34" charset="0"/>
                        </a:rPr>
                        <a:t> </a:t>
                      </a:r>
                      <a:endParaRPr lang="zh-CN" sz="1400" kern="100" dirty="0">
                        <a:effectLst/>
                        <a:latin typeface="Arial" panose="020B0604020202020204" pitchFamily="34" charset="0"/>
                        <a:cs typeface="Arial" panose="020B0604020202020204" pitchFamily="34" charset="0"/>
                      </a:endParaRPr>
                    </a:p>
                    <a:p>
                      <a:pPr algn="ctr"/>
                      <a:r>
                        <a:rPr lang="en-US" sz="1200" kern="0" dirty="0">
                          <a:effectLst/>
                          <a:latin typeface="Arial" panose="020B0604020202020204" pitchFamily="34" charset="0"/>
                          <a:cs typeface="Arial" panose="020B0604020202020204" pitchFamily="34" charset="0"/>
                        </a:rPr>
                        <a:t>45.1</a:t>
                      </a:r>
                      <a:endParaRPr lang="zh-CN" sz="1400" kern="100" dirty="0">
                        <a:effectLst/>
                        <a:latin typeface="Arial" panose="020B0604020202020204" pitchFamily="34" charset="0"/>
                        <a:cs typeface="Arial" panose="020B0604020202020204" pitchFamily="34" charset="0"/>
                      </a:endParaRPr>
                    </a:p>
                    <a:p>
                      <a:pPr algn="ctr"/>
                      <a:r>
                        <a:rPr lang="en-US" sz="1200" kern="0" dirty="0">
                          <a:effectLst/>
                          <a:latin typeface="Arial" panose="020B0604020202020204" pitchFamily="34" charset="0"/>
                          <a:cs typeface="Arial" panose="020B0604020202020204" pitchFamily="34" charset="0"/>
                        </a:rPr>
                        <a:t> </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kern="100" dirty="0">
                          <a:effectLst/>
                          <a:latin typeface="Arial" panose="020B0604020202020204" pitchFamily="34" charset="0"/>
                          <a:cs typeface="Arial" panose="020B0604020202020204" pitchFamily="34" charset="0"/>
                        </a:rPr>
                        <a:t>-3.637</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5108151"/>
                  </a:ext>
                </a:extLst>
              </a:tr>
              <a:tr h="214952">
                <a:tc vMerge="1">
                  <a:txBody>
                    <a:bodyPr/>
                    <a:lstStyle/>
                    <a:p>
                      <a:endParaRPr lang="zh-CN" altLang="en-US"/>
                    </a:p>
                  </a:txBody>
                  <a:tcPr/>
                </a:tc>
                <a:tc>
                  <a:txBody>
                    <a:bodyPr/>
                    <a:lstStyle/>
                    <a:p>
                      <a:pPr algn="ctr"/>
                      <a:r>
                        <a:rPr lang="en-US" sz="1200" kern="0" dirty="0">
                          <a:effectLst/>
                          <a:latin typeface="Arial" panose="020B0604020202020204" pitchFamily="34" charset="0"/>
                          <a:cs typeface="Arial" panose="020B0604020202020204" pitchFamily="34" charset="0"/>
                        </a:rPr>
                        <a:t>Strong Flavor</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endParaRPr lang="zh-CN" altLang="en-US"/>
                    </a:p>
                  </a:txBody>
                  <a:tcPr/>
                </a:tc>
                <a:tc>
                  <a:txBody>
                    <a:bodyPr/>
                    <a:lstStyle/>
                    <a:p>
                      <a:pPr algn="ctr"/>
                      <a:r>
                        <a:rPr lang="en-US" sz="1200" kern="100" dirty="0">
                          <a:effectLst/>
                          <a:latin typeface="Arial" panose="020B0604020202020204" pitchFamily="34" charset="0"/>
                          <a:cs typeface="Arial" panose="020B0604020202020204" pitchFamily="34" charset="0"/>
                        </a:rPr>
                        <a:t>1.843</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3358611"/>
                  </a:ext>
                </a:extLst>
              </a:tr>
              <a:tr h="214952">
                <a:tc vMerge="1">
                  <a:txBody>
                    <a:bodyPr/>
                    <a:lstStyle/>
                    <a:p>
                      <a:endParaRPr lang="zh-CN" altLang="en-US"/>
                    </a:p>
                  </a:txBody>
                  <a:tcPr/>
                </a:tc>
                <a:tc>
                  <a:txBody>
                    <a:bodyPr/>
                    <a:lstStyle/>
                    <a:p>
                      <a:pPr algn="ctr"/>
                      <a:r>
                        <a:rPr lang="en-US" sz="1200" kern="0" dirty="0">
                          <a:effectLst/>
                          <a:latin typeface="Arial" panose="020B0604020202020204" pitchFamily="34" charset="0"/>
                          <a:cs typeface="Arial" panose="020B0604020202020204" pitchFamily="34" charset="0"/>
                        </a:rPr>
                        <a:t>Sweet Flavor</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endParaRPr lang="zh-CN" altLang="en-US"/>
                    </a:p>
                  </a:txBody>
                  <a:tcPr/>
                </a:tc>
                <a:tc>
                  <a:txBody>
                    <a:bodyPr/>
                    <a:lstStyle/>
                    <a:p>
                      <a:pPr algn="ctr"/>
                      <a:r>
                        <a:rPr lang="en-US" sz="1200" kern="100" dirty="0">
                          <a:effectLst/>
                          <a:latin typeface="Arial" panose="020B0604020202020204" pitchFamily="34" charset="0"/>
                          <a:cs typeface="Arial" panose="020B0604020202020204" pitchFamily="34" charset="0"/>
                        </a:rPr>
                        <a:t>1.272</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mpd="sng">
                      <a:noFill/>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6228716"/>
                  </a:ext>
                </a:extLst>
              </a:tr>
              <a:tr h="214952">
                <a:tc vMerge="1">
                  <a:txBody>
                    <a:bodyPr/>
                    <a:lstStyle/>
                    <a:p>
                      <a:endParaRPr lang="zh-CN" altLang="en-US"/>
                    </a:p>
                  </a:txBody>
                  <a:tcPr/>
                </a:tc>
                <a:tc>
                  <a:txBody>
                    <a:bodyPr/>
                    <a:lstStyle/>
                    <a:p>
                      <a:pPr algn="ctr"/>
                      <a:r>
                        <a:rPr lang="en-US" sz="1200" kern="0" dirty="0">
                          <a:effectLst/>
                          <a:latin typeface="Arial" panose="020B0604020202020204" pitchFamily="34" charset="0"/>
                          <a:cs typeface="Arial" panose="020B0604020202020204" pitchFamily="34" charset="0"/>
                        </a:rPr>
                        <a:t>Traditional Flavor</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endParaRPr lang="zh-CN" altLang="en-US"/>
                    </a:p>
                  </a:txBody>
                  <a:tcPr/>
                </a:tc>
                <a:tc>
                  <a:txBody>
                    <a:bodyPr/>
                    <a:lstStyle/>
                    <a:p>
                      <a:pPr algn="ctr"/>
                      <a:r>
                        <a:rPr lang="en-US" sz="1200" kern="100">
                          <a:effectLst/>
                          <a:latin typeface="Arial" panose="020B0604020202020204" pitchFamily="34" charset="0"/>
                          <a:cs typeface="Arial" panose="020B0604020202020204" pitchFamily="34" charset="0"/>
                        </a:rPr>
                        <a:t>0.522</a:t>
                      </a:r>
                      <a:endParaRPr lang="zh-CN" sz="1400" kern="1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ap="flat" cmpd="sng" algn="ctr">
                      <a:solidFill>
                        <a:srgbClr val="C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78288949"/>
                  </a:ext>
                </a:extLst>
              </a:tr>
              <a:tr h="214952">
                <a:tc rowSpan="3">
                  <a:txBody>
                    <a:bodyPr/>
                    <a:lstStyle/>
                    <a:p>
                      <a:pPr algn="ctr"/>
                      <a:r>
                        <a:rPr lang="en-US" sz="1200" kern="0" dirty="0">
                          <a:solidFill>
                            <a:schemeClr val="tx1">
                              <a:lumMod val="75000"/>
                              <a:lumOff val="25000"/>
                            </a:schemeClr>
                          </a:solidFill>
                          <a:effectLst/>
                          <a:latin typeface="Arial" panose="020B0604020202020204" pitchFamily="34" charset="0"/>
                          <a:cs typeface="Arial" panose="020B0604020202020204" pitchFamily="34" charset="0"/>
                        </a:rPr>
                        <a:t>Price</a:t>
                      </a:r>
                      <a:endParaRPr lang="zh-CN" sz="1400" kern="100" dirty="0">
                        <a:solidFill>
                          <a:schemeClr val="tx1">
                            <a:lumMod val="75000"/>
                            <a:lumOff val="25000"/>
                          </a:schemeClr>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kern="0" dirty="0">
                          <a:effectLst/>
                          <a:latin typeface="Arial" panose="020B0604020202020204" pitchFamily="34" charset="0"/>
                          <a:cs typeface="Arial" panose="020B0604020202020204" pitchFamily="34" charset="0"/>
                        </a:rPr>
                        <a:t>5 </a:t>
                      </a:r>
                      <a:r>
                        <a:rPr lang="en-US" sz="1200" kern="0" dirty="0" err="1">
                          <a:effectLst/>
                          <a:latin typeface="Arial" panose="020B0604020202020204" pitchFamily="34" charset="0"/>
                          <a:cs typeface="Arial" panose="020B0604020202020204" pitchFamily="34" charset="0"/>
                        </a:rPr>
                        <a:t>rmb</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rowSpan="3">
                  <a:txBody>
                    <a:bodyPr/>
                    <a:lstStyle/>
                    <a:p>
                      <a:pPr algn="ctr"/>
                      <a:r>
                        <a:rPr lang="en-US" sz="1200" kern="0" dirty="0">
                          <a:effectLst/>
                          <a:latin typeface="Arial" panose="020B0604020202020204" pitchFamily="34" charset="0"/>
                          <a:cs typeface="Arial" panose="020B0604020202020204" pitchFamily="34" charset="0"/>
                        </a:rPr>
                        <a:t> </a:t>
                      </a:r>
                      <a:endParaRPr lang="zh-CN" sz="1400" kern="100" dirty="0">
                        <a:effectLst/>
                        <a:latin typeface="Arial" panose="020B0604020202020204" pitchFamily="34" charset="0"/>
                        <a:cs typeface="Arial" panose="020B0604020202020204" pitchFamily="34" charset="0"/>
                      </a:endParaRPr>
                    </a:p>
                    <a:p>
                      <a:pPr algn="ctr"/>
                      <a:r>
                        <a:rPr lang="en-US" sz="1200" kern="0" dirty="0">
                          <a:effectLst/>
                          <a:latin typeface="Arial" panose="020B0604020202020204" pitchFamily="34" charset="0"/>
                          <a:cs typeface="Arial" panose="020B0604020202020204" pitchFamily="34" charset="0"/>
                        </a:rPr>
                        <a:t>13.7</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kern="100" dirty="0">
                          <a:effectLst/>
                          <a:latin typeface="Arial" panose="020B0604020202020204" pitchFamily="34" charset="0"/>
                          <a:cs typeface="Arial" panose="020B0604020202020204" pitchFamily="34" charset="0"/>
                        </a:rPr>
                        <a:t>0.22</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2289932"/>
                  </a:ext>
                </a:extLst>
              </a:tr>
              <a:tr h="214952">
                <a:tc vMerge="1">
                  <a:txBody>
                    <a:bodyPr/>
                    <a:lstStyle/>
                    <a:p>
                      <a:endParaRPr lang="zh-CN" altLang="en-US"/>
                    </a:p>
                  </a:txBody>
                  <a:tcPr/>
                </a:tc>
                <a:tc>
                  <a:txBody>
                    <a:bodyPr/>
                    <a:lstStyle/>
                    <a:p>
                      <a:pPr algn="ctr"/>
                      <a:r>
                        <a:rPr lang="en-US" sz="1200" kern="0" dirty="0">
                          <a:effectLst/>
                          <a:latin typeface="Arial" panose="020B0604020202020204" pitchFamily="34" charset="0"/>
                          <a:cs typeface="Arial" panose="020B0604020202020204" pitchFamily="34" charset="0"/>
                        </a:rPr>
                        <a:t>10 </a:t>
                      </a:r>
                      <a:r>
                        <a:rPr lang="en-US" sz="1200" kern="0" dirty="0" err="1">
                          <a:effectLst/>
                          <a:latin typeface="Arial" panose="020B0604020202020204" pitchFamily="34" charset="0"/>
                          <a:cs typeface="Arial" panose="020B0604020202020204" pitchFamily="34" charset="0"/>
                        </a:rPr>
                        <a:t>rmb</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endParaRPr lang="zh-CN" altLang="en-US"/>
                    </a:p>
                  </a:txBody>
                  <a:tcPr/>
                </a:tc>
                <a:tc>
                  <a:txBody>
                    <a:bodyPr/>
                    <a:lstStyle/>
                    <a:p>
                      <a:pPr algn="ctr"/>
                      <a:r>
                        <a:rPr lang="en-US" sz="1200" kern="100" dirty="0">
                          <a:effectLst/>
                          <a:latin typeface="Arial" panose="020B0604020202020204" pitchFamily="34" charset="0"/>
                          <a:cs typeface="Arial" panose="020B0604020202020204" pitchFamily="34" charset="0"/>
                        </a:rPr>
                        <a:t>0.719</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3717143"/>
                  </a:ext>
                </a:extLst>
              </a:tr>
              <a:tr h="214952">
                <a:tc vMerge="1">
                  <a:txBody>
                    <a:bodyPr/>
                    <a:lstStyle/>
                    <a:p>
                      <a:endParaRPr lang="zh-CN" altLang="en-US"/>
                    </a:p>
                  </a:txBody>
                  <a:tcPr/>
                </a:tc>
                <a:tc>
                  <a:txBody>
                    <a:bodyPr/>
                    <a:lstStyle/>
                    <a:p>
                      <a:pPr algn="ctr"/>
                      <a:r>
                        <a:rPr lang="en-US" sz="1200" kern="0" dirty="0">
                          <a:effectLst/>
                          <a:latin typeface="Arial" panose="020B0604020202020204" pitchFamily="34" charset="0"/>
                          <a:cs typeface="Arial" panose="020B0604020202020204" pitchFamily="34" charset="0"/>
                        </a:rPr>
                        <a:t>15 </a:t>
                      </a:r>
                      <a:r>
                        <a:rPr lang="en-US" sz="1200" kern="0" dirty="0" err="1">
                          <a:effectLst/>
                          <a:latin typeface="Arial" panose="020B0604020202020204" pitchFamily="34" charset="0"/>
                          <a:cs typeface="Arial" panose="020B0604020202020204" pitchFamily="34" charset="0"/>
                        </a:rPr>
                        <a:t>rmb</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endParaRPr lang="zh-CN" altLang="en-US"/>
                    </a:p>
                  </a:txBody>
                  <a:tcPr/>
                </a:tc>
                <a:tc>
                  <a:txBody>
                    <a:bodyPr/>
                    <a:lstStyle/>
                    <a:p>
                      <a:pPr algn="ctr"/>
                      <a:r>
                        <a:rPr lang="en-US" sz="1200" kern="100" dirty="0">
                          <a:effectLst/>
                          <a:latin typeface="Arial" panose="020B0604020202020204" pitchFamily="34" charset="0"/>
                          <a:cs typeface="Arial" panose="020B0604020202020204" pitchFamily="34" charset="0"/>
                        </a:rPr>
                        <a:t>-0.94</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ap="flat" cmpd="sng" algn="ctr">
                      <a:solidFill>
                        <a:srgbClr val="C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09747173"/>
                  </a:ext>
                </a:extLst>
              </a:tr>
              <a:tr h="214952">
                <a:tc rowSpan="4">
                  <a:txBody>
                    <a:bodyPr/>
                    <a:lstStyle/>
                    <a:p>
                      <a:pPr algn="ctr"/>
                      <a:r>
                        <a:rPr lang="en-US" sz="1200" kern="0" dirty="0">
                          <a:solidFill>
                            <a:schemeClr val="tx1">
                              <a:lumMod val="75000"/>
                              <a:lumOff val="25000"/>
                            </a:schemeClr>
                          </a:solidFill>
                          <a:effectLst/>
                          <a:latin typeface="Arial" panose="020B0604020202020204" pitchFamily="34" charset="0"/>
                          <a:cs typeface="Arial" panose="020B0604020202020204" pitchFamily="34" charset="0"/>
                        </a:rPr>
                        <a:t>Package Size</a:t>
                      </a:r>
                      <a:endParaRPr lang="zh-CN" sz="1400" kern="100" dirty="0">
                        <a:solidFill>
                          <a:schemeClr val="tx1">
                            <a:lumMod val="75000"/>
                            <a:lumOff val="25000"/>
                          </a:schemeClr>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kern="0" dirty="0">
                          <a:effectLst/>
                          <a:latin typeface="Arial" panose="020B0604020202020204" pitchFamily="34" charset="0"/>
                          <a:cs typeface="Arial" panose="020B0604020202020204" pitchFamily="34" charset="0"/>
                        </a:rPr>
                        <a:t>50g/pack</a:t>
                      </a:r>
                      <a:r>
                        <a:rPr lang="zh-CN" sz="1200" kern="0" dirty="0">
                          <a:effectLst/>
                          <a:latin typeface="Arial" panose="020B0604020202020204" pitchFamily="34" charset="0"/>
                          <a:cs typeface="Arial" panose="020B0604020202020204" pitchFamily="34" charset="0"/>
                        </a:rPr>
                        <a:t>，</a:t>
                      </a:r>
                      <a:r>
                        <a:rPr lang="en-US" sz="1200" kern="0" dirty="0">
                          <a:effectLst/>
                          <a:latin typeface="Arial" panose="020B0604020202020204" pitchFamily="34" charset="0"/>
                          <a:cs typeface="Arial" panose="020B0604020202020204" pitchFamily="34" charset="0"/>
                        </a:rPr>
                        <a:t>small</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rowSpan="4">
                  <a:txBody>
                    <a:bodyPr/>
                    <a:lstStyle/>
                    <a:p>
                      <a:pPr algn="ctr"/>
                      <a:r>
                        <a:rPr lang="en-US" sz="1200" kern="0" dirty="0">
                          <a:effectLst/>
                          <a:latin typeface="Arial" panose="020B0604020202020204" pitchFamily="34" charset="0"/>
                          <a:cs typeface="Arial" panose="020B0604020202020204" pitchFamily="34" charset="0"/>
                        </a:rPr>
                        <a:t> </a:t>
                      </a:r>
                      <a:endParaRPr lang="zh-CN" sz="1400" kern="100" dirty="0">
                        <a:effectLst/>
                        <a:latin typeface="Arial" panose="020B0604020202020204" pitchFamily="34" charset="0"/>
                        <a:cs typeface="Arial" panose="020B0604020202020204" pitchFamily="34" charset="0"/>
                      </a:endParaRPr>
                    </a:p>
                    <a:p>
                      <a:pPr algn="ctr"/>
                      <a:r>
                        <a:rPr lang="en-US" sz="1200" kern="0" dirty="0">
                          <a:effectLst/>
                          <a:latin typeface="Arial" panose="020B0604020202020204" pitchFamily="34" charset="0"/>
                          <a:cs typeface="Arial" panose="020B0604020202020204" pitchFamily="34" charset="0"/>
                        </a:rPr>
                        <a:t>17.2</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kern="100" dirty="0">
                          <a:effectLst/>
                          <a:latin typeface="Arial" panose="020B0604020202020204" pitchFamily="34" charset="0"/>
                          <a:cs typeface="Arial" panose="020B0604020202020204" pitchFamily="34" charset="0"/>
                        </a:rPr>
                        <a:t>-0.75</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29774120"/>
                  </a:ext>
                </a:extLst>
              </a:tr>
              <a:tr h="214952">
                <a:tc vMerge="1">
                  <a:txBody>
                    <a:bodyPr/>
                    <a:lstStyle/>
                    <a:p>
                      <a:endParaRPr lang="zh-CN" altLang="en-US"/>
                    </a:p>
                  </a:txBody>
                  <a:tcPr/>
                </a:tc>
                <a:tc>
                  <a:txBody>
                    <a:bodyPr/>
                    <a:lstStyle/>
                    <a:p>
                      <a:pPr algn="ctr"/>
                      <a:r>
                        <a:rPr lang="en-US" sz="1200" kern="0" dirty="0">
                          <a:effectLst/>
                          <a:latin typeface="Arial" panose="020B0604020202020204" pitchFamily="34" charset="0"/>
                          <a:cs typeface="Arial" panose="020B0604020202020204" pitchFamily="34" charset="0"/>
                        </a:rPr>
                        <a:t>100g/pack</a:t>
                      </a:r>
                      <a:r>
                        <a:rPr lang="zh-CN" sz="1200" kern="0" dirty="0">
                          <a:effectLst/>
                          <a:latin typeface="Arial" panose="020B0604020202020204" pitchFamily="34" charset="0"/>
                          <a:cs typeface="Arial" panose="020B0604020202020204" pitchFamily="34" charset="0"/>
                        </a:rPr>
                        <a:t>，</a:t>
                      </a:r>
                      <a:r>
                        <a:rPr lang="en-US" sz="1200" kern="0" dirty="0">
                          <a:effectLst/>
                          <a:latin typeface="Arial" panose="020B0604020202020204" pitchFamily="34" charset="0"/>
                          <a:cs typeface="Arial" panose="020B0604020202020204" pitchFamily="34" charset="0"/>
                        </a:rPr>
                        <a:t>medium</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endParaRPr lang="zh-CN" altLang="en-US"/>
                    </a:p>
                  </a:txBody>
                  <a:tcPr/>
                </a:tc>
                <a:tc>
                  <a:txBody>
                    <a:bodyPr/>
                    <a:lstStyle/>
                    <a:p>
                      <a:pPr algn="ctr"/>
                      <a:r>
                        <a:rPr lang="en-US" sz="1200" kern="100" dirty="0">
                          <a:effectLst/>
                          <a:latin typeface="Arial" panose="020B0604020202020204" pitchFamily="34" charset="0"/>
                          <a:cs typeface="Arial" panose="020B0604020202020204" pitchFamily="34" charset="0"/>
                        </a:rPr>
                        <a:t>-0.978</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82071419"/>
                  </a:ext>
                </a:extLst>
              </a:tr>
              <a:tr h="214952">
                <a:tc vMerge="1">
                  <a:txBody>
                    <a:bodyPr/>
                    <a:lstStyle/>
                    <a:p>
                      <a:endParaRPr lang="zh-CN" altLang="en-US"/>
                    </a:p>
                  </a:txBody>
                  <a:tcPr/>
                </a:tc>
                <a:tc>
                  <a:txBody>
                    <a:bodyPr/>
                    <a:lstStyle/>
                    <a:p>
                      <a:pPr algn="ctr"/>
                      <a:r>
                        <a:rPr lang="en-US" sz="1200" kern="0" dirty="0">
                          <a:effectLst/>
                          <a:latin typeface="Arial" panose="020B0604020202020204" pitchFamily="34" charset="0"/>
                          <a:cs typeface="Arial" panose="020B0604020202020204" pitchFamily="34" charset="0"/>
                        </a:rPr>
                        <a:t>150g/pack</a:t>
                      </a:r>
                      <a:r>
                        <a:rPr lang="zh-CN" sz="1200" kern="0" dirty="0">
                          <a:effectLst/>
                          <a:latin typeface="Arial" panose="020B0604020202020204" pitchFamily="34" charset="0"/>
                          <a:cs typeface="Arial" panose="020B0604020202020204" pitchFamily="34" charset="0"/>
                        </a:rPr>
                        <a:t>，</a:t>
                      </a:r>
                      <a:r>
                        <a:rPr lang="en-US" sz="1200" kern="0" dirty="0">
                          <a:effectLst/>
                          <a:latin typeface="Arial" panose="020B0604020202020204" pitchFamily="34" charset="0"/>
                          <a:cs typeface="Arial" panose="020B0604020202020204" pitchFamily="34" charset="0"/>
                        </a:rPr>
                        <a:t>large</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endParaRPr lang="zh-CN" altLang="en-US"/>
                    </a:p>
                  </a:txBody>
                  <a:tcPr/>
                </a:tc>
                <a:tc>
                  <a:txBody>
                    <a:bodyPr/>
                    <a:lstStyle/>
                    <a:p>
                      <a:pPr algn="ctr"/>
                      <a:r>
                        <a:rPr lang="en-US" sz="1200" kern="100" dirty="0">
                          <a:effectLst/>
                          <a:latin typeface="Arial" panose="020B0604020202020204" pitchFamily="34" charset="0"/>
                          <a:cs typeface="Arial" panose="020B0604020202020204" pitchFamily="34" charset="0"/>
                        </a:rPr>
                        <a:t>0.621</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2742708"/>
                  </a:ext>
                </a:extLst>
              </a:tr>
              <a:tr h="214952">
                <a:tc vMerge="1">
                  <a:txBody>
                    <a:bodyPr/>
                    <a:lstStyle/>
                    <a:p>
                      <a:endParaRPr lang="zh-CN" altLang="en-US"/>
                    </a:p>
                  </a:txBody>
                  <a:tcPr/>
                </a:tc>
                <a:tc>
                  <a:txBody>
                    <a:bodyPr/>
                    <a:lstStyle/>
                    <a:p>
                      <a:pPr algn="ctr"/>
                      <a:r>
                        <a:rPr lang="en-US" sz="1200" kern="0" dirty="0">
                          <a:effectLst/>
                          <a:latin typeface="Arial" panose="020B0604020202020204" pitchFamily="34" charset="0"/>
                          <a:cs typeface="Arial" panose="020B0604020202020204" pitchFamily="34" charset="0"/>
                        </a:rPr>
                        <a:t>200g/pack</a:t>
                      </a:r>
                      <a:r>
                        <a:rPr lang="zh-CN" sz="1200" kern="0" dirty="0">
                          <a:effectLst/>
                          <a:latin typeface="Arial" panose="020B0604020202020204" pitchFamily="34" charset="0"/>
                          <a:cs typeface="Arial" panose="020B0604020202020204" pitchFamily="34" charset="0"/>
                        </a:rPr>
                        <a:t>，</a:t>
                      </a:r>
                      <a:r>
                        <a:rPr lang="en-US" sz="1200" kern="0" dirty="0">
                          <a:effectLst/>
                          <a:latin typeface="Arial" panose="020B0604020202020204" pitchFamily="34" charset="0"/>
                          <a:cs typeface="Arial" panose="020B0604020202020204" pitchFamily="34" charset="0"/>
                        </a:rPr>
                        <a:t>super large</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endParaRPr lang="zh-CN" altLang="en-US"/>
                    </a:p>
                  </a:txBody>
                  <a:tcPr/>
                </a:tc>
                <a:tc>
                  <a:txBody>
                    <a:bodyPr/>
                    <a:lstStyle/>
                    <a:p>
                      <a:pPr algn="ctr"/>
                      <a:r>
                        <a:rPr lang="en-US" sz="1200" kern="100" dirty="0">
                          <a:effectLst/>
                          <a:latin typeface="Arial" panose="020B0604020202020204" pitchFamily="34" charset="0"/>
                          <a:cs typeface="Arial" panose="020B0604020202020204" pitchFamily="34" charset="0"/>
                        </a:rPr>
                        <a:t>1.107</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5906431"/>
                  </a:ext>
                </a:extLst>
              </a:tr>
            </a:tbl>
          </a:graphicData>
        </a:graphic>
      </p:graphicFrame>
      <p:graphicFrame>
        <p:nvGraphicFramePr>
          <p:cNvPr id="10" name="Table 9">
            <a:extLst>
              <a:ext uri="{FF2B5EF4-FFF2-40B4-BE49-F238E27FC236}">
                <a16:creationId xmlns:a16="http://schemas.microsoft.com/office/drawing/2014/main" id="{FBA16593-DF69-59FB-6405-1D28A7D25470}"/>
              </a:ext>
            </a:extLst>
          </p:cNvPr>
          <p:cNvGraphicFramePr>
            <a:graphicFrameLocks noGrp="1"/>
          </p:cNvGraphicFramePr>
          <p:nvPr>
            <p:extLst>
              <p:ext uri="{D42A27DB-BD31-4B8C-83A1-F6EECF244321}">
                <p14:modId xmlns:p14="http://schemas.microsoft.com/office/powerpoint/2010/main" val="2865454882"/>
              </p:ext>
            </p:extLst>
          </p:nvPr>
        </p:nvGraphicFramePr>
        <p:xfrm>
          <a:off x="2606158" y="5001041"/>
          <a:ext cx="4905521" cy="914400"/>
        </p:xfrm>
        <a:graphic>
          <a:graphicData uri="http://schemas.openxmlformats.org/drawingml/2006/table">
            <a:tbl>
              <a:tblPr firstRow="1" firstCol="1" bandRow="1">
                <a:tableStyleId>{5C22544A-7EE6-4342-B048-85BDC9FD1C3A}</a:tableStyleId>
              </a:tblPr>
              <a:tblGrid>
                <a:gridCol w="3461663">
                  <a:extLst>
                    <a:ext uri="{9D8B030D-6E8A-4147-A177-3AD203B41FA5}">
                      <a16:colId xmlns:a16="http://schemas.microsoft.com/office/drawing/2014/main" val="3031555253"/>
                    </a:ext>
                  </a:extLst>
                </a:gridCol>
                <a:gridCol w="1443858">
                  <a:extLst>
                    <a:ext uri="{9D8B030D-6E8A-4147-A177-3AD203B41FA5}">
                      <a16:colId xmlns:a16="http://schemas.microsoft.com/office/drawing/2014/main" val="3481435543"/>
                    </a:ext>
                  </a:extLst>
                </a:gridCol>
              </a:tblGrid>
              <a:tr h="166370">
                <a:tc>
                  <a:txBody>
                    <a:bodyPr/>
                    <a:lstStyle/>
                    <a:p>
                      <a:pPr algn="ctr"/>
                      <a:r>
                        <a:rPr lang="en-US" sz="1200" kern="0" dirty="0">
                          <a:solidFill>
                            <a:schemeClr val="tx1">
                              <a:lumMod val="75000"/>
                              <a:lumOff val="25000"/>
                            </a:schemeClr>
                          </a:solidFill>
                          <a:effectLst/>
                          <a:latin typeface="Arial" panose="020B0604020202020204" pitchFamily="34" charset="0"/>
                          <a:cs typeface="Arial" panose="020B0604020202020204" pitchFamily="34" charset="0"/>
                        </a:rPr>
                        <a:t>Constant</a:t>
                      </a:r>
                      <a:endParaRPr lang="zh-CN" sz="1400" kern="100" dirty="0">
                        <a:solidFill>
                          <a:schemeClr val="tx1">
                            <a:lumMod val="75000"/>
                            <a:lumOff val="25000"/>
                          </a:schemeClr>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kern="100" dirty="0">
                          <a:solidFill>
                            <a:schemeClr val="bg2">
                              <a:lumMod val="10000"/>
                            </a:schemeClr>
                          </a:solidFill>
                          <a:effectLst/>
                          <a:latin typeface="Arial" panose="020B0604020202020204" pitchFamily="34" charset="0"/>
                          <a:cs typeface="Arial" panose="020B0604020202020204" pitchFamily="34" charset="0"/>
                        </a:rPr>
                        <a:t>4.984</a:t>
                      </a:r>
                      <a:endParaRPr lang="zh-CN" sz="1400" b="0" kern="100" dirty="0">
                        <a:solidFill>
                          <a:schemeClr val="bg2">
                            <a:lumMod val="10000"/>
                          </a:schemeClr>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94481225"/>
                  </a:ext>
                </a:extLst>
              </a:tr>
              <a:tr h="166370">
                <a:tc>
                  <a:txBody>
                    <a:bodyPr/>
                    <a:lstStyle/>
                    <a:p>
                      <a:pPr algn="ctr"/>
                      <a:r>
                        <a:rPr lang="en-US" sz="1200" kern="0" dirty="0">
                          <a:solidFill>
                            <a:schemeClr val="tx1">
                              <a:lumMod val="75000"/>
                              <a:lumOff val="25000"/>
                            </a:schemeClr>
                          </a:solidFill>
                          <a:effectLst/>
                          <a:latin typeface="Arial" panose="020B0604020202020204" pitchFamily="34" charset="0"/>
                          <a:cs typeface="Arial" panose="020B0604020202020204" pitchFamily="34" charset="0"/>
                        </a:rPr>
                        <a:t>Pearson’s R Value</a:t>
                      </a:r>
                      <a:endParaRPr lang="zh-CN" sz="1400" kern="100" dirty="0">
                        <a:solidFill>
                          <a:schemeClr val="tx1">
                            <a:lumMod val="75000"/>
                            <a:lumOff val="25000"/>
                          </a:schemeClr>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kern="100" dirty="0">
                          <a:solidFill>
                            <a:schemeClr val="bg2">
                              <a:lumMod val="10000"/>
                            </a:schemeClr>
                          </a:solidFill>
                          <a:effectLst/>
                          <a:latin typeface="Arial" panose="020B0604020202020204" pitchFamily="34" charset="0"/>
                          <a:cs typeface="Arial" panose="020B0604020202020204" pitchFamily="34" charset="0"/>
                        </a:rPr>
                        <a:t>0.778</a:t>
                      </a:r>
                      <a:endParaRPr lang="zh-CN" sz="1400" b="0" kern="100" dirty="0">
                        <a:solidFill>
                          <a:schemeClr val="bg2">
                            <a:lumMod val="10000"/>
                          </a:schemeClr>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98791050"/>
                  </a:ext>
                </a:extLst>
              </a:tr>
              <a:tr h="166370">
                <a:tc>
                  <a:txBody>
                    <a:bodyPr/>
                    <a:lstStyle/>
                    <a:p>
                      <a:pPr algn="ctr"/>
                      <a:r>
                        <a:rPr lang="en-US" sz="1200" kern="0" dirty="0">
                          <a:solidFill>
                            <a:schemeClr val="tx1">
                              <a:lumMod val="75000"/>
                              <a:lumOff val="25000"/>
                            </a:schemeClr>
                          </a:solidFill>
                          <a:effectLst/>
                          <a:latin typeface="Arial" panose="020B0604020202020204" pitchFamily="34" charset="0"/>
                          <a:cs typeface="Arial" panose="020B0604020202020204" pitchFamily="34" charset="0"/>
                        </a:rPr>
                        <a:t>Pearson’s R Sig</a:t>
                      </a:r>
                      <a:endParaRPr lang="zh-CN" sz="1400" kern="100" dirty="0">
                        <a:solidFill>
                          <a:schemeClr val="tx1">
                            <a:lumMod val="75000"/>
                            <a:lumOff val="25000"/>
                          </a:schemeClr>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kern="0" dirty="0">
                          <a:solidFill>
                            <a:schemeClr val="bg2">
                              <a:lumMod val="10000"/>
                            </a:schemeClr>
                          </a:solidFill>
                          <a:effectLst/>
                          <a:latin typeface="Arial" panose="020B0604020202020204" pitchFamily="34" charset="0"/>
                          <a:cs typeface="Arial" panose="020B0604020202020204" pitchFamily="34" charset="0"/>
                        </a:rPr>
                        <a:t>.000</a:t>
                      </a:r>
                      <a:endParaRPr lang="zh-CN" sz="1400" b="0" kern="100" dirty="0">
                        <a:solidFill>
                          <a:schemeClr val="bg2">
                            <a:lumMod val="10000"/>
                          </a:schemeClr>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93869172"/>
                  </a:ext>
                </a:extLst>
              </a:tr>
              <a:tr h="166370">
                <a:tc>
                  <a:txBody>
                    <a:bodyPr/>
                    <a:lstStyle/>
                    <a:p>
                      <a:pPr algn="ctr"/>
                      <a:r>
                        <a:rPr lang="en-US" sz="1200" kern="0" dirty="0">
                          <a:solidFill>
                            <a:schemeClr val="tx1">
                              <a:lumMod val="75000"/>
                              <a:lumOff val="25000"/>
                            </a:schemeClr>
                          </a:solidFill>
                          <a:effectLst/>
                          <a:latin typeface="Arial" panose="020B0604020202020204" pitchFamily="34" charset="0"/>
                          <a:cs typeface="Arial" panose="020B0604020202020204" pitchFamily="34" charset="0"/>
                        </a:rPr>
                        <a:t>Kendall’s tau</a:t>
                      </a:r>
                      <a:endParaRPr lang="zh-CN" sz="1400" kern="100" dirty="0">
                        <a:solidFill>
                          <a:schemeClr val="tx1">
                            <a:lumMod val="75000"/>
                            <a:lumOff val="25000"/>
                          </a:schemeClr>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kern="100" dirty="0">
                          <a:solidFill>
                            <a:schemeClr val="bg2">
                              <a:lumMod val="10000"/>
                            </a:schemeClr>
                          </a:solidFill>
                          <a:effectLst/>
                          <a:latin typeface="Arial" panose="020B0604020202020204" pitchFamily="34" charset="0"/>
                          <a:cs typeface="Arial" panose="020B0604020202020204" pitchFamily="34" charset="0"/>
                        </a:rPr>
                        <a:t>0.619</a:t>
                      </a:r>
                      <a:endParaRPr lang="zh-CN" sz="1400" b="0" kern="100" dirty="0">
                        <a:solidFill>
                          <a:schemeClr val="bg2">
                            <a:lumMod val="10000"/>
                          </a:schemeClr>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93878509"/>
                  </a:ext>
                </a:extLst>
              </a:tr>
              <a:tr h="166370">
                <a:tc>
                  <a:txBody>
                    <a:bodyPr/>
                    <a:lstStyle/>
                    <a:p>
                      <a:pPr algn="ctr"/>
                      <a:r>
                        <a:rPr lang="en-US" sz="1200" kern="0" dirty="0">
                          <a:solidFill>
                            <a:schemeClr val="tx1">
                              <a:lumMod val="75000"/>
                              <a:lumOff val="25000"/>
                            </a:schemeClr>
                          </a:solidFill>
                          <a:effectLst/>
                          <a:latin typeface="Arial" panose="020B0604020202020204" pitchFamily="34" charset="0"/>
                          <a:cs typeface="Arial" panose="020B0604020202020204" pitchFamily="34" charset="0"/>
                        </a:rPr>
                        <a:t>Kendall’s tau Sig</a:t>
                      </a:r>
                      <a:endParaRPr lang="zh-CN" sz="1400" kern="100" dirty="0">
                        <a:solidFill>
                          <a:schemeClr val="tx1">
                            <a:lumMod val="75000"/>
                            <a:lumOff val="25000"/>
                          </a:schemeClr>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T w="12700" cmpd="sng">
                      <a:noFill/>
                    </a:lnT>
                    <a:noFill/>
                  </a:tcPr>
                </a:tc>
                <a:tc>
                  <a:txBody>
                    <a:bodyPr/>
                    <a:lstStyle/>
                    <a:p>
                      <a:pPr algn="ctr"/>
                      <a:r>
                        <a:rPr lang="en-US" sz="1200" b="0" kern="0" dirty="0">
                          <a:solidFill>
                            <a:schemeClr val="bg2">
                              <a:lumMod val="10000"/>
                            </a:schemeClr>
                          </a:solidFill>
                          <a:effectLst/>
                          <a:latin typeface="Arial" panose="020B0604020202020204" pitchFamily="34" charset="0"/>
                          <a:cs typeface="Arial" panose="020B0604020202020204" pitchFamily="34" charset="0"/>
                        </a:rPr>
                        <a:t>.000</a:t>
                      </a:r>
                      <a:endParaRPr lang="zh-CN" sz="1400" b="0" kern="100" dirty="0">
                        <a:solidFill>
                          <a:schemeClr val="bg2">
                            <a:lumMod val="10000"/>
                          </a:schemeClr>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T w="12700" cmpd="sng">
                      <a:noFill/>
                    </a:lnT>
                    <a:noFill/>
                  </a:tcPr>
                </a:tc>
                <a:extLst>
                  <a:ext uri="{0D108BD9-81ED-4DB2-BD59-A6C34878D82A}">
                    <a16:rowId xmlns:a16="http://schemas.microsoft.com/office/drawing/2014/main" val="1515463089"/>
                  </a:ext>
                </a:extLst>
              </a:tr>
            </a:tbl>
          </a:graphicData>
        </a:graphic>
      </p:graphicFrame>
      <p:sp>
        <p:nvSpPr>
          <p:cNvPr id="11" name="矩形 8">
            <a:extLst>
              <a:ext uri="{FF2B5EF4-FFF2-40B4-BE49-F238E27FC236}">
                <a16:creationId xmlns:a16="http://schemas.microsoft.com/office/drawing/2014/main" id="{6A1A1EF3-2C69-C348-C8D8-61F01AC382C4}"/>
              </a:ext>
            </a:extLst>
          </p:cNvPr>
          <p:cNvSpPr/>
          <p:nvPr/>
        </p:nvSpPr>
        <p:spPr>
          <a:xfrm>
            <a:off x="-854972" y="2802067"/>
            <a:ext cx="701964" cy="258618"/>
          </a:xfrm>
          <a:prstGeom prst="rect">
            <a:avLst/>
          </a:prstGeom>
          <a:solidFill>
            <a:srgbClr val="F8D3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9">
            <a:extLst>
              <a:ext uri="{FF2B5EF4-FFF2-40B4-BE49-F238E27FC236}">
                <a16:creationId xmlns:a16="http://schemas.microsoft.com/office/drawing/2014/main" id="{7E740A25-C491-515C-66F7-E9795BC81572}"/>
              </a:ext>
            </a:extLst>
          </p:cNvPr>
          <p:cNvSpPr/>
          <p:nvPr/>
        </p:nvSpPr>
        <p:spPr>
          <a:xfrm>
            <a:off x="-853506" y="3150956"/>
            <a:ext cx="701964" cy="258618"/>
          </a:xfrm>
          <a:prstGeom prst="rect">
            <a:avLst/>
          </a:prstGeom>
          <a:solidFill>
            <a:srgbClr val="94B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0">
            <a:extLst>
              <a:ext uri="{FF2B5EF4-FFF2-40B4-BE49-F238E27FC236}">
                <a16:creationId xmlns:a16="http://schemas.microsoft.com/office/drawing/2014/main" id="{C90147A6-E20A-B97F-C3B6-BD8FF90F38A2}"/>
              </a:ext>
            </a:extLst>
          </p:cNvPr>
          <p:cNvSpPr/>
          <p:nvPr/>
        </p:nvSpPr>
        <p:spPr>
          <a:xfrm>
            <a:off x="-848779" y="4572682"/>
            <a:ext cx="701964" cy="25861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1">
            <a:extLst>
              <a:ext uri="{FF2B5EF4-FFF2-40B4-BE49-F238E27FC236}">
                <a16:creationId xmlns:a16="http://schemas.microsoft.com/office/drawing/2014/main" id="{330A69CA-25E5-1448-D8F4-C4F56A6404F2}"/>
              </a:ext>
            </a:extLst>
          </p:cNvPr>
          <p:cNvSpPr/>
          <p:nvPr/>
        </p:nvSpPr>
        <p:spPr>
          <a:xfrm>
            <a:off x="-848779" y="3508861"/>
            <a:ext cx="701964" cy="2678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2">
            <a:extLst>
              <a:ext uri="{FF2B5EF4-FFF2-40B4-BE49-F238E27FC236}">
                <a16:creationId xmlns:a16="http://schemas.microsoft.com/office/drawing/2014/main" id="{9BC56FF3-10BC-F6A7-3FB9-99A1E9B9D048}"/>
              </a:ext>
            </a:extLst>
          </p:cNvPr>
          <p:cNvSpPr/>
          <p:nvPr/>
        </p:nvSpPr>
        <p:spPr>
          <a:xfrm>
            <a:off x="-848779" y="4220065"/>
            <a:ext cx="701964" cy="267860"/>
          </a:xfrm>
          <a:prstGeom prst="rect">
            <a:avLst/>
          </a:prstGeom>
          <a:solidFill>
            <a:srgbClr val="00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3">
            <a:extLst>
              <a:ext uri="{FF2B5EF4-FFF2-40B4-BE49-F238E27FC236}">
                <a16:creationId xmlns:a16="http://schemas.microsoft.com/office/drawing/2014/main" id="{F9643B26-68BE-2ACD-A3F2-2A940215DD35}"/>
              </a:ext>
            </a:extLst>
          </p:cNvPr>
          <p:cNvSpPr/>
          <p:nvPr/>
        </p:nvSpPr>
        <p:spPr>
          <a:xfrm>
            <a:off x="-853506" y="3864463"/>
            <a:ext cx="701964" cy="26786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4">
            <a:extLst>
              <a:ext uri="{FF2B5EF4-FFF2-40B4-BE49-F238E27FC236}">
                <a16:creationId xmlns:a16="http://schemas.microsoft.com/office/drawing/2014/main" id="{5CB70EB6-E777-31E8-CBA5-ACE75CFA948A}"/>
              </a:ext>
            </a:extLst>
          </p:cNvPr>
          <p:cNvSpPr/>
          <p:nvPr/>
        </p:nvSpPr>
        <p:spPr>
          <a:xfrm>
            <a:off x="-848408" y="2435095"/>
            <a:ext cx="701964" cy="258618"/>
          </a:xfrm>
          <a:prstGeom prst="rect">
            <a:avLst/>
          </a:prstGeom>
          <a:solidFill>
            <a:srgbClr val="FAEB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11">
            <a:extLst>
              <a:ext uri="{FF2B5EF4-FFF2-40B4-BE49-F238E27FC236}">
                <a16:creationId xmlns:a16="http://schemas.microsoft.com/office/drawing/2014/main" id="{7E0F4490-5CC6-2486-0251-7EA1D74ED35C}"/>
              </a:ext>
            </a:extLst>
          </p:cNvPr>
          <p:cNvSpPr/>
          <p:nvPr/>
        </p:nvSpPr>
        <p:spPr>
          <a:xfrm>
            <a:off x="4073753" y="352749"/>
            <a:ext cx="1517794" cy="379194"/>
          </a:xfrm>
          <a:prstGeom prst="round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Summary &amp;</a:t>
            </a:r>
          </a:p>
          <a:p>
            <a:pPr algn="ctr"/>
            <a:r>
              <a:rPr lang="en-US" altLang="zh-CN" sz="1200" b="1" dirty="0">
                <a:latin typeface="Arial" panose="020B0604020202020204" pitchFamily="34" charset="0"/>
                <a:cs typeface="Arial" panose="020B0604020202020204" pitchFamily="34" charset="0"/>
              </a:rPr>
              <a:t>Recommendation</a:t>
            </a:r>
            <a:endParaRPr lang="zh-CN" altLang="en-US" sz="1200" b="1" dirty="0">
              <a:latin typeface="Arial" panose="020B0604020202020204" pitchFamily="34" charset="0"/>
              <a:cs typeface="Arial" panose="020B0604020202020204" pitchFamily="34" charset="0"/>
            </a:endParaRPr>
          </a:p>
        </p:txBody>
      </p:sp>
      <p:sp>
        <p:nvSpPr>
          <p:cNvPr id="18" name="Rectangle: Rounded Corners 17">
            <a:extLst>
              <a:ext uri="{FF2B5EF4-FFF2-40B4-BE49-F238E27FC236}">
                <a16:creationId xmlns:a16="http://schemas.microsoft.com/office/drawing/2014/main" id="{F0129CA8-2E72-33B8-8AC7-EBA768F28F75}"/>
              </a:ext>
            </a:extLst>
          </p:cNvPr>
          <p:cNvSpPr/>
          <p:nvPr/>
        </p:nvSpPr>
        <p:spPr>
          <a:xfrm>
            <a:off x="8153400" y="722376"/>
            <a:ext cx="3284220" cy="2079691"/>
          </a:xfrm>
          <a:prstGeom prst="roundRect">
            <a:avLst/>
          </a:prstGeom>
          <a:solidFill>
            <a:schemeClr val="bg1"/>
          </a:solid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Arial" panose="020B0604020202020204" pitchFamily="34" charset="0"/>
              <a:cs typeface="Arial" panose="020B0604020202020204" pitchFamily="34" charset="0"/>
            </a:endParaRPr>
          </a:p>
        </p:txBody>
      </p:sp>
      <p:sp>
        <p:nvSpPr>
          <p:cNvPr id="19" name="Isosceles Triangle 18">
            <a:extLst>
              <a:ext uri="{FF2B5EF4-FFF2-40B4-BE49-F238E27FC236}">
                <a16:creationId xmlns:a16="http://schemas.microsoft.com/office/drawing/2014/main" id="{8818373A-975C-73CE-B18E-DDEEB11DD04C}"/>
              </a:ext>
            </a:extLst>
          </p:cNvPr>
          <p:cNvSpPr/>
          <p:nvPr/>
        </p:nvSpPr>
        <p:spPr>
          <a:xfrm rot="10800000">
            <a:off x="8153400" y="2858291"/>
            <a:ext cx="3284218" cy="379192"/>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ctangle: Rounded Corners 19">
            <a:extLst>
              <a:ext uri="{FF2B5EF4-FFF2-40B4-BE49-F238E27FC236}">
                <a16:creationId xmlns:a16="http://schemas.microsoft.com/office/drawing/2014/main" id="{FB9A352B-22DC-8809-9BBF-A1228B2C56C4}"/>
              </a:ext>
            </a:extLst>
          </p:cNvPr>
          <p:cNvSpPr/>
          <p:nvPr/>
        </p:nvSpPr>
        <p:spPr>
          <a:xfrm>
            <a:off x="8104369" y="3370195"/>
            <a:ext cx="3284218" cy="406526"/>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Arial" panose="020B0604020202020204" pitchFamily="34" charset="0"/>
                <a:cs typeface="Arial" panose="020B0604020202020204" pitchFamily="34" charset="0"/>
              </a:rPr>
              <a:t>Recommendations</a:t>
            </a:r>
            <a:endParaRPr lang="zh-CN" altLang="en-US" sz="1600" b="1" dirty="0">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7E8AE155-B881-70DA-16F5-5BDB49F073B9}"/>
              </a:ext>
            </a:extLst>
          </p:cNvPr>
          <p:cNvSpPr txBox="1"/>
          <p:nvPr/>
        </p:nvSpPr>
        <p:spPr>
          <a:xfrm>
            <a:off x="8291474" y="839414"/>
            <a:ext cx="2910008" cy="1815882"/>
          </a:xfrm>
          <a:prstGeom prst="rect">
            <a:avLst/>
          </a:prstGeom>
          <a:noFill/>
        </p:spPr>
        <p:txBody>
          <a:bodyPr wrap="square">
            <a:spAutoFit/>
          </a:bodyPr>
          <a:lstStyle/>
          <a:p>
            <a:pPr marL="285750" indent="-285750" algn="l" fontAlgn="ctr">
              <a:buFont typeface="Wingdings" panose="05000000000000000000" pitchFamily="2" charset="2"/>
              <a:buChar char="p"/>
            </a:pPr>
            <a:r>
              <a:rPr lang="en-US" altLang="zh-CN" sz="1600" b="1" i="0" u="none" strike="noStrike" dirty="0">
                <a:solidFill>
                  <a:schemeClr val="tx1"/>
                </a:solidFill>
                <a:effectLst/>
                <a:latin typeface="Calibri" panose="020F0502020204030204" pitchFamily="34" charset="0"/>
                <a:ea typeface="等线" panose="02010600030101010101" pitchFamily="2" charset="-122"/>
                <a:cs typeface="Calibri" panose="020F0502020204030204" pitchFamily="34" charset="0"/>
              </a:rPr>
              <a:t>Flavor &amp; Oil </a:t>
            </a:r>
            <a:r>
              <a:rPr lang="en-US" altLang="zh-CN" sz="1600" i="0" u="none" strike="noStrike" dirty="0">
                <a:solidFill>
                  <a:schemeClr val="tx1"/>
                </a:solidFill>
                <a:effectLst/>
                <a:latin typeface="Calibri" panose="020F0502020204030204" pitchFamily="34" charset="0"/>
                <a:ea typeface="等线" panose="02010600030101010101" pitchFamily="2" charset="-122"/>
                <a:cs typeface="Calibri" panose="020F0502020204030204" pitchFamily="34" charset="0"/>
              </a:rPr>
              <a:t>are identified as the most important factors</a:t>
            </a:r>
          </a:p>
          <a:p>
            <a:pPr marL="285750" indent="-285750" algn="l" fontAlgn="ctr">
              <a:buFont typeface="Wingdings" panose="05000000000000000000" pitchFamily="2" charset="2"/>
              <a:buChar char="p"/>
            </a:pPr>
            <a:r>
              <a:rPr lang="en-US" altLang="zh-CN" sz="1600" dirty="0">
                <a:latin typeface="Calibri" panose="020F0502020204030204" pitchFamily="34" charset="0"/>
                <a:ea typeface="等线" panose="02010600030101010101" pitchFamily="2" charset="-122"/>
                <a:cs typeface="Calibri" panose="020F0502020204030204" pitchFamily="34" charset="0"/>
              </a:rPr>
              <a:t>Within flavor, the most utility was obtained from </a:t>
            </a:r>
            <a:r>
              <a:rPr lang="en-US" altLang="zh-CN" sz="1600" b="1" dirty="0">
                <a:latin typeface="Calibri" panose="020F0502020204030204" pitchFamily="34" charset="0"/>
                <a:ea typeface="等线" panose="02010600030101010101" pitchFamily="2" charset="-122"/>
                <a:cs typeface="Calibri" panose="020F0502020204030204" pitchFamily="34" charset="0"/>
              </a:rPr>
              <a:t>strong flavor</a:t>
            </a:r>
          </a:p>
          <a:p>
            <a:pPr marL="285750" indent="-285750" algn="l" fontAlgn="ctr">
              <a:buFont typeface="Wingdings" panose="05000000000000000000" pitchFamily="2" charset="2"/>
              <a:buChar char="p"/>
            </a:pPr>
            <a:r>
              <a:rPr lang="en-US" altLang="zh-CN" sz="1600" b="1" dirty="0">
                <a:latin typeface="Calibri" panose="020F0502020204030204" pitchFamily="34" charset="0"/>
                <a:ea typeface="等线" panose="02010600030101010101" pitchFamily="2" charset="-122"/>
                <a:cs typeface="Calibri" panose="020F0502020204030204" pitchFamily="34" charset="0"/>
              </a:rPr>
              <a:t>Super Large package size </a:t>
            </a:r>
            <a:r>
              <a:rPr lang="en-US" altLang="zh-CN" sz="1600" dirty="0">
                <a:latin typeface="Calibri" panose="020F0502020204030204" pitchFamily="34" charset="0"/>
                <a:ea typeface="等线" panose="02010600030101010101" pitchFamily="2" charset="-122"/>
                <a:cs typeface="Calibri" panose="020F0502020204030204" pitchFamily="34" charset="0"/>
              </a:rPr>
              <a:t>is preferred </a:t>
            </a:r>
          </a:p>
        </p:txBody>
      </p:sp>
      <p:sp>
        <p:nvSpPr>
          <p:cNvPr id="25" name="TextBox 24">
            <a:extLst>
              <a:ext uri="{FF2B5EF4-FFF2-40B4-BE49-F238E27FC236}">
                <a16:creationId xmlns:a16="http://schemas.microsoft.com/office/drawing/2014/main" id="{2F7BF7BC-6CF7-25A2-CA8F-DBA569285852}"/>
              </a:ext>
            </a:extLst>
          </p:cNvPr>
          <p:cNvSpPr txBox="1"/>
          <p:nvPr/>
        </p:nvSpPr>
        <p:spPr>
          <a:xfrm>
            <a:off x="8104369" y="3925360"/>
            <a:ext cx="3498352" cy="1754326"/>
          </a:xfrm>
          <a:prstGeom prst="rect">
            <a:avLst/>
          </a:prstGeom>
          <a:noFill/>
        </p:spPr>
        <p:txBody>
          <a:bodyPr wrap="square">
            <a:spAutoFit/>
          </a:bodyPr>
          <a:lstStyle/>
          <a:p>
            <a:pPr marL="285750" indent="-285750" fontAlgn="ctr">
              <a:buFont typeface="Wingdings" panose="05000000000000000000" pitchFamily="2" charset="2"/>
              <a:buChar char="Ø"/>
            </a:pPr>
            <a:r>
              <a:rPr lang="en-US" altLang="zh-CN" dirty="0">
                <a:latin typeface="Calibri" panose="020F0502020204030204" pitchFamily="34" charset="0"/>
                <a:ea typeface="等线" panose="02010600030101010101" pitchFamily="2" charset="-122"/>
                <a:cs typeface="Calibri" panose="020F0502020204030204" pitchFamily="34" charset="0"/>
              </a:rPr>
              <a:t>Incorporating regional flavors as well as festive features into new product</a:t>
            </a:r>
          </a:p>
          <a:p>
            <a:pPr marL="285750" indent="-285750" fontAlgn="ctr">
              <a:buFont typeface="Wingdings" panose="05000000000000000000" pitchFamily="2" charset="2"/>
              <a:buChar char="Ø"/>
            </a:pPr>
            <a:r>
              <a:rPr lang="en-US" altLang="zh-CN" dirty="0">
                <a:latin typeface="Calibri" panose="020F0502020204030204" pitchFamily="34" charset="0"/>
                <a:ea typeface="等线" panose="02010600030101010101" pitchFamily="2" charset="-122"/>
                <a:cs typeface="Calibri" panose="020F0502020204030204" pitchFamily="34" charset="0"/>
              </a:rPr>
              <a:t>Innovation on sweet flavor (e.g. Honey butter chips of CALBEE can be benchmarked  )</a:t>
            </a:r>
            <a:endParaRPr lang="zh-CN" altLang="zh-CN" dirty="0">
              <a:latin typeface="Calibri" panose="020F0502020204030204" pitchFamily="34" charset="0"/>
              <a:ea typeface="等线" panose="02010600030101010101" pitchFamily="2" charset="-122"/>
              <a:cs typeface="Calibri" panose="020F0502020204030204" pitchFamily="34" charset="0"/>
            </a:endParaRPr>
          </a:p>
        </p:txBody>
      </p:sp>
    </p:spTree>
    <p:extLst>
      <p:ext uri="{BB962C8B-B14F-4D97-AF65-F5344CB8AC3E}">
        <p14:creationId xmlns:p14="http://schemas.microsoft.com/office/powerpoint/2010/main" val="29201845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p:cNvGraphicFramePr>
            <a:graphicFrameLocks noChangeAspect="1"/>
          </p:cNvGraphicFramePr>
          <p:nvPr>
            <p:custDataLst>
              <p:tags r:id="rId1"/>
            </p:custDataLst>
            <p:extLst>
              <p:ext uri="{D42A27DB-BD31-4B8C-83A1-F6EECF244321}">
                <p14:modId xmlns:p14="http://schemas.microsoft.com/office/powerpoint/2010/main" val="33880689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395" imgH="394" progId="TCLayout.ActiveDocument.1">
                  <p:embed/>
                </p:oleObj>
              </mc:Choice>
              <mc:Fallback>
                <p:oleObj name="think-cell 幻灯片" r:id="rId9" imgW="395" imgH="394" progId="TCLayout.ActiveDocument.1">
                  <p:embed/>
                  <p:pic>
                    <p:nvPicPr>
                      <p:cNvPr id="6" name="think-cell data - do not delete" hidden="1"/>
                      <p:cNvPicPr/>
                      <p:nvPr/>
                    </p:nvPicPr>
                    <p:blipFill>
                      <a:blip r:embed="rId10"/>
                      <a:stretch>
                        <a:fillRect/>
                      </a:stretch>
                    </p:blipFill>
                    <p:spPr>
                      <a:xfrm>
                        <a:off x="1588" y="1588"/>
                        <a:ext cx="1588" cy="1588"/>
                      </a:xfrm>
                      <a:prstGeom prst="rect">
                        <a:avLst/>
                      </a:prstGeom>
                    </p:spPr>
                  </p:pic>
                </p:oleObj>
              </mc:Fallback>
            </mc:AlternateContent>
          </a:graphicData>
        </a:graphic>
      </p:graphicFrame>
      <p:pic>
        <p:nvPicPr>
          <p:cNvPr id="108548" name="Picture 4" descr="在伦敦野餐的最佳去处？你需要这份秘籍！"/>
          <p:cNvPicPr>
            <a:picLocks noChangeAspect="1" noChangeArrowheads="1"/>
          </p:cNvPicPr>
          <p:nvPr/>
        </p:nvPicPr>
        <p:blipFill rotWithShape="1">
          <a:blip r:embed="rId11">
            <a:extLst>
              <a:ext uri="{28A0092B-C50C-407E-A947-70E740481C1C}">
                <a14:useLocalDpi xmlns:a14="http://schemas.microsoft.com/office/drawing/2010/main" val="0"/>
              </a:ext>
            </a:extLst>
          </a:blip>
          <a:srcRect l="6005" t="6508" r="12322" b="14525"/>
          <a:stretch/>
        </p:blipFill>
        <p:spPr bwMode="auto">
          <a:xfrm>
            <a:off x="4223588" y="3826565"/>
            <a:ext cx="1720531" cy="1928237"/>
          </a:xfrm>
          <a:prstGeom prst="rect">
            <a:avLst/>
          </a:prstGeom>
          <a:noFill/>
          <a:extLst>
            <a:ext uri="{909E8E84-426E-40DD-AFC4-6F175D3DCCD1}">
              <a14:hiddenFill xmlns:a14="http://schemas.microsoft.com/office/drawing/2010/main">
                <a:solidFill>
                  <a:srgbClr val="FFFFFF"/>
                </a:solidFill>
              </a14:hiddenFill>
            </a:ext>
          </a:extLst>
        </p:spPr>
      </p:pic>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DDAB59E-332C-4060-B0C9-643DCBD9587F}" type="slidenum">
              <a:rPr lang="zh-CN" altLang="en-US" smtClean="0"/>
              <a:t>41</a:t>
            </a:fld>
            <a:endParaRPr lang="zh-CN" altLang="en-US"/>
          </a:p>
        </p:txBody>
      </p:sp>
      <p:sp>
        <p:nvSpPr>
          <p:cNvPr id="7" name="标题 1"/>
          <p:cNvSpPr>
            <a:spLocks noGrp="1"/>
          </p:cNvSpPr>
          <p:nvPr>
            <p:ph type="title"/>
          </p:nvPr>
        </p:nvSpPr>
        <p:spPr>
          <a:xfrm>
            <a:off x="1202971" y="877633"/>
            <a:ext cx="10624593" cy="430143"/>
          </a:xfrm>
        </p:spPr>
        <p:txBody>
          <a:bodyPr vert="horz">
            <a:noAutofit/>
          </a:bodyPr>
          <a:lstStyle/>
          <a:p>
            <a:pPr lvl="0"/>
            <a:r>
              <a:rPr lang="en-US" altLang="zh-CN" sz="1800" b="1" dirty="0">
                <a:solidFill>
                  <a:srgbClr val="005B00"/>
                </a:solidFill>
                <a:latin typeface="Arial" panose="020B0604020202020204" pitchFamily="34" charset="0"/>
                <a:cs typeface="Arial" panose="020B0604020202020204" pitchFamily="34" charset="0"/>
              </a:rPr>
              <a:t>Young women</a:t>
            </a:r>
            <a:r>
              <a:rPr lang="en-US" altLang="zh-CN" sz="1800" dirty="0">
                <a:solidFill>
                  <a:srgbClr val="005B00"/>
                </a:solidFill>
                <a:latin typeface="Arial" panose="020B0604020202020204" pitchFamily="34" charset="0"/>
                <a:cs typeface="Arial" panose="020B0604020202020204" pitchFamily="34" charset="0"/>
              </a:rPr>
              <a:t>: </a:t>
            </a:r>
            <a:r>
              <a:rPr lang="en-US" altLang="zh-CN" sz="1600" b="1" dirty="0">
                <a:solidFill>
                  <a:srgbClr val="005B00"/>
                </a:solidFill>
                <a:latin typeface="Arial" panose="020B0604020202020204" pitchFamily="34" charset="0"/>
                <a:cs typeface="Arial" panose="020B0604020202020204" pitchFamily="34" charset="0"/>
              </a:rPr>
              <a:t>mainly from Single &amp; Mixed family in B-D cities, prefer O2O and CVS channels; </a:t>
            </a:r>
            <a:r>
              <a:rPr lang="en-US" altLang="zh-CN" sz="1600" b="1" dirty="0">
                <a:solidFill>
                  <a:srgbClr val="005B00"/>
                </a:solidFill>
                <a:latin typeface="Arial" panose="020B0604020202020204" pitchFamily="34" charset="0"/>
                <a:cs typeface="Arial" panose="020B0604020202020204" pitchFamily="34" charset="0"/>
                <a:sym typeface="+mn-lt"/>
              </a:rPr>
              <a:t>Socializing(sharing with friends and outdoor) is the main purpose of consumption</a:t>
            </a:r>
            <a:endParaRPr lang="zh-CN" altLang="en-US" sz="1800" b="1" dirty="0">
              <a:solidFill>
                <a:srgbClr val="005B00"/>
              </a:solidFill>
              <a:latin typeface="Arial" panose="020B0604020202020204" pitchFamily="34" charset="0"/>
              <a:cs typeface="Arial" panose="020B0604020202020204" pitchFamily="34" charset="0"/>
              <a:sym typeface="+mn-lt"/>
            </a:endParaRPr>
          </a:p>
        </p:txBody>
      </p:sp>
      <p:sp>
        <p:nvSpPr>
          <p:cNvPr id="18" name="矩形 17"/>
          <p:cNvSpPr/>
          <p:nvPr/>
        </p:nvSpPr>
        <p:spPr>
          <a:xfrm>
            <a:off x="359998" y="5817785"/>
            <a:ext cx="7503363" cy="276999"/>
          </a:xfrm>
          <a:prstGeom prst="rect">
            <a:avLst/>
          </a:prstGeom>
        </p:spPr>
        <p:txBody>
          <a:bodyPr wrap="square">
            <a:spAutoFit/>
          </a:bodyPr>
          <a:lstStyle/>
          <a:p>
            <a:pPr lvl="0">
              <a:defRPr/>
            </a:pPr>
            <a:r>
              <a:rPr kumimoji="0" lang="en-US" altLang="zh-CN" sz="1200" b="0" i="1" u="none" strike="noStrike" kern="1200" cap="none" spc="0" normalizeH="0" baseline="0" noProof="0" dirty="0">
                <a:ln>
                  <a:noFill/>
                </a:ln>
                <a:solidFill>
                  <a:srgbClr val="333333"/>
                </a:solidFill>
                <a:effectLst/>
                <a:uLnTx/>
                <a:uFillTx/>
                <a:cs typeface="+mn-ea"/>
                <a:sym typeface="+mn-lt"/>
              </a:rPr>
              <a:t>*</a:t>
            </a:r>
            <a:r>
              <a:rPr lang="en-US" altLang="zh-CN" sz="1200" i="1" dirty="0">
                <a:solidFill>
                  <a:srgbClr val="333333"/>
                </a:solidFill>
                <a:cs typeface="+mn-ea"/>
                <a:sym typeface="+mn-lt"/>
              </a:rPr>
              <a:t>Index = Percentage of Consumer segmentation vs. Percentage of Overall PC Consumers *100</a:t>
            </a:r>
            <a:endParaRPr kumimoji="0" lang="en-US" altLang="zh-CN" sz="1200" b="0" i="1" u="none" strike="noStrike" kern="1200" cap="none" spc="0" normalizeH="0" baseline="0" noProof="0" dirty="0">
              <a:ln>
                <a:noFill/>
              </a:ln>
              <a:solidFill>
                <a:srgbClr val="333333"/>
              </a:solidFill>
              <a:effectLst/>
              <a:uLnTx/>
              <a:uFillTx/>
              <a:cs typeface="+mn-ea"/>
              <a:sym typeface="+mn-lt"/>
            </a:endParaRPr>
          </a:p>
        </p:txBody>
      </p:sp>
      <p:sp>
        <p:nvSpPr>
          <p:cNvPr id="40" name="矩形 39"/>
          <p:cNvSpPr/>
          <p:nvPr/>
        </p:nvSpPr>
        <p:spPr>
          <a:xfrm>
            <a:off x="85344" y="26261"/>
            <a:ext cx="6096000" cy="307777"/>
          </a:xfrm>
          <a:prstGeom prst="rect">
            <a:avLst/>
          </a:prstGeom>
        </p:spPr>
        <p:txBody>
          <a:bodyPr>
            <a:spAutoFit/>
          </a:bodyPr>
          <a:lstStyle/>
          <a:p>
            <a:pPr fontAlgn="t"/>
            <a:r>
              <a:rPr lang="en-US" altLang="zh-CN" sz="1400" b="1" dirty="0">
                <a:solidFill>
                  <a:srgbClr val="005B00"/>
                </a:solidFill>
                <a:latin typeface="微软雅黑" panose="020B0503020204020204" pitchFamily="34" charset="-122"/>
                <a:ea typeface="微软雅黑" panose="020B0503020204020204" pitchFamily="34" charset="-122"/>
              </a:rPr>
              <a:t>Objective 3. New Product Launch Suggestions</a:t>
            </a:r>
            <a:endParaRPr lang="zh-CN" altLang="zh-CN" sz="1400" b="1" dirty="0">
              <a:solidFill>
                <a:srgbClr val="005B00"/>
              </a:solidFill>
              <a:latin typeface="微软雅黑" panose="020B0503020204020204" pitchFamily="34" charset="-122"/>
              <a:ea typeface="微软雅黑" panose="020B0503020204020204" pitchFamily="34" charset="-122"/>
            </a:endParaRPr>
          </a:p>
        </p:txBody>
      </p:sp>
      <p:sp>
        <p:nvSpPr>
          <p:cNvPr id="41" name="圆角矩形 40"/>
          <p:cNvSpPr/>
          <p:nvPr/>
        </p:nvSpPr>
        <p:spPr>
          <a:xfrm>
            <a:off x="1472185" y="343182"/>
            <a:ext cx="1243584" cy="379194"/>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Non-PC Buyers</a:t>
            </a:r>
            <a:endParaRPr lang="zh-CN" altLang="en-US" sz="1200" b="1" dirty="0">
              <a:latin typeface="Arial" panose="020B0604020202020204" pitchFamily="34" charset="0"/>
              <a:cs typeface="Arial" panose="020B0604020202020204" pitchFamily="34" charset="0"/>
            </a:endParaRPr>
          </a:p>
        </p:txBody>
      </p:sp>
      <p:sp>
        <p:nvSpPr>
          <p:cNvPr id="42" name="圆角矩形 41"/>
          <p:cNvSpPr/>
          <p:nvPr/>
        </p:nvSpPr>
        <p:spPr>
          <a:xfrm>
            <a:off x="171401" y="352749"/>
            <a:ext cx="1243584" cy="379194"/>
          </a:xfrm>
          <a:prstGeom prst="round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latin typeface="Arial" panose="020B0604020202020204" pitchFamily="34" charset="0"/>
                <a:cs typeface="Arial" panose="020B0604020202020204" pitchFamily="34" charset="0"/>
              </a:rPr>
              <a:t>Questionnaire</a:t>
            </a:r>
            <a:r>
              <a:rPr lang="en-US" altLang="zh-CN" sz="1200" b="1" dirty="0">
                <a:latin typeface="Arial" panose="020B0604020202020204" pitchFamily="34" charset="0"/>
                <a:cs typeface="Arial" panose="020B0604020202020204" pitchFamily="34" charset="0"/>
              </a:rPr>
              <a:t> Design</a:t>
            </a:r>
            <a:endParaRPr lang="zh-CN" altLang="en-US" sz="1200" b="1" dirty="0">
              <a:latin typeface="Arial" panose="020B0604020202020204" pitchFamily="34" charset="0"/>
              <a:cs typeface="Arial" panose="020B0604020202020204" pitchFamily="34" charset="0"/>
            </a:endParaRPr>
          </a:p>
        </p:txBody>
      </p:sp>
      <p:sp>
        <p:nvSpPr>
          <p:cNvPr id="43" name="圆角矩形 42"/>
          <p:cNvSpPr/>
          <p:nvPr/>
        </p:nvSpPr>
        <p:spPr>
          <a:xfrm>
            <a:off x="2772969" y="343182"/>
            <a:ext cx="1243584" cy="379194"/>
          </a:xfrm>
          <a:prstGeom prst="roundRect">
            <a:avLst/>
          </a:prstGeom>
          <a:solidFill>
            <a:srgbClr val="00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PC Buyers</a:t>
            </a:r>
            <a:endParaRPr lang="zh-CN" altLang="en-US" sz="1200" b="1" dirty="0">
              <a:latin typeface="Arial" panose="020B0604020202020204" pitchFamily="34" charset="0"/>
              <a:cs typeface="Arial" panose="020B0604020202020204" pitchFamily="34" charset="0"/>
            </a:endParaRPr>
          </a:p>
        </p:txBody>
      </p:sp>
      <p:cxnSp>
        <p:nvCxnSpPr>
          <p:cNvPr id="48" name="直接连接符 47"/>
          <p:cNvCxnSpPr/>
          <p:nvPr/>
        </p:nvCxnSpPr>
        <p:spPr>
          <a:xfrm>
            <a:off x="354925" y="1925237"/>
            <a:ext cx="3602064" cy="0"/>
          </a:xfrm>
          <a:prstGeom prst="line">
            <a:avLst/>
          </a:prstGeom>
          <a:ln w="12700">
            <a:solidFill>
              <a:srgbClr val="AEAE9F"/>
            </a:solidFill>
            <a:tailEnd type="none"/>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354925" y="1576402"/>
            <a:ext cx="3602064" cy="0"/>
          </a:xfrm>
          <a:prstGeom prst="line">
            <a:avLst/>
          </a:prstGeom>
          <a:ln w="12700">
            <a:solidFill>
              <a:srgbClr val="AEAE9F"/>
            </a:solidFill>
            <a:tailEnd type="none"/>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1444614" y="1596065"/>
            <a:ext cx="1604927" cy="369332"/>
          </a:xfrm>
          <a:prstGeom prst="rect">
            <a:avLst/>
          </a:prstGeom>
        </p:spPr>
        <p:txBody>
          <a:bodyPr wrap="none">
            <a:spAutoFit/>
          </a:bodyPr>
          <a:lstStyle/>
          <a:p>
            <a:pPr lvl="0" algn="ctr">
              <a:defRPr/>
            </a:pPr>
            <a:r>
              <a:rPr lang="en-US" altLang="zh-CN" b="1" dirty="0">
                <a:solidFill>
                  <a:srgbClr val="000000"/>
                </a:solidFill>
                <a:cs typeface="+mn-ea"/>
                <a:sym typeface="+mn-lt"/>
              </a:rPr>
              <a:t>Demographic</a:t>
            </a:r>
          </a:p>
        </p:txBody>
      </p:sp>
      <p:cxnSp>
        <p:nvCxnSpPr>
          <p:cNvPr id="52" name="直接连接符 51"/>
          <p:cNvCxnSpPr/>
          <p:nvPr/>
        </p:nvCxnSpPr>
        <p:spPr>
          <a:xfrm>
            <a:off x="364773" y="4604952"/>
            <a:ext cx="3602064" cy="0"/>
          </a:xfrm>
          <a:prstGeom prst="line">
            <a:avLst/>
          </a:prstGeom>
          <a:ln w="12700">
            <a:solidFill>
              <a:srgbClr val="AEAE9F"/>
            </a:solidFill>
            <a:tailEnd type="none"/>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1236083" y="4232697"/>
            <a:ext cx="2108269" cy="369332"/>
          </a:xfrm>
          <a:prstGeom prst="rect">
            <a:avLst/>
          </a:prstGeom>
        </p:spPr>
        <p:txBody>
          <a:bodyPr wrap="none">
            <a:spAutoFit/>
          </a:bodyPr>
          <a:lstStyle/>
          <a:p>
            <a:pPr lvl="0" algn="ctr">
              <a:defRPr/>
            </a:pPr>
            <a:r>
              <a:rPr lang="en-US" altLang="zh-CN" b="1" dirty="0">
                <a:solidFill>
                  <a:srgbClr val="000000"/>
                </a:solidFill>
                <a:cs typeface="+mn-ea"/>
                <a:sym typeface="+mn-lt"/>
              </a:rPr>
              <a:t>Purchase Behavior</a:t>
            </a:r>
          </a:p>
        </p:txBody>
      </p:sp>
      <p:grpSp>
        <p:nvGrpSpPr>
          <p:cNvPr id="61" name="组合 60"/>
          <p:cNvGrpSpPr/>
          <p:nvPr/>
        </p:nvGrpSpPr>
        <p:grpSpPr>
          <a:xfrm>
            <a:off x="4267845" y="3344074"/>
            <a:ext cx="3524901" cy="366504"/>
            <a:chOff x="5653609" y="1766122"/>
            <a:chExt cx="2062183" cy="316315"/>
          </a:xfrm>
        </p:grpSpPr>
        <p:sp>
          <p:nvSpPr>
            <p:cNvPr id="66" name="文本框 65"/>
            <p:cNvSpPr txBox="1"/>
            <p:nvPr/>
          </p:nvSpPr>
          <p:spPr>
            <a:xfrm>
              <a:off x="5830344" y="1815386"/>
              <a:ext cx="1885448" cy="23906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dirty="0">
                  <a:ln>
                    <a:noFill/>
                  </a:ln>
                  <a:solidFill>
                    <a:srgbClr val="000000"/>
                  </a:solidFill>
                  <a:effectLst/>
                  <a:uLnTx/>
                  <a:uFillTx/>
                  <a:cs typeface="+mn-ea"/>
                  <a:sym typeface="+mn-lt"/>
                </a:rPr>
                <a:t>Occasions</a:t>
              </a:r>
            </a:p>
          </p:txBody>
        </p:sp>
        <p:grpSp>
          <p:nvGrpSpPr>
            <p:cNvPr id="67" name="组合 66"/>
            <p:cNvGrpSpPr/>
            <p:nvPr/>
          </p:nvGrpSpPr>
          <p:grpSpPr>
            <a:xfrm>
              <a:off x="5653609" y="1766122"/>
              <a:ext cx="1943290" cy="316315"/>
              <a:chOff x="666519" y="1495347"/>
              <a:chExt cx="1943290" cy="316315"/>
            </a:xfrm>
          </p:grpSpPr>
          <p:cxnSp>
            <p:nvCxnSpPr>
              <p:cNvPr id="68" name="直接连接符 67"/>
              <p:cNvCxnSpPr>
                <a:cxnSpLocks/>
              </p:cNvCxnSpPr>
              <p:nvPr/>
            </p:nvCxnSpPr>
            <p:spPr>
              <a:xfrm>
                <a:off x="666519" y="1495347"/>
                <a:ext cx="1934936" cy="0"/>
              </a:xfrm>
              <a:prstGeom prst="line">
                <a:avLst/>
              </a:prstGeom>
              <a:ln w="12700">
                <a:solidFill>
                  <a:srgbClr val="AEAE9F"/>
                </a:solidFill>
                <a:tailEnd type="none"/>
              </a:ln>
            </p:spPr>
            <p:style>
              <a:lnRef idx="1">
                <a:schemeClr val="accent1"/>
              </a:lnRef>
              <a:fillRef idx="0">
                <a:schemeClr val="accent1"/>
              </a:fillRef>
              <a:effectRef idx="0">
                <a:schemeClr val="accent1"/>
              </a:effectRef>
              <a:fontRef idx="minor">
                <a:schemeClr val="tx1"/>
              </a:fontRef>
            </p:style>
          </p:cxnSp>
          <p:cxnSp>
            <p:nvCxnSpPr>
              <p:cNvPr id="69" name="直接连接符 68"/>
              <p:cNvCxnSpPr>
                <a:cxnSpLocks/>
              </p:cNvCxnSpPr>
              <p:nvPr/>
            </p:nvCxnSpPr>
            <p:spPr>
              <a:xfrm flipV="1">
                <a:off x="666519" y="1784391"/>
                <a:ext cx="1943290" cy="27271"/>
              </a:xfrm>
              <a:prstGeom prst="line">
                <a:avLst/>
              </a:prstGeom>
              <a:ln w="12700">
                <a:solidFill>
                  <a:srgbClr val="AEAE9F"/>
                </a:solidFill>
                <a:tailEnd type="none"/>
              </a:ln>
            </p:spPr>
            <p:style>
              <a:lnRef idx="1">
                <a:schemeClr val="accent1"/>
              </a:lnRef>
              <a:fillRef idx="0">
                <a:schemeClr val="accent1"/>
              </a:fillRef>
              <a:effectRef idx="0">
                <a:schemeClr val="accent1"/>
              </a:effectRef>
              <a:fontRef idx="minor">
                <a:schemeClr val="tx1"/>
              </a:fontRef>
            </p:style>
          </p:cxnSp>
        </p:grpSp>
      </p:grpSp>
      <p:graphicFrame>
        <p:nvGraphicFramePr>
          <p:cNvPr id="88" name="Chart 3"/>
          <p:cNvGraphicFramePr/>
          <p:nvPr>
            <p:custDataLst>
              <p:tags r:id="rId2"/>
            </p:custDataLst>
            <p:extLst>
              <p:ext uri="{D42A27DB-BD31-4B8C-83A1-F6EECF244321}">
                <p14:modId xmlns:p14="http://schemas.microsoft.com/office/powerpoint/2010/main" val="1507107165"/>
              </p:ext>
            </p:extLst>
          </p:nvPr>
        </p:nvGraphicFramePr>
        <p:xfrm>
          <a:off x="8251407" y="2195193"/>
          <a:ext cx="2927350" cy="2913063"/>
        </p:xfrm>
        <a:graphic>
          <a:graphicData uri="http://schemas.openxmlformats.org/drawingml/2006/chart">
            <c:chart xmlns:c="http://schemas.openxmlformats.org/drawingml/2006/chart" xmlns:r="http://schemas.openxmlformats.org/officeDocument/2006/relationships" r:id="rId12"/>
          </a:graphicData>
        </a:graphic>
      </p:graphicFrame>
      <p:sp>
        <p:nvSpPr>
          <p:cNvPr id="75" name="文本占位符 2"/>
          <p:cNvSpPr>
            <a:spLocks noGrp="1"/>
          </p:cNvSpPr>
          <p:nvPr>
            <p:custDataLst>
              <p:tags r:id="rId3"/>
            </p:custDataLst>
          </p:nvPr>
        </p:nvSpPr>
        <p:spPr bwMode="auto">
          <a:xfrm>
            <a:off x="8607425" y="4878388"/>
            <a:ext cx="457200" cy="19208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79BB55D3-DA07-4E87-A2D8-D8DAABB5CCAC}" type="datetime'F''''la''''vo''r'''''''''''''''''''''''''''''''''''''''''''''">
              <a:rPr lang="en-US" altLang="en-US" sz="1400" smtClean="0">
                <a:ea typeface="等线" panose="02010600030101010101" pitchFamily="2" charset="-122"/>
              </a:rPr>
              <a:pPr marL="0" lvl="0" indent="0" algn="r">
                <a:spcBef>
                  <a:spcPct val="0"/>
                </a:spcBef>
                <a:spcAft>
                  <a:spcPct val="0"/>
                </a:spcAft>
                <a:buNone/>
              </a:pPr>
              <a:t>Flavor</a:t>
            </a:fld>
            <a:endParaRPr lang="zh-CN" altLang="en-US" sz="1400" dirty="0">
              <a:ea typeface="等线" panose="02010600030101010101" pitchFamily="2" charset="-122"/>
            </a:endParaRPr>
          </a:p>
        </p:txBody>
      </p:sp>
      <p:sp>
        <p:nvSpPr>
          <p:cNvPr id="74" name="文本占位符 2"/>
          <p:cNvSpPr>
            <a:spLocks noGrp="1"/>
          </p:cNvSpPr>
          <p:nvPr>
            <p:custDataLst>
              <p:tags r:id="rId4"/>
            </p:custDataLst>
          </p:nvPr>
        </p:nvSpPr>
        <p:spPr bwMode="auto">
          <a:xfrm>
            <a:off x="11110913" y="3351213"/>
            <a:ext cx="214313" cy="19208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D32A48E6-956F-427E-985C-6D42AB349AC1}" type="datetime'''''''''''''''O''''''''''''i''''l'''''''''''''''">
              <a:rPr lang="en-US" altLang="en-US" sz="1400" smtClean="0">
                <a:ea typeface="等线" panose="02010600030101010101" pitchFamily="2" charset="-122"/>
              </a:rPr>
              <a:pPr/>
              <a:t>Oil</a:t>
            </a:fld>
            <a:endParaRPr lang="zh-CN" altLang="en-US" sz="1400" dirty="0">
              <a:ea typeface="等线" panose="02010600030101010101" pitchFamily="2" charset="-122"/>
            </a:endParaRPr>
          </a:p>
        </p:txBody>
      </p:sp>
      <p:sp>
        <p:nvSpPr>
          <p:cNvPr id="76" name="文本占位符 2"/>
          <p:cNvSpPr>
            <a:spLocks noGrp="1"/>
          </p:cNvSpPr>
          <p:nvPr>
            <p:custDataLst>
              <p:tags r:id="rId5"/>
            </p:custDataLst>
          </p:nvPr>
        </p:nvSpPr>
        <p:spPr bwMode="auto">
          <a:xfrm>
            <a:off x="7950200" y="2263775"/>
            <a:ext cx="989013" cy="19208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F0B00264-5316-4BAB-B0F3-5E39E4B38DF2}" type="datetime'''''''P''a''''''''''ckag''''e'''''''' ''''''Si''''ze'''''''''">
              <a:rPr lang="en-US" altLang="en-US" sz="1400" smtClean="0">
                <a:ea typeface="等线" panose="02010600030101010101" pitchFamily="2" charset="-122"/>
              </a:rPr>
              <a:pPr marL="0" lvl="0" indent="0" algn="r">
                <a:spcBef>
                  <a:spcPct val="0"/>
                </a:spcBef>
                <a:spcAft>
                  <a:spcPct val="0"/>
                </a:spcAft>
                <a:buNone/>
              </a:pPr>
              <a:t>Package Size</a:t>
            </a:fld>
            <a:endParaRPr lang="zh-CN" altLang="en-US" sz="1400" dirty="0">
              <a:ea typeface="等线" panose="02010600030101010101" pitchFamily="2" charset="-122"/>
            </a:endParaRPr>
          </a:p>
        </p:txBody>
      </p:sp>
      <p:sp>
        <p:nvSpPr>
          <p:cNvPr id="77" name="文本占位符 2"/>
          <p:cNvSpPr>
            <a:spLocks noGrp="1"/>
          </p:cNvSpPr>
          <p:nvPr>
            <p:custDataLst>
              <p:tags r:id="rId6"/>
            </p:custDataLst>
          </p:nvPr>
        </p:nvSpPr>
        <p:spPr bwMode="auto">
          <a:xfrm>
            <a:off x="7910513" y="3324225"/>
            <a:ext cx="371475" cy="19208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109DDD9F-002C-43FA-B846-8403F6D06F7D}" type="datetime'P''''''''''''''''r''''''''''''i''ce'''''">
              <a:rPr lang="en-US" altLang="en-US" sz="1400" smtClean="0">
                <a:ea typeface="等线" panose="02010600030101010101" pitchFamily="2" charset="-122"/>
              </a:rPr>
              <a:pPr marL="0" lvl="0" indent="0" algn="r">
                <a:spcBef>
                  <a:spcPct val="0"/>
                </a:spcBef>
                <a:spcAft>
                  <a:spcPct val="0"/>
                </a:spcAft>
                <a:buNone/>
              </a:pPr>
              <a:t>Price</a:t>
            </a:fld>
            <a:endParaRPr lang="zh-CN" altLang="en-US" sz="1400" dirty="0">
              <a:ea typeface="等线" panose="02010600030101010101" pitchFamily="2" charset="-122"/>
            </a:endParaRPr>
          </a:p>
        </p:txBody>
      </p:sp>
      <p:sp>
        <p:nvSpPr>
          <p:cNvPr id="78" name="文本占位符 2"/>
          <p:cNvSpPr>
            <a:spLocks noGrp="1"/>
          </p:cNvSpPr>
          <p:nvPr>
            <p:custDataLst>
              <p:tags r:id="rId7"/>
            </p:custDataLst>
          </p:nvPr>
        </p:nvSpPr>
        <p:spPr bwMode="auto">
          <a:xfrm>
            <a:off x="9051925" y="2043113"/>
            <a:ext cx="569913" cy="19208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CC406F49-805B-4453-8A2B-D0D899B4D165}" type="datetime'T''''''e''x''''tur''''''''''''''''''''''''e'''">
              <a:rPr lang="en-US" altLang="en-US" sz="1400" smtClean="0">
                <a:ea typeface="等线" panose="02010600030101010101" pitchFamily="2" charset="-122"/>
              </a:rPr>
              <a:pPr marL="0" lvl="0" indent="0" algn="r">
                <a:spcBef>
                  <a:spcPct val="0"/>
                </a:spcBef>
                <a:spcAft>
                  <a:spcPct val="0"/>
                </a:spcAft>
                <a:buNone/>
              </a:pPr>
              <a:t>Texture</a:t>
            </a:fld>
            <a:endParaRPr lang="zh-CN" altLang="en-US" sz="1400" dirty="0">
              <a:ea typeface="等线" panose="02010600030101010101" pitchFamily="2" charset="-122"/>
            </a:endParaRPr>
          </a:p>
        </p:txBody>
      </p:sp>
      <p:cxnSp>
        <p:nvCxnSpPr>
          <p:cNvPr id="115" name="直接连接符 114"/>
          <p:cNvCxnSpPr/>
          <p:nvPr/>
        </p:nvCxnSpPr>
        <p:spPr>
          <a:xfrm>
            <a:off x="7811500" y="1898198"/>
            <a:ext cx="3602064" cy="0"/>
          </a:xfrm>
          <a:prstGeom prst="line">
            <a:avLst/>
          </a:prstGeom>
          <a:ln w="12700">
            <a:solidFill>
              <a:srgbClr val="AEAE9F"/>
            </a:solidFill>
            <a:tailEnd type="none"/>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7811500" y="1549363"/>
            <a:ext cx="3602064" cy="0"/>
          </a:xfrm>
          <a:prstGeom prst="line">
            <a:avLst/>
          </a:prstGeom>
          <a:ln w="12700">
            <a:solidFill>
              <a:srgbClr val="AEAE9F"/>
            </a:solidFill>
            <a:tailEnd type="none"/>
          </a:ln>
        </p:spPr>
        <p:style>
          <a:lnRef idx="1">
            <a:schemeClr val="accent1"/>
          </a:lnRef>
          <a:fillRef idx="0">
            <a:schemeClr val="accent1"/>
          </a:fillRef>
          <a:effectRef idx="0">
            <a:schemeClr val="accent1"/>
          </a:effectRef>
          <a:fontRef idx="minor">
            <a:schemeClr val="tx1"/>
          </a:fontRef>
        </p:style>
      </p:cxnSp>
      <p:sp>
        <p:nvSpPr>
          <p:cNvPr id="117" name="矩形 116"/>
          <p:cNvSpPr/>
          <p:nvPr/>
        </p:nvSpPr>
        <p:spPr>
          <a:xfrm>
            <a:off x="7862450" y="1569026"/>
            <a:ext cx="3682418" cy="369332"/>
          </a:xfrm>
          <a:prstGeom prst="rect">
            <a:avLst/>
          </a:prstGeom>
        </p:spPr>
        <p:txBody>
          <a:bodyPr wrap="none">
            <a:spAutoFit/>
          </a:bodyPr>
          <a:lstStyle/>
          <a:p>
            <a:pPr lvl="0" algn="ctr">
              <a:defRPr/>
            </a:pPr>
            <a:r>
              <a:rPr lang="en-US" altLang="zh-CN" b="1" dirty="0">
                <a:solidFill>
                  <a:srgbClr val="000000"/>
                </a:solidFill>
                <a:cs typeface="+mn-ea"/>
                <a:sym typeface="+mn-lt"/>
              </a:rPr>
              <a:t>Relative Importance of Attributes</a:t>
            </a:r>
          </a:p>
        </p:txBody>
      </p:sp>
      <p:pic>
        <p:nvPicPr>
          <p:cNvPr id="56" name="图片 55"/>
          <p:cNvPicPr>
            <a:picLocks noChangeAspect="1"/>
          </p:cNvPicPr>
          <p:nvPr/>
        </p:nvPicPr>
        <p:blipFill>
          <a:blip r:embed="rId13"/>
          <a:stretch>
            <a:fillRect/>
          </a:stretch>
        </p:blipFill>
        <p:spPr>
          <a:xfrm>
            <a:off x="422263" y="765878"/>
            <a:ext cx="780708" cy="780708"/>
          </a:xfrm>
          <a:prstGeom prst="rect">
            <a:avLst/>
          </a:prstGeom>
        </p:spPr>
      </p:pic>
      <p:cxnSp>
        <p:nvCxnSpPr>
          <p:cNvPr id="65" name="直接连接符 64"/>
          <p:cNvCxnSpPr/>
          <p:nvPr/>
        </p:nvCxnSpPr>
        <p:spPr>
          <a:xfrm>
            <a:off x="354925" y="1925237"/>
            <a:ext cx="3602064" cy="0"/>
          </a:xfrm>
          <a:prstGeom prst="line">
            <a:avLst/>
          </a:prstGeom>
          <a:ln w="12700">
            <a:solidFill>
              <a:srgbClr val="AEAE9F"/>
            </a:solidFill>
            <a:tailEnd type="none"/>
          </a:ln>
        </p:spPr>
        <p:style>
          <a:lnRef idx="1">
            <a:schemeClr val="accent1"/>
          </a:lnRef>
          <a:fillRef idx="0">
            <a:schemeClr val="accent1"/>
          </a:fillRef>
          <a:effectRef idx="0">
            <a:schemeClr val="accent1"/>
          </a:effectRef>
          <a:fontRef idx="minor">
            <a:schemeClr val="tx1"/>
          </a:fontRef>
        </p:style>
      </p:cxnSp>
      <p:sp>
        <p:nvSpPr>
          <p:cNvPr id="80" name="矩形 79"/>
          <p:cNvSpPr/>
          <p:nvPr/>
        </p:nvSpPr>
        <p:spPr bwMode="ltGray">
          <a:xfrm>
            <a:off x="4213349" y="3826566"/>
            <a:ext cx="1730770" cy="1951463"/>
          </a:xfrm>
          <a:prstGeom prst="rect">
            <a:avLst/>
          </a:prstGeom>
          <a:solidFill>
            <a:schemeClr val="tx1">
              <a:lumMod val="20000"/>
              <a:lumOff val="80000"/>
              <a:alpha val="6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333333"/>
                </a:solidFill>
                <a:effectLst/>
                <a:uLnTx/>
                <a:uFillTx/>
                <a:cs typeface="+mn-ea"/>
                <a:sym typeface="+mn-lt"/>
              </a:rPr>
              <a:t>Outdoor</a:t>
            </a:r>
          </a:p>
        </p:txBody>
      </p:sp>
      <p:grpSp>
        <p:nvGrpSpPr>
          <p:cNvPr id="81" name="组合 80"/>
          <p:cNvGrpSpPr/>
          <p:nvPr/>
        </p:nvGrpSpPr>
        <p:grpSpPr>
          <a:xfrm>
            <a:off x="4213346" y="2006562"/>
            <a:ext cx="1593375" cy="1135164"/>
            <a:chOff x="4607728" y="2554112"/>
            <a:chExt cx="1968047" cy="1242981"/>
          </a:xfrm>
        </p:grpSpPr>
        <p:pic>
          <p:nvPicPr>
            <p:cNvPr id="82" name="Picture 6" descr="https://p0.itc.cn/q_70/images03/20210723/d66e7e310cd04202ae26ca0bbad462ba.jpe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619303" y="2561255"/>
              <a:ext cx="1956472" cy="1235838"/>
            </a:xfrm>
            <a:prstGeom prst="rect">
              <a:avLst/>
            </a:prstGeom>
            <a:noFill/>
            <a:extLst>
              <a:ext uri="{909E8E84-426E-40DD-AFC4-6F175D3DCCD1}">
                <a14:hiddenFill xmlns:a14="http://schemas.microsoft.com/office/drawing/2010/main">
                  <a:solidFill>
                    <a:srgbClr val="FFFFFF"/>
                  </a:solidFill>
                </a14:hiddenFill>
              </a:ext>
            </a:extLst>
          </p:spPr>
        </p:pic>
        <p:sp>
          <p:nvSpPr>
            <p:cNvPr id="83" name="矩形 82"/>
            <p:cNvSpPr/>
            <p:nvPr/>
          </p:nvSpPr>
          <p:spPr bwMode="ltGray">
            <a:xfrm>
              <a:off x="4607728" y="2554112"/>
              <a:ext cx="1968046" cy="1242981"/>
            </a:xfrm>
            <a:prstGeom prst="rect">
              <a:avLst/>
            </a:prstGeom>
            <a:solidFill>
              <a:schemeClr val="tx1">
                <a:lumMod val="20000"/>
                <a:lumOff val="80000"/>
                <a:alpha val="6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333333"/>
                  </a:solidFill>
                  <a:effectLst/>
                  <a:uLnTx/>
                  <a:uFillTx/>
                  <a:cs typeface="+mn-ea"/>
                  <a:sym typeface="+mn-lt"/>
                </a:rPr>
                <a:t>O2O</a:t>
              </a:r>
            </a:p>
          </p:txBody>
        </p:sp>
      </p:grpSp>
      <p:cxnSp>
        <p:nvCxnSpPr>
          <p:cNvPr id="2" name="直接连接符 64">
            <a:extLst>
              <a:ext uri="{FF2B5EF4-FFF2-40B4-BE49-F238E27FC236}">
                <a16:creationId xmlns:a16="http://schemas.microsoft.com/office/drawing/2014/main" id="{98ECFA37-21F2-3ABF-1FEE-735906602A14}"/>
              </a:ext>
            </a:extLst>
          </p:cNvPr>
          <p:cNvCxnSpPr/>
          <p:nvPr/>
        </p:nvCxnSpPr>
        <p:spPr>
          <a:xfrm>
            <a:off x="354925" y="4217374"/>
            <a:ext cx="3602064" cy="0"/>
          </a:xfrm>
          <a:prstGeom prst="line">
            <a:avLst/>
          </a:prstGeom>
          <a:ln w="12700">
            <a:solidFill>
              <a:srgbClr val="AEAE9F"/>
            </a:solidFill>
            <a:tailEnd type="none"/>
          </a:ln>
        </p:spPr>
        <p:style>
          <a:lnRef idx="1">
            <a:schemeClr val="accent1"/>
          </a:lnRef>
          <a:fillRef idx="0">
            <a:schemeClr val="accent1"/>
          </a:fillRef>
          <a:effectRef idx="0">
            <a:schemeClr val="accent1"/>
          </a:effectRef>
          <a:fontRef idx="minor">
            <a:schemeClr val="tx1"/>
          </a:fontRef>
        </p:style>
      </p:cxnSp>
      <p:grpSp>
        <p:nvGrpSpPr>
          <p:cNvPr id="3" name="组合 10">
            <a:extLst>
              <a:ext uri="{FF2B5EF4-FFF2-40B4-BE49-F238E27FC236}">
                <a16:creationId xmlns:a16="http://schemas.microsoft.com/office/drawing/2014/main" id="{A3F54924-9325-97C7-A095-A99B86FB69F8}"/>
              </a:ext>
            </a:extLst>
          </p:cNvPr>
          <p:cNvGrpSpPr/>
          <p:nvPr/>
        </p:nvGrpSpPr>
        <p:grpSpPr>
          <a:xfrm>
            <a:off x="365585" y="1910066"/>
            <a:ext cx="3713921" cy="2225537"/>
            <a:chOff x="538509" y="1883715"/>
            <a:chExt cx="3564485" cy="1758620"/>
          </a:xfrm>
        </p:grpSpPr>
        <p:sp>
          <p:nvSpPr>
            <p:cNvPr id="10" name="圆角矩形 11">
              <a:extLst>
                <a:ext uri="{FF2B5EF4-FFF2-40B4-BE49-F238E27FC236}">
                  <a16:creationId xmlns:a16="http://schemas.microsoft.com/office/drawing/2014/main" id="{86496B16-C3AC-63F1-DC7C-ECD2C130ED4B}"/>
                </a:ext>
              </a:extLst>
            </p:cNvPr>
            <p:cNvSpPr/>
            <p:nvPr/>
          </p:nvSpPr>
          <p:spPr bwMode="ltGray">
            <a:xfrm>
              <a:off x="1074581" y="2726901"/>
              <a:ext cx="2881083" cy="496800"/>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333333"/>
                  </a:solidFill>
                  <a:effectLst/>
                  <a:uLnTx/>
                  <a:uFillTx/>
                  <a:cs typeface="+mn-ea"/>
                  <a:sym typeface="+mn-lt"/>
                </a:rPr>
                <a:t>Monthly Income 7-9K</a:t>
              </a:r>
            </a:p>
            <a:p>
              <a:pPr lvl="0">
                <a:defRPr/>
              </a:pPr>
              <a:r>
                <a:rPr lang="en-US" altLang="zh-CN" sz="1200" dirty="0">
                  <a:solidFill>
                    <a:schemeClr val="accent4">
                      <a:lumMod val="75000"/>
                    </a:schemeClr>
                  </a:solidFill>
                  <a:cs typeface="+mn-ea"/>
                  <a:sym typeface="+mn-lt"/>
                </a:rPr>
                <a:t>Frequency</a:t>
              </a:r>
              <a:r>
                <a:rPr lang="zh-CN" altLang="en-US" sz="1200" dirty="0">
                  <a:solidFill>
                    <a:schemeClr val="accent4">
                      <a:lumMod val="75000"/>
                    </a:schemeClr>
                  </a:solidFill>
                  <a:cs typeface="+mn-ea"/>
                  <a:sym typeface="+mn-lt"/>
                </a:rPr>
                <a:t>： </a:t>
              </a:r>
              <a:r>
                <a:rPr lang="en-US" altLang="zh-CN" sz="1200" b="1" dirty="0">
                  <a:solidFill>
                    <a:schemeClr val="accent4">
                      <a:lumMod val="75000"/>
                    </a:schemeClr>
                  </a:solidFill>
                  <a:cs typeface="+mn-ea"/>
                  <a:sym typeface="+mn-lt"/>
                </a:rPr>
                <a:t>40%</a:t>
              </a:r>
              <a:endParaRPr kumimoji="0" lang="en-US" altLang="zh-CN" sz="1200" b="1" i="0" u="none" strike="noStrike" kern="1200" cap="none" spc="0" normalizeH="0" baseline="0" noProof="0" dirty="0">
                <a:ln>
                  <a:noFill/>
                </a:ln>
                <a:solidFill>
                  <a:schemeClr val="accent4">
                    <a:lumMod val="75000"/>
                  </a:schemeClr>
                </a:solidFill>
                <a:effectLst/>
                <a:uLnTx/>
                <a:uFillTx/>
                <a:cs typeface="+mn-ea"/>
                <a:sym typeface="+mn-lt"/>
              </a:endParaRPr>
            </a:p>
          </p:txBody>
        </p:sp>
        <p:sp>
          <p:nvSpPr>
            <p:cNvPr id="11" name="圆角矩形 12">
              <a:extLst>
                <a:ext uri="{FF2B5EF4-FFF2-40B4-BE49-F238E27FC236}">
                  <a16:creationId xmlns:a16="http://schemas.microsoft.com/office/drawing/2014/main" id="{F64B30CE-105A-11D4-432A-E7664C0FB129}"/>
                </a:ext>
              </a:extLst>
            </p:cNvPr>
            <p:cNvSpPr/>
            <p:nvPr/>
          </p:nvSpPr>
          <p:spPr bwMode="ltGray">
            <a:xfrm>
              <a:off x="1160107" y="1883715"/>
              <a:ext cx="2942887" cy="914942"/>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accent4">
                      <a:lumMod val="75000"/>
                    </a:schemeClr>
                  </a:solidFill>
                  <a:cs typeface="+mn-ea"/>
                  <a:sym typeface="+mn-lt"/>
                </a:rPr>
                <a:t>Index:</a:t>
              </a:r>
              <a:endParaRPr kumimoji="0" lang="en-US" altLang="zh-CN" sz="1400" b="1" i="0" u="none" strike="noStrike" kern="1200" cap="none" spc="0" normalizeH="0" baseline="0" noProof="0" dirty="0">
                <a:ln>
                  <a:noFill/>
                </a:ln>
                <a:solidFill>
                  <a:srgbClr val="333333"/>
                </a:solidFill>
                <a:effectLst/>
                <a:uLnTx/>
                <a:uFillTx/>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333333"/>
                  </a:solidFill>
                  <a:effectLst/>
                  <a:uLnTx/>
                  <a:uFillTx/>
                  <a:cs typeface="+mn-ea"/>
                  <a:sym typeface="+mn-lt"/>
                </a:rPr>
                <a:t>Single &amp; Mixed</a:t>
              </a:r>
              <a:r>
                <a:rPr kumimoji="0" lang="en-US" altLang="zh-CN" sz="1600" b="1" i="0" u="none" strike="noStrike" kern="1200" cap="none" spc="0" normalizeH="0" noProof="0" dirty="0">
                  <a:ln>
                    <a:noFill/>
                  </a:ln>
                  <a:solidFill>
                    <a:srgbClr val="333333"/>
                  </a:solidFill>
                  <a:effectLst/>
                  <a:uLnTx/>
                  <a:uFillTx/>
                  <a:cs typeface="+mn-ea"/>
                  <a:sym typeface="+mn-lt"/>
                </a:rPr>
                <a:t> Family </a:t>
              </a:r>
              <a:r>
                <a:rPr kumimoji="0" lang="en-US" altLang="zh-CN" sz="1200" b="1" i="0" u="none" strike="noStrike" kern="1200" cap="none" spc="0" normalizeH="0" baseline="0" noProof="0" dirty="0">
                  <a:ln>
                    <a:noFill/>
                  </a:ln>
                  <a:solidFill>
                    <a:schemeClr val="accent4">
                      <a:lumMod val="75000"/>
                    </a:schemeClr>
                  </a:solidFill>
                  <a:effectLst/>
                  <a:uLnTx/>
                  <a:uFillTx/>
                  <a:cs typeface="+mn-ea"/>
                  <a:sym typeface="+mn-lt"/>
                </a:rPr>
                <a:t>115</a:t>
              </a:r>
            </a:p>
            <a:p>
              <a:pPr lvl="0">
                <a:defRPr/>
              </a:pPr>
              <a:r>
                <a:rPr lang="en-US" altLang="zh-CN" sz="1600" b="1" dirty="0">
                  <a:solidFill>
                    <a:srgbClr val="333333"/>
                  </a:solidFill>
                  <a:cs typeface="+mn-ea"/>
                  <a:sym typeface="+mn-lt"/>
                </a:rPr>
                <a:t>Female </a:t>
              </a:r>
              <a:r>
                <a:rPr kumimoji="0" lang="en-US" altLang="zh-CN" sz="1200" b="1" i="0" u="none" strike="noStrike" kern="1200" cap="none" spc="0" normalizeH="0" baseline="0" noProof="0" dirty="0">
                  <a:ln>
                    <a:noFill/>
                  </a:ln>
                  <a:solidFill>
                    <a:schemeClr val="accent4">
                      <a:lumMod val="75000"/>
                    </a:schemeClr>
                  </a:solidFill>
                  <a:effectLst/>
                  <a:uLnTx/>
                  <a:uFillTx/>
                  <a:cs typeface="+mn-ea"/>
                  <a:sym typeface="+mn-lt"/>
                </a:rPr>
                <a:t>139</a:t>
              </a:r>
            </a:p>
            <a:p>
              <a:pPr>
                <a:defRPr/>
              </a:pPr>
              <a:r>
                <a:rPr lang="en-US" altLang="zh-CN" sz="1600" b="1" dirty="0">
                  <a:solidFill>
                    <a:srgbClr val="333333"/>
                  </a:solidFill>
                  <a:cs typeface="+mn-ea"/>
                  <a:sym typeface="+mn-lt"/>
                </a:rPr>
                <a:t>25-44 years old</a:t>
              </a:r>
              <a:r>
                <a:rPr lang="en-US" altLang="zh-CN" sz="1200" b="1" dirty="0">
                  <a:solidFill>
                    <a:srgbClr val="333333"/>
                  </a:solidFill>
                  <a:cs typeface="+mn-ea"/>
                  <a:sym typeface="+mn-lt"/>
                </a:rPr>
                <a:t> </a:t>
              </a:r>
              <a:r>
                <a:rPr lang="en-US" altLang="zh-CN" sz="1200" dirty="0">
                  <a:solidFill>
                    <a:schemeClr val="accent4">
                      <a:lumMod val="75000"/>
                    </a:schemeClr>
                  </a:solidFill>
                  <a:cs typeface="+mn-ea"/>
                  <a:sym typeface="+mn-lt"/>
                </a:rPr>
                <a:t>Frequency:</a:t>
              </a:r>
              <a:r>
                <a:rPr lang="zh-CN" altLang="en-US" sz="1200" dirty="0">
                  <a:solidFill>
                    <a:schemeClr val="accent4">
                      <a:lumMod val="75000"/>
                    </a:schemeClr>
                  </a:solidFill>
                  <a:cs typeface="+mn-ea"/>
                  <a:sym typeface="+mn-lt"/>
                </a:rPr>
                <a:t> </a:t>
              </a:r>
              <a:r>
                <a:rPr lang="en-US" altLang="zh-CN" sz="1200" b="1" dirty="0">
                  <a:solidFill>
                    <a:schemeClr val="accent4">
                      <a:lumMod val="75000"/>
                    </a:schemeClr>
                  </a:solidFill>
                  <a:cs typeface="+mn-ea"/>
                  <a:sym typeface="+mn-lt"/>
                </a:rPr>
                <a:t>80%</a:t>
              </a:r>
              <a:endParaRPr lang="en-US" altLang="zh-CN" sz="1050" b="1" dirty="0">
                <a:solidFill>
                  <a:schemeClr val="accent4">
                    <a:lumMod val="75000"/>
                  </a:schemeClr>
                </a:solidFill>
                <a:cs typeface="+mn-ea"/>
                <a:sym typeface="+mn-lt"/>
              </a:endParaRPr>
            </a:p>
            <a:p>
              <a:pPr lvl="0">
                <a:defRPr/>
              </a:pPr>
              <a:endParaRPr kumimoji="0" lang="en-US" altLang="zh-CN" sz="1200" b="1" i="0" u="none" strike="noStrike" kern="1200" cap="none" spc="0" normalizeH="0" baseline="0" noProof="0" dirty="0">
                <a:ln>
                  <a:noFill/>
                </a:ln>
                <a:solidFill>
                  <a:schemeClr val="accent4">
                    <a:lumMod val="75000"/>
                  </a:schemeClr>
                </a:solidFill>
                <a:effectLst/>
                <a:uLnTx/>
                <a:uFillTx/>
                <a:cs typeface="+mn-ea"/>
                <a:sym typeface="+mn-lt"/>
              </a:endParaRPr>
            </a:p>
          </p:txBody>
        </p:sp>
        <p:sp>
          <p:nvSpPr>
            <p:cNvPr id="12" name="圆角矩形 13">
              <a:extLst>
                <a:ext uri="{FF2B5EF4-FFF2-40B4-BE49-F238E27FC236}">
                  <a16:creationId xmlns:a16="http://schemas.microsoft.com/office/drawing/2014/main" id="{41AA2034-9D5C-DA53-06D4-4DE9FFC78149}"/>
                </a:ext>
              </a:extLst>
            </p:cNvPr>
            <p:cNvSpPr/>
            <p:nvPr/>
          </p:nvSpPr>
          <p:spPr bwMode="ltGray">
            <a:xfrm>
              <a:off x="1036427" y="3145535"/>
              <a:ext cx="2881083" cy="496800"/>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333333"/>
                  </a:solidFill>
                  <a:effectLst/>
                  <a:uLnTx/>
                  <a:uFillTx/>
                  <a:cs typeface="+mn-ea"/>
                  <a:sym typeface="+mn-lt"/>
                </a:rPr>
                <a:t>BCD Cities</a:t>
              </a:r>
            </a:p>
            <a:p>
              <a:pPr lvl="0">
                <a:defRPr/>
              </a:pPr>
              <a:r>
                <a:rPr lang="en-US" altLang="zh-CN" sz="1200" dirty="0">
                  <a:solidFill>
                    <a:schemeClr val="accent4">
                      <a:lumMod val="75000"/>
                    </a:schemeClr>
                  </a:solidFill>
                  <a:cs typeface="+mn-ea"/>
                  <a:sym typeface="+mn-lt"/>
                </a:rPr>
                <a:t>Frequency</a:t>
              </a:r>
              <a:r>
                <a:rPr lang="zh-CN" altLang="en-US" sz="1200" dirty="0">
                  <a:solidFill>
                    <a:schemeClr val="accent4">
                      <a:lumMod val="75000"/>
                    </a:schemeClr>
                  </a:solidFill>
                  <a:cs typeface="+mn-ea"/>
                  <a:sym typeface="+mn-lt"/>
                </a:rPr>
                <a:t>：</a:t>
              </a:r>
              <a:r>
                <a:rPr lang="en-US" altLang="zh-CN" sz="1200" b="1" dirty="0">
                  <a:solidFill>
                    <a:schemeClr val="accent4">
                      <a:lumMod val="75000"/>
                    </a:schemeClr>
                  </a:solidFill>
                  <a:cs typeface="+mn-ea"/>
                  <a:sym typeface="+mn-lt"/>
                </a:rPr>
                <a:t>70%</a:t>
              </a:r>
              <a:endParaRPr kumimoji="0" lang="en-US" altLang="zh-CN" sz="1200" b="1" i="0" u="none" strike="noStrike" kern="1200" cap="none" spc="0" normalizeH="0" baseline="0" noProof="0" dirty="0">
                <a:ln>
                  <a:noFill/>
                </a:ln>
                <a:solidFill>
                  <a:schemeClr val="accent4">
                    <a:lumMod val="75000"/>
                  </a:schemeClr>
                </a:solidFill>
                <a:effectLst/>
                <a:uLnTx/>
                <a:uFillTx/>
                <a:cs typeface="+mn-ea"/>
                <a:sym typeface="+mn-lt"/>
              </a:endParaRPr>
            </a:p>
          </p:txBody>
        </p:sp>
        <p:sp>
          <p:nvSpPr>
            <p:cNvPr id="13" name="skyline_269947">
              <a:extLst>
                <a:ext uri="{FF2B5EF4-FFF2-40B4-BE49-F238E27FC236}">
                  <a16:creationId xmlns:a16="http://schemas.microsoft.com/office/drawing/2014/main" id="{1C6BCAFC-9633-428B-55FB-2F0EB0D00AEE}"/>
                </a:ext>
              </a:extLst>
            </p:cNvPr>
            <p:cNvSpPr/>
            <p:nvPr/>
          </p:nvSpPr>
          <p:spPr>
            <a:xfrm>
              <a:off x="538509" y="3244769"/>
              <a:ext cx="431864" cy="319629"/>
            </a:xfrm>
            <a:custGeom>
              <a:avLst/>
              <a:gdLst>
                <a:gd name="connsiteX0" fmla="*/ 116069 w 553021"/>
                <a:gd name="connsiteY0" fmla="*/ 552155 h 606722"/>
                <a:gd name="connsiteX1" fmla="*/ 116069 w 553021"/>
                <a:gd name="connsiteY1" fmla="*/ 586282 h 606722"/>
                <a:gd name="connsiteX2" fmla="*/ 122834 w 553021"/>
                <a:gd name="connsiteY2" fmla="*/ 586282 h 606722"/>
                <a:gd name="connsiteX3" fmla="*/ 122834 w 553021"/>
                <a:gd name="connsiteY3" fmla="*/ 569219 h 606722"/>
                <a:gd name="connsiteX4" fmla="*/ 133159 w 553021"/>
                <a:gd name="connsiteY4" fmla="*/ 558999 h 606722"/>
                <a:gd name="connsiteX5" fmla="*/ 143395 w 553021"/>
                <a:gd name="connsiteY5" fmla="*/ 569219 h 606722"/>
                <a:gd name="connsiteX6" fmla="*/ 143395 w 553021"/>
                <a:gd name="connsiteY6" fmla="*/ 586282 h 606722"/>
                <a:gd name="connsiteX7" fmla="*/ 150160 w 553021"/>
                <a:gd name="connsiteY7" fmla="*/ 586282 h 606722"/>
                <a:gd name="connsiteX8" fmla="*/ 150160 w 553021"/>
                <a:gd name="connsiteY8" fmla="*/ 552155 h 606722"/>
                <a:gd name="connsiteX9" fmla="*/ 460792 w 553021"/>
                <a:gd name="connsiteY9" fmla="*/ 504473 h 606722"/>
                <a:gd name="connsiteX10" fmla="*/ 471024 w 553021"/>
                <a:gd name="connsiteY10" fmla="*/ 514680 h 606722"/>
                <a:gd name="connsiteX11" fmla="*/ 471024 w 553021"/>
                <a:gd name="connsiteY11" fmla="*/ 528349 h 606722"/>
                <a:gd name="connsiteX12" fmla="*/ 460792 w 553021"/>
                <a:gd name="connsiteY12" fmla="*/ 538556 h 606722"/>
                <a:gd name="connsiteX13" fmla="*/ 450560 w 553021"/>
                <a:gd name="connsiteY13" fmla="*/ 528349 h 606722"/>
                <a:gd name="connsiteX14" fmla="*/ 450560 w 553021"/>
                <a:gd name="connsiteY14" fmla="*/ 514680 h 606722"/>
                <a:gd name="connsiteX15" fmla="*/ 460792 w 553021"/>
                <a:gd name="connsiteY15" fmla="*/ 504473 h 606722"/>
                <a:gd name="connsiteX16" fmla="*/ 174085 w 553021"/>
                <a:gd name="connsiteY16" fmla="*/ 463545 h 606722"/>
                <a:gd name="connsiteX17" fmla="*/ 184317 w 553021"/>
                <a:gd name="connsiteY17" fmla="*/ 473779 h 606722"/>
                <a:gd name="connsiteX18" fmla="*/ 184317 w 553021"/>
                <a:gd name="connsiteY18" fmla="*/ 487394 h 606722"/>
                <a:gd name="connsiteX19" fmla="*/ 174085 w 553021"/>
                <a:gd name="connsiteY19" fmla="*/ 497628 h 606722"/>
                <a:gd name="connsiteX20" fmla="*/ 163853 w 553021"/>
                <a:gd name="connsiteY20" fmla="*/ 487394 h 606722"/>
                <a:gd name="connsiteX21" fmla="*/ 163853 w 553021"/>
                <a:gd name="connsiteY21" fmla="*/ 473779 h 606722"/>
                <a:gd name="connsiteX22" fmla="*/ 174085 w 553021"/>
                <a:gd name="connsiteY22" fmla="*/ 463545 h 606722"/>
                <a:gd name="connsiteX23" fmla="*/ 133166 w 553021"/>
                <a:gd name="connsiteY23" fmla="*/ 463545 h 606722"/>
                <a:gd name="connsiteX24" fmla="*/ 143389 w 553021"/>
                <a:gd name="connsiteY24" fmla="*/ 473779 h 606722"/>
                <a:gd name="connsiteX25" fmla="*/ 143389 w 553021"/>
                <a:gd name="connsiteY25" fmla="*/ 487394 h 606722"/>
                <a:gd name="connsiteX26" fmla="*/ 133166 w 553021"/>
                <a:gd name="connsiteY26" fmla="*/ 497628 h 606722"/>
                <a:gd name="connsiteX27" fmla="*/ 122854 w 553021"/>
                <a:gd name="connsiteY27" fmla="*/ 487394 h 606722"/>
                <a:gd name="connsiteX28" fmla="*/ 122854 w 553021"/>
                <a:gd name="connsiteY28" fmla="*/ 473779 h 606722"/>
                <a:gd name="connsiteX29" fmla="*/ 133166 w 553021"/>
                <a:gd name="connsiteY29" fmla="*/ 463545 h 606722"/>
                <a:gd name="connsiteX30" fmla="*/ 92158 w 553021"/>
                <a:gd name="connsiteY30" fmla="*/ 463545 h 606722"/>
                <a:gd name="connsiteX31" fmla="*/ 102390 w 553021"/>
                <a:gd name="connsiteY31" fmla="*/ 473779 h 606722"/>
                <a:gd name="connsiteX32" fmla="*/ 102390 w 553021"/>
                <a:gd name="connsiteY32" fmla="*/ 487394 h 606722"/>
                <a:gd name="connsiteX33" fmla="*/ 92158 w 553021"/>
                <a:gd name="connsiteY33" fmla="*/ 497628 h 606722"/>
                <a:gd name="connsiteX34" fmla="*/ 81926 w 553021"/>
                <a:gd name="connsiteY34" fmla="*/ 487394 h 606722"/>
                <a:gd name="connsiteX35" fmla="*/ 81926 w 553021"/>
                <a:gd name="connsiteY35" fmla="*/ 473779 h 606722"/>
                <a:gd name="connsiteX36" fmla="*/ 92158 w 553021"/>
                <a:gd name="connsiteY36" fmla="*/ 463545 h 606722"/>
                <a:gd name="connsiteX37" fmla="*/ 460792 w 553021"/>
                <a:gd name="connsiteY37" fmla="*/ 436306 h 606722"/>
                <a:gd name="connsiteX38" fmla="*/ 471024 w 553021"/>
                <a:gd name="connsiteY38" fmla="*/ 446513 h 606722"/>
                <a:gd name="connsiteX39" fmla="*/ 471024 w 553021"/>
                <a:gd name="connsiteY39" fmla="*/ 460182 h 606722"/>
                <a:gd name="connsiteX40" fmla="*/ 460792 w 553021"/>
                <a:gd name="connsiteY40" fmla="*/ 470389 h 606722"/>
                <a:gd name="connsiteX41" fmla="*/ 450560 w 553021"/>
                <a:gd name="connsiteY41" fmla="*/ 460182 h 606722"/>
                <a:gd name="connsiteX42" fmla="*/ 450560 w 553021"/>
                <a:gd name="connsiteY42" fmla="*/ 446513 h 606722"/>
                <a:gd name="connsiteX43" fmla="*/ 460792 w 553021"/>
                <a:gd name="connsiteY43" fmla="*/ 436306 h 606722"/>
                <a:gd name="connsiteX44" fmla="*/ 174085 w 553021"/>
                <a:gd name="connsiteY44" fmla="*/ 395378 h 606722"/>
                <a:gd name="connsiteX45" fmla="*/ 184317 w 553021"/>
                <a:gd name="connsiteY45" fmla="*/ 405612 h 606722"/>
                <a:gd name="connsiteX46" fmla="*/ 184317 w 553021"/>
                <a:gd name="connsiteY46" fmla="*/ 419227 h 606722"/>
                <a:gd name="connsiteX47" fmla="*/ 174085 w 553021"/>
                <a:gd name="connsiteY47" fmla="*/ 429461 h 606722"/>
                <a:gd name="connsiteX48" fmla="*/ 163853 w 553021"/>
                <a:gd name="connsiteY48" fmla="*/ 419227 h 606722"/>
                <a:gd name="connsiteX49" fmla="*/ 163853 w 553021"/>
                <a:gd name="connsiteY49" fmla="*/ 405612 h 606722"/>
                <a:gd name="connsiteX50" fmla="*/ 174085 w 553021"/>
                <a:gd name="connsiteY50" fmla="*/ 395378 h 606722"/>
                <a:gd name="connsiteX51" fmla="*/ 133166 w 553021"/>
                <a:gd name="connsiteY51" fmla="*/ 395378 h 606722"/>
                <a:gd name="connsiteX52" fmla="*/ 143389 w 553021"/>
                <a:gd name="connsiteY52" fmla="*/ 405612 h 606722"/>
                <a:gd name="connsiteX53" fmla="*/ 143389 w 553021"/>
                <a:gd name="connsiteY53" fmla="*/ 419227 h 606722"/>
                <a:gd name="connsiteX54" fmla="*/ 133166 w 553021"/>
                <a:gd name="connsiteY54" fmla="*/ 429461 h 606722"/>
                <a:gd name="connsiteX55" fmla="*/ 122854 w 553021"/>
                <a:gd name="connsiteY55" fmla="*/ 419227 h 606722"/>
                <a:gd name="connsiteX56" fmla="*/ 122854 w 553021"/>
                <a:gd name="connsiteY56" fmla="*/ 405612 h 606722"/>
                <a:gd name="connsiteX57" fmla="*/ 133166 w 553021"/>
                <a:gd name="connsiteY57" fmla="*/ 395378 h 606722"/>
                <a:gd name="connsiteX58" fmla="*/ 92158 w 553021"/>
                <a:gd name="connsiteY58" fmla="*/ 395378 h 606722"/>
                <a:gd name="connsiteX59" fmla="*/ 102390 w 553021"/>
                <a:gd name="connsiteY59" fmla="*/ 405612 h 606722"/>
                <a:gd name="connsiteX60" fmla="*/ 102390 w 553021"/>
                <a:gd name="connsiteY60" fmla="*/ 419227 h 606722"/>
                <a:gd name="connsiteX61" fmla="*/ 92158 w 553021"/>
                <a:gd name="connsiteY61" fmla="*/ 429461 h 606722"/>
                <a:gd name="connsiteX62" fmla="*/ 81926 w 553021"/>
                <a:gd name="connsiteY62" fmla="*/ 419227 h 606722"/>
                <a:gd name="connsiteX63" fmla="*/ 81926 w 553021"/>
                <a:gd name="connsiteY63" fmla="*/ 405612 h 606722"/>
                <a:gd name="connsiteX64" fmla="*/ 92158 w 553021"/>
                <a:gd name="connsiteY64" fmla="*/ 395378 h 606722"/>
                <a:gd name="connsiteX65" fmla="*/ 460792 w 553021"/>
                <a:gd name="connsiteY65" fmla="*/ 368140 h 606722"/>
                <a:gd name="connsiteX66" fmla="*/ 471024 w 553021"/>
                <a:gd name="connsiteY66" fmla="*/ 378347 h 606722"/>
                <a:gd name="connsiteX67" fmla="*/ 471024 w 553021"/>
                <a:gd name="connsiteY67" fmla="*/ 391927 h 606722"/>
                <a:gd name="connsiteX68" fmla="*/ 460792 w 553021"/>
                <a:gd name="connsiteY68" fmla="*/ 402223 h 606722"/>
                <a:gd name="connsiteX69" fmla="*/ 450560 w 553021"/>
                <a:gd name="connsiteY69" fmla="*/ 391927 h 606722"/>
                <a:gd name="connsiteX70" fmla="*/ 450560 w 553021"/>
                <a:gd name="connsiteY70" fmla="*/ 378347 h 606722"/>
                <a:gd name="connsiteX71" fmla="*/ 460792 w 553021"/>
                <a:gd name="connsiteY71" fmla="*/ 368140 h 606722"/>
                <a:gd name="connsiteX72" fmla="*/ 365202 w 553021"/>
                <a:gd name="connsiteY72" fmla="*/ 354521 h 606722"/>
                <a:gd name="connsiteX73" fmla="*/ 375549 w 553021"/>
                <a:gd name="connsiteY73" fmla="*/ 364743 h 606722"/>
                <a:gd name="connsiteX74" fmla="*/ 375549 w 553021"/>
                <a:gd name="connsiteY74" fmla="*/ 555573 h 606722"/>
                <a:gd name="connsiteX75" fmla="*/ 365202 w 553021"/>
                <a:gd name="connsiteY75" fmla="*/ 565794 h 606722"/>
                <a:gd name="connsiteX76" fmla="*/ 354944 w 553021"/>
                <a:gd name="connsiteY76" fmla="*/ 555573 h 606722"/>
                <a:gd name="connsiteX77" fmla="*/ 354944 w 553021"/>
                <a:gd name="connsiteY77" fmla="*/ 364743 h 606722"/>
                <a:gd name="connsiteX78" fmla="*/ 365202 w 553021"/>
                <a:gd name="connsiteY78" fmla="*/ 354521 h 606722"/>
                <a:gd name="connsiteX79" fmla="*/ 324248 w 553021"/>
                <a:gd name="connsiteY79" fmla="*/ 354521 h 606722"/>
                <a:gd name="connsiteX80" fmla="*/ 334480 w 553021"/>
                <a:gd name="connsiteY80" fmla="*/ 364743 h 606722"/>
                <a:gd name="connsiteX81" fmla="*/ 334480 w 553021"/>
                <a:gd name="connsiteY81" fmla="*/ 555573 h 606722"/>
                <a:gd name="connsiteX82" fmla="*/ 324248 w 553021"/>
                <a:gd name="connsiteY82" fmla="*/ 565794 h 606722"/>
                <a:gd name="connsiteX83" fmla="*/ 314016 w 553021"/>
                <a:gd name="connsiteY83" fmla="*/ 555573 h 606722"/>
                <a:gd name="connsiteX84" fmla="*/ 314016 w 553021"/>
                <a:gd name="connsiteY84" fmla="*/ 364743 h 606722"/>
                <a:gd name="connsiteX85" fmla="*/ 324248 w 553021"/>
                <a:gd name="connsiteY85" fmla="*/ 354521 h 606722"/>
                <a:gd name="connsiteX86" fmla="*/ 283320 w 553021"/>
                <a:gd name="connsiteY86" fmla="*/ 354521 h 606722"/>
                <a:gd name="connsiteX87" fmla="*/ 293552 w 553021"/>
                <a:gd name="connsiteY87" fmla="*/ 364743 h 606722"/>
                <a:gd name="connsiteX88" fmla="*/ 293552 w 553021"/>
                <a:gd name="connsiteY88" fmla="*/ 555573 h 606722"/>
                <a:gd name="connsiteX89" fmla="*/ 283320 w 553021"/>
                <a:gd name="connsiteY89" fmla="*/ 565794 h 606722"/>
                <a:gd name="connsiteX90" fmla="*/ 273088 w 553021"/>
                <a:gd name="connsiteY90" fmla="*/ 555573 h 606722"/>
                <a:gd name="connsiteX91" fmla="*/ 273088 w 553021"/>
                <a:gd name="connsiteY91" fmla="*/ 364743 h 606722"/>
                <a:gd name="connsiteX92" fmla="*/ 283320 w 553021"/>
                <a:gd name="connsiteY92" fmla="*/ 354521 h 606722"/>
                <a:gd name="connsiteX93" fmla="*/ 238904 w 553021"/>
                <a:gd name="connsiteY93" fmla="*/ 334066 h 606722"/>
                <a:gd name="connsiteX94" fmla="*/ 238904 w 553021"/>
                <a:gd name="connsiteY94" fmla="*/ 341354 h 606722"/>
                <a:gd name="connsiteX95" fmla="*/ 238904 w 553021"/>
                <a:gd name="connsiteY95" fmla="*/ 586282 h 606722"/>
                <a:gd name="connsiteX96" fmla="*/ 409626 w 553021"/>
                <a:gd name="connsiteY96" fmla="*/ 586282 h 606722"/>
                <a:gd name="connsiteX97" fmla="*/ 409626 w 553021"/>
                <a:gd name="connsiteY97" fmla="*/ 334066 h 606722"/>
                <a:gd name="connsiteX98" fmla="*/ 174085 w 553021"/>
                <a:gd name="connsiteY98" fmla="*/ 327212 h 606722"/>
                <a:gd name="connsiteX99" fmla="*/ 184317 w 553021"/>
                <a:gd name="connsiteY99" fmla="*/ 337446 h 606722"/>
                <a:gd name="connsiteX100" fmla="*/ 184317 w 553021"/>
                <a:gd name="connsiteY100" fmla="*/ 351061 h 606722"/>
                <a:gd name="connsiteX101" fmla="*/ 174085 w 553021"/>
                <a:gd name="connsiteY101" fmla="*/ 361295 h 606722"/>
                <a:gd name="connsiteX102" fmla="*/ 163853 w 553021"/>
                <a:gd name="connsiteY102" fmla="*/ 351061 h 606722"/>
                <a:gd name="connsiteX103" fmla="*/ 163853 w 553021"/>
                <a:gd name="connsiteY103" fmla="*/ 337446 h 606722"/>
                <a:gd name="connsiteX104" fmla="*/ 174085 w 553021"/>
                <a:gd name="connsiteY104" fmla="*/ 327212 h 606722"/>
                <a:gd name="connsiteX105" fmla="*/ 133166 w 553021"/>
                <a:gd name="connsiteY105" fmla="*/ 327212 h 606722"/>
                <a:gd name="connsiteX106" fmla="*/ 143389 w 553021"/>
                <a:gd name="connsiteY106" fmla="*/ 337446 h 606722"/>
                <a:gd name="connsiteX107" fmla="*/ 143389 w 553021"/>
                <a:gd name="connsiteY107" fmla="*/ 351061 h 606722"/>
                <a:gd name="connsiteX108" fmla="*/ 133166 w 553021"/>
                <a:gd name="connsiteY108" fmla="*/ 361295 h 606722"/>
                <a:gd name="connsiteX109" fmla="*/ 122854 w 553021"/>
                <a:gd name="connsiteY109" fmla="*/ 351061 h 606722"/>
                <a:gd name="connsiteX110" fmla="*/ 122854 w 553021"/>
                <a:gd name="connsiteY110" fmla="*/ 337446 h 606722"/>
                <a:gd name="connsiteX111" fmla="*/ 133166 w 553021"/>
                <a:gd name="connsiteY111" fmla="*/ 327212 h 606722"/>
                <a:gd name="connsiteX112" fmla="*/ 92158 w 553021"/>
                <a:gd name="connsiteY112" fmla="*/ 327212 h 606722"/>
                <a:gd name="connsiteX113" fmla="*/ 102390 w 553021"/>
                <a:gd name="connsiteY113" fmla="*/ 337446 h 606722"/>
                <a:gd name="connsiteX114" fmla="*/ 102390 w 553021"/>
                <a:gd name="connsiteY114" fmla="*/ 351061 h 606722"/>
                <a:gd name="connsiteX115" fmla="*/ 92158 w 553021"/>
                <a:gd name="connsiteY115" fmla="*/ 361295 h 606722"/>
                <a:gd name="connsiteX116" fmla="*/ 81926 w 553021"/>
                <a:gd name="connsiteY116" fmla="*/ 351061 h 606722"/>
                <a:gd name="connsiteX117" fmla="*/ 81926 w 553021"/>
                <a:gd name="connsiteY117" fmla="*/ 337446 h 606722"/>
                <a:gd name="connsiteX118" fmla="*/ 92158 w 553021"/>
                <a:gd name="connsiteY118" fmla="*/ 327212 h 606722"/>
                <a:gd name="connsiteX119" fmla="*/ 460792 w 553021"/>
                <a:gd name="connsiteY119" fmla="*/ 299974 h 606722"/>
                <a:gd name="connsiteX120" fmla="*/ 471024 w 553021"/>
                <a:gd name="connsiteY120" fmla="*/ 310181 h 606722"/>
                <a:gd name="connsiteX121" fmla="*/ 471024 w 553021"/>
                <a:gd name="connsiteY121" fmla="*/ 323761 h 606722"/>
                <a:gd name="connsiteX122" fmla="*/ 460792 w 553021"/>
                <a:gd name="connsiteY122" fmla="*/ 334057 h 606722"/>
                <a:gd name="connsiteX123" fmla="*/ 450560 w 553021"/>
                <a:gd name="connsiteY123" fmla="*/ 323761 h 606722"/>
                <a:gd name="connsiteX124" fmla="*/ 450560 w 553021"/>
                <a:gd name="connsiteY124" fmla="*/ 310181 h 606722"/>
                <a:gd name="connsiteX125" fmla="*/ 460792 w 553021"/>
                <a:gd name="connsiteY125" fmla="*/ 299974 h 606722"/>
                <a:gd name="connsiteX126" fmla="*/ 174085 w 553021"/>
                <a:gd name="connsiteY126" fmla="*/ 259046 h 606722"/>
                <a:gd name="connsiteX127" fmla="*/ 184317 w 553021"/>
                <a:gd name="connsiteY127" fmla="*/ 269280 h 606722"/>
                <a:gd name="connsiteX128" fmla="*/ 184317 w 553021"/>
                <a:gd name="connsiteY128" fmla="*/ 282895 h 606722"/>
                <a:gd name="connsiteX129" fmla="*/ 174085 w 553021"/>
                <a:gd name="connsiteY129" fmla="*/ 293129 h 606722"/>
                <a:gd name="connsiteX130" fmla="*/ 163853 w 553021"/>
                <a:gd name="connsiteY130" fmla="*/ 282895 h 606722"/>
                <a:gd name="connsiteX131" fmla="*/ 163853 w 553021"/>
                <a:gd name="connsiteY131" fmla="*/ 269280 h 606722"/>
                <a:gd name="connsiteX132" fmla="*/ 174085 w 553021"/>
                <a:gd name="connsiteY132" fmla="*/ 259046 h 606722"/>
                <a:gd name="connsiteX133" fmla="*/ 133166 w 553021"/>
                <a:gd name="connsiteY133" fmla="*/ 259046 h 606722"/>
                <a:gd name="connsiteX134" fmla="*/ 143389 w 553021"/>
                <a:gd name="connsiteY134" fmla="*/ 269280 h 606722"/>
                <a:gd name="connsiteX135" fmla="*/ 143389 w 553021"/>
                <a:gd name="connsiteY135" fmla="*/ 282895 h 606722"/>
                <a:gd name="connsiteX136" fmla="*/ 133166 w 553021"/>
                <a:gd name="connsiteY136" fmla="*/ 293129 h 606722"/>
                <a:gd name="connsiteX137" fmla="*/ 122854 w 553021"/>
                <a:gd name="connsiteY137" fmla="*/ 282895 h 606722"/>
                <a:gd name="connsiteX138" fmla="*/ 122854 w 553021"/>
                <a:gd name="connsiteY138" fmla="*/ 269280 h 606722"/>
                <a:gd name="connsiteX139" fmla="*/ 133166 w 553021"/>
                <a:gd name="connsiteY139" fmla="*/ 259046 h 606722"/>
                <a:gd name="connsiteX140" fmla="*/ 92158 w 553021"/>
                <a:gd name="connsiteY140" fmla="*/ 259046 h 606722"/>
                <a:gd name="connsiteX141" fmla="*/ 102390 w 553021"/>
                <a:gd name="connsiteY141" fmla="*/ 269280 h 606722"/>
                <a:gd name="connsiteX142" fmla="*/ 102390 w 553021"/>
                <a:gd name="connsiteY142" fmla="*/ 282895 h 606722"/>
                <a:gd name="connsiteX143" fmla="*/ 92158 w 553021"/>
                <a:gd name="connsiteY143" fmla="*/ 293129 h 606722"/>
                <a:gd name="connsiteX144" fmla="*/ 81926 w 553021"/>
                <a:gd name="connsiteY144" fmla="*/ 282895 h 606722"/>
                <a:gd name="connsiteX145" fmla="*/ 81926 w 553021"/>
                <a:gd name="connsiteY145" fmla="*/ 269280 h 606722"/>
                <a:gd name="connsiteX146" fmla="*/ 92158 w 553021"/>
                <a:gd name="connsiteY146" fmla="*/ 259046 h 606722"/>
                <a:gd name="connsiteX147" fmla="*/ 460792 w 553021"/>
                <a:gd name="connsiteY147" fmla="*/ 231808 h 606722"/>
                <a:gd name="connsiteX148" fmla="*/ 471024 w 553021"/>
                <a:gd name="connsiteY148" fmla="*/ 242021 h 606722"/>
                <a:gd name="connsiteX149" fmla="*/ 471024 w 553021"/>
                <a:gd name="connsiteY149" fmla="*/ 255608 h 606722"/>
                <a:gd name="connsiteX150" fmla="*/ 460792 w 553021"/>
                <a:gd name="connsiteY150" fmla="*/ 265821 h 606722"/>
                <a:gd name="connsiteX151" fmla="*/ 450560 w 553021"/>
                <a:gd name="connsiteY151" fmla="*/ 255608 h 606722"/>
                <a:gd name="connsiteX152" fmla="*/ 450560 w 553021"/>
                <a:gd name="connsiteY152" fmla="*/ 242021 h 606722"/>
                <a:gd name="connsiteX153" fmla="*/ 460792 w 553021"/>
                <a:gd name="connsiteY153" fmla="*/ 231808 h 606722"/>
                <a:gd name="connsiteX154" fmla="*/ 419864 w 553021"/>
                <a:gd name="connsiteY154" fmla="*/ 231808 h 606722"/>
                <a:gd name="connsiteX155" fmla="*/ 430096 w 553021"/>
                <a:gd name="connsiteY155" fmla="*/ 242021 h 606722"/>
                <a:gd name="connsiteX156" fmla="*/ 430096 w 553021"/>
                <a:gd name="connsiteY156" fmla="*/ 255608 h 606722"/>
                <a:gd name="connsiteX157" fmla="*/ 419864 w 553021"/>
                <a:gd name="connsiteY157" fmla="*/ 265821 h 606722"/>
                <a:gd name="connsiteX158" fmla="*/ 409632 w 553021"/>
                <a:gd name="connsiteY158" fmla="*/ 255608 h 606722"/>
                <a:gd name="connsiteX159" fmla="*/ 409632 w 553021"/>
                <a:gd name="connsiteY159" fmla="*/ 242021 h 606722"/>
                <a:gd name="connsiteX160" fmla="*/ 419864 w 553021"/>
                <a:gd name="connsiteY160" fmla="*/ 231808 h 606722"/>
                <a:gd name="connsiteX161" fmla="*/ 378902 w 553021"/>
                <a:gd name="connsiteY161" fmla="*/ 231808 h 606722"/>
                <a:gd name="connsiteX162" fmla="*/ 389169 w 553021"/>
                <a:gd name="connsiteY162" fmla="*/ 242021 h 606722"/>
                <a:gd name="connsiteX163" fmla="*/ 389169 w 553021"/>
                <a:gd name="connsiteY163" fmla="*/ 255608 h 606722"/>
                <a:gd name="connsiteX164" fmla="*/ 378902 w 553021"/>
                <a:gd name="connsiteY164" fmla="*/ 265821 h 606722"/>
                <a:gd name="connsiteX165" fmla="*/ 368634 w 553021"/>
                <a:gd name="connsiteY165" fmla="*/ 255608 h 606722"/>
                <a:gd name="connsiteX166" fmla="*/ 368634 w 553021"/>
                <a:gd name="connsiteY166" fmla="*/ 242021 h 606722"/>
                <a:gd name="connsiteX167" fmla="*/ 378902 w 553021"/>
                <a:gd name="connsiteY167" fmla="*/ 231808 h 606722"/>
                <a:gd name="connsiteX168" fmla="*/ 47798 w 553021"/>
                <a:gd name="connsiteY168" fmla="*/ 211335 h 606722"/>
                <a:gd name="connsiteX169" fmla="*/ 47798 w 553021"/>
                <a:gd name="connsiteY169" fmla="*/ 586282 h 606722"/>
                <a:gd name="connsiteX170" fmla="*/ 95597 w 553021"/>
                <a:gd name="connsiteY170" fmla="*/ 586282 h 606722"/>
                <a:gd name="connsiteX171" fmla="*/ 95597 w 553021"/>
                <a:gd name="connsiteY171" fmla="*/ 541935 h 606722"/>
                <a:gd name="connsiteX172" fmla="*/ 105833 w 553021"/>
                <a:gd name="connsiteY172" fmla="*/ 531715 h 606722"/>
                <a:gd name="connsiteX173" fmla="*/ 160396 w 553021"/>
                <a:gd name="connsiteY173" fmla="*/ 531715 h 606722"/>
                <a:gd name="connsiteX174" fmla="*/ 170633 w 553021"/>
                <a:gd name="connsiteY174" fmla="*/ 541935 h 606722"/>
                <a:gd name="connsiteX175" fmla="*/ 170633 w 553021"/>
                <a:gd name="connsiteY175" fmla="*/ 586282 h 606722"/>
                <a:gd name="connsiteX176" fmla="*/ 218432 w 553021"/>
                <a:gd name="connsiteY176" fmla="*/ 586282 h 606722"/>
                <a:gd name="connsiteX177" fmla="*/ 218432 w 553021"/>
                <a:gd name="connsiteY177" fmla="*/ 341354 h 606722"/>
                <a:gd name="connsiteX178" fmla="*/ 218432 w 553021"/>
                <a:gd name="connsiteY178" fmla="*/ 323757 h 606722"/>
                <a:gd name="connsiteX179" fmla="*/ 218432 w 553021"/>
                <a:gd name="connsiteY179" fmla="*/ 211335 h 606722"/>
                <a:gd name="connsiteX180" fmla="*/ 460792 w 553021"/>
                <a:gd name="connsiteY180" fmla="*/ 163641 h 606722"/>
                <a:gd name="connsiteX181" fmla="*/ 471024 w 553021"/>
                <a:gd name="connsiteY181" fmla="*/ 173854 h 606722"/>
                <a:gd name="connsiteX182" fmla="*/ 471024 w 553021"/>
                <a:gd name="connsiteY182" fmla="*/ 187441 h 606722"/>
                <a:gd name="connsiteX183" fmla="*/ 460792 w 553021"/>
                <a:gd name="connsiteY183" fmla="*/ 197654 h 606722"/>
                <a:gd name="connsiteX184" fmla="*/ 450560 w 553021"/>
                <a:gd name="connsiteY184" fmla="*/ 187441 h 606722"/>
                <a:gd name="connsiteX185" fmla="*/ 450560 w 553021"/>
                <a:gd name="connsiteY185" fmla="*/ 173854 h 606722"/>
                <a:gd name="connsiteX186" fmla="*/ 460792 w 553021"/>
                <a:gd name="connsiteY186" fmla="*/ 163641 h 606722"/>
                <a:gd name="connsiteX187" fmla="*/ 419864 w 553021"/>
                <a:gd name="connsiteY187" fmla="*/ 163641 h 606722"/>
                <a:gd name="connsiteX188" fmla="*/ 430096 w 553021"/>
                <a:gd name="connsiteY188" fmla="*/ 173854 h 606722"/>
                <a:gd name="connsiteX189" fmla="*/ 430096 w 553021"/>
                <a:gd name="connsiteY189" fmla="*/ 187441 h 606722"/>
                <a:gd name="connsiteX190" fmla="*/ 419864 w 553021"/>
                <a:gd name="connsiteY190" fmla="*/ 197654 h 606722"/>
                <a:gd name="connsiteX191" fmla="*/ 409632 w 553021"/>
                <a:gd name="connsiteY191" fmla="*/ 187441 h 606722"/>
                <a:gd name="connsiteX192" fmla="*/ 409632 w 553021"/>
                <a:gd name="connsiteY192" fmla="*/ 173854 h 606722"/>
                <a:gd name="connsiteX193" fmla="*/ 419864 w 553021"/>
                <a:gd name="connsiteY193" fmla="*/ 163641 h 606722"/>
                <a:gd name="connsiteX194" fmla="*/ 378902 w 553021"/>
                <a:gd name="connsiteY194" fmla="*/ 163641 h 606722"/>
                <a:gd name="connsiteX195" fmla="*/ 389169 w 553021"/>
                <a:gd name="connsiteY195" fmla="*/ 173854 h 606722"/>
                <a:gd name="connsiteX196" fmla="*/ 389169 w 553021"/>
                <a:gd name="connsiteY196" fmla="*/ 187441 h 606722"/>
                <a:gd name="connsiteX197" fmla="*/ 378902 w 553021"/>
                <a:gd name="connsiteY197" fmla="*/ 197654 h 606722"/>
                <a:gd name="connsiteX198" fmla="*/ 368634 w 553021"/>
                <a:gd name="connsiteY198" fmla="*/ 187441 h 606722"/>
                <a:gd name="connsiteX199" fmla="*/ 368634 w 553021"/>
                <a:gd name="connsiteY199" fmla="*/ 173854 h 606722"/>
                <a:gd name="connsiteX200" fmla="*/ 378902 w 553021"/>
                <a:gd name="connsiteY200" fmla="*/ 163641 h 606722"/>
                <a:gd name="connsiteX201" fmla="*/ 187709 w 553021"/>
                <a:gd name="connsiteY201" fmla="*/ 149952 h 606722"/>
                <a:gd name="connsiteX202" fmla="*/ 269696 w 553021"/>
                <a:gd name="connsiteY202" fmla="*/ 149952 h 606722"/>
                <a:gd name="connsiteX203" fmla="*/ 279933 w 553021"/>
                <a:gd name="connsiteY203" fmla="*/ 160264 h 606722"/>
                <a:gd name="connsiteX204" fmla="*/ 269696 w 553021"/>
                <a:gd name="connsiteY204" fmla="*/ 170487 h 606722"/>
                <a:gd name="connsiteX205" fmla="*/ 187709 w 553021"/>
                <a:gd name="connsiteY205" fmla="*/ 170487 h 606722"/>
                <a:gd name="connsiteX206" fmla="*/ 177472 w 553021"/>
                <a:gd name="connsiteY206" fmla="*/ 160264 h 606722"/>
                <a:gd name="connsiteX207" fmla="*/ 187709 w 553021"/>
                <a:gd name="connsiteY207" fmla="*/ 149952 h 606722"/>
                <a:gd name="connsiteX208" fmla="*/ 143395 w 553021"/>
                <a:gd name="connsiteY208" fmla="*/ 115887 h 606722"/>
                <a:gd name="connsiteX209" fmla="*/ 143395 w 553021"/>
                <a:gd name="connsiteY209" fmla="*/ 190895 h 606722"/>
                <a:gd name="connsiteX210" fmla="*/ 228668 w 553021"/>
                <a:gd name="connsiteY210" fmla="*/ 190895 h 606722"/>
                <a:gd name="connsiteX211" fmla="*/ 238904 w 553021"/>
                <a:gd name="connsiteY211" fmla="*/ 201115 h 606722"/>
                <a:gd name="connsiteX212" fmla="*/ 238904 w 553021"/>
                <a:gd name="connsiteY212" fmla="*/ 204492 h 606722"/>
                <a:gd name="connsiteX213" fmla="*/ 269701 w 553021"/>
                <a:gd name="connsiteY213" fmla="*/ 204492 h 606722"/>
                <a:gd name="connsiteX214" fmla="*/ 279938 w 553021"/>
                <a:gd name="connsiteY214" fmla="*/ 214712 h 606722"/>
                <a:gd name="connsiteX215" fmla="*/ 269701 w 553021"/>
                <a:gd name="connsiteY215" fmla="*/ 224933 h 606722"/>
                <a:gd name="connsiteX216" fmla="*/ 238904 w 553021"/>
                <a:gd name="connsiteY216" fmla="*/ 224933 h 606722"/>
                <a:gd name="connsiteX217" fmla="*/ 238904 w 553021"/>
                <a:gd name="connsiteY217" fmla="*/ 259059 h 606722"/>
                <a:gd name="connsiteX218" fmla="*/ 269701 w 553021"/>
                <a:gd name="connsiteY218" fmla="*/ 259059 h 606722"/>
                <a:gd name="connsiteX219" fmla="*/ 279938 w 553021"/>
                <a:gd name="connsiteY219" fmla="*/ 269279 h 606722"/>
                <a:gd name="connsiteX220" fmla="*/ 269701 w 553021"/>
                <a:gd name="connsiteY220" fmla="*/ 279499 h 606722"/>
                <a:gd name="connsiteX221" fmla="*/ 238904 w 553021"/>
                <a:gd name="connsiteY221" fmla="*/ 279499 h 606722"/>
                <a:gd name="connsiteX222" fmla="*/ 238904 w 553021"/>
                <a:gd name="connsiteY222" fmla="*/ 313537 h 606722"/>
                <a:gd name="connsiteX223" fmla="*/ 314029 w 553021"/>
                <a:gd name="connsiteY223" fmla="*/ 313537 h 606722"/>
                <a:gd name="connsiteX224" fmla="*/ 314029 w 553021"/>
                <a:gd name="connsiteY224" fmla="*/ 115887 h 606722"/>
                <a:gd name="connsiteX225" fmla="*/ 460792 w 553021"/>
                <a:gd name="connsiteY225" fmla="*/ 95475 h 606722"/>
                <a:gd name="connsiteX226" fmla="*/ 471024 w 553021"/>
                <a:gd name="connsiteY226" fmla="*/ 105688 h 606722"/>
                <a:gd name="connsiteX227" fmla="*/ 471024 w 553021"/>
                <a:gd name="connsiteY227" fmla="*/ 119275 h 606722"/>
                <a:gd name="connsiteX228" fmla="*/ 460792 w 553021"/>
                <a:gd name="connsiteY228" fmla="*/ 129488 h 606722"/>
                <a:gd name="connsiteX229" fmla="*/ 450560 w 553021"/>
                <a:gd name="connsiteY229" fmla="*/ 119275 h 606722"/>
                <a:gd name="connsiteX230" fmla="*/ 450560 w 553021"/>
                <a:gd name="connsiteY230" fmla="*/ 105688 h 606722"/>
                <a:gd name="connsiteX231" fmla="*/ 460792 w 553021"/>
                <a:gd name="connsiteY231" fmla="*/ 95475 h 606722"/>
                <a:gd name="connsiteX232" fmla="*/ 419864 w 553021"/>
                <a:gd name="connsiteY232" fmla="*/ 95475 h 606722"/>
                <a:gd name="connsiteX233" fmla="*/ 430096 w 553021"/>
                <a:gd name="connsiteY233" fmla="*/ 105688 h 606722"/>
                <a:gd name="connsiteX234" fmla="*/ 430096 w 553021"/>
                <a:gd name="connsiteY234" fmla="*/ 119275 h 606722"/>
                <a:gd name="connsiteX235" fmla="*/ 419864 w 553021"/>
                <a:gd name="connsiteY235" fmla="*/ 129488 h 606722"/>
                <a:gd name="connsiteX236" fmla="*/ 409632 w 553021"/>
                <a:gd name="connsiteY236" fmla="*/ 119275 h 606722"/>
                <a:gd name="connsiteX237" fmla="*/ 409632 w 553021"/>
                <a:gd name="connsiteY237" fmla="*/ 105688 h 606722"/>
                <a:gd name="connsiteX238" fmla="*/ 419864 w 553021"/>
                <a:gd name="connsiteY238" fmla="*/ 95475 h 606722"/>
                <a:gd name="connsiteX239" fmla="*/ 378902 w 553021"/>
                <a:gd name="connsiteY239" fmla="*/ 95475 h 606722"/>
                <a:gd name="connsiteX240" fmla="*/ 389169 w 553021"/>
                <a:gd name="connsiteY240" fmla="*/ 105688 h 606722"/>
                <a:gd name="connsiteX241" fmla="*/ 389169 w 553021"/>
                <a:gd name="connsiteY241" fmla="*/ 119275 h 606722"/>
                <a:gd name="connsiteX242" fmla="*/ 378902 w 553021"/>
                <a:gd name="connsiteY242" fmla="*/ 129488 h 606722"/>
                <a:gd name="connsiteX243" fmla="*/ 368634 w 553021"/>
                <a:gd name="connsiteY243" fmla="*/ 119275 h 606722"/>
                <a:gd name="connsiteX244" fmla="*/ 368634 w 553021"/>
                <a:gd name="connsiteY244" fmla="*/ 105688 h 606722"/>
                <a:gd name="connsiteX245" fmla="*/ 378902 w 553021"/>
                <a:gd name="connsiteY245" fmla="*/ 95475 h 606722"/>
                <a:gd name="connsiteX246" fmla="*/ 334501 w 553021"/>
                <a:gd name="connsiteY246" fmla="*/ 61321 h 606722"/>
                <a:gd name="connsiteX247" fmla="*/ 334501 w 553021"/>
                <a:gd name="connsiteY247" fmla="*/ 105667 h 606722"/>
                <a:gd name="connsiteX248" fmla="*/ 334501 w 553021"/>
                <a:gd name="connsiteY248" fmla="*/ 313537 h 606722"/>
                <a:gd name="connsiteX249" fmla="*/ 368681 w 553021"/>
                <a:gd name="connsiteY249" fmla="*/ 313537 h 606722"/>
                <a:gd name="connsiteX250" fmla="*/ 368681 w 553021"/>
                <a:gd name="connsiteY250" fmla="*/ 310160 h 606722"/>
                <a:gd name="connsiteX251" fmla="*/ 378917 w 553021"/>
                <a:gd name="connsiteY251" fmla="*/ 299940 h 606722"/>
                <a:gd name="connsiteX252" fmla="*/ 389153 w 553021"/>
                <a:gd name="connsiteY252" fmla="*/ 310160 h 606722"/>
                <a:gd name="connsiteX253" fmla="*/ 389153 w 553021"/>
                <a:gd name="connsiteY253" fmla="*/ 313537 h 606722"/>
                <a:gd name="connsiteX254" fmla="*/ 409626 w 553021"/>
                <a:gd name="connsiteY254" fmla="*/ 313537 h 606722"/>
                <a:gd name="connsiteX255" fmla="*/ 409626 w 553021"/>
                <a:gd name="connsiteY255" fmla="*/ 310160 h 606722"/>
                <a:gd name="connsiteX256" fmla="*/ 419862 w 553021"/>
                <a:gd name="connsiteY256" fmla="*/ 299940 h 606722"/>
                <a:gd name="connsiteX257" fmla="*/ 430098 w 553021"/>
                <a:gd name="connsiteY257" fmla="*/ 310160 h 606722"/>
                <a:gd name="connsiteX258" fmla="*/ 430098 w 553021"/>
                <a:gd name="connsiteY258" fmla="*/ 323757 h 606722"/>
                <a:gd name="connsiteX259" fmla="*/ 430098 w 553021"/>
                <a:gd name="connsiteY259" fmla="*/ 586282 h 606722"/>
                <a:gd name="connsiteX260" fmla="*/ 505223 w 553021"/>
                <a:gd name="connsiteY260" fmla="*/ 586282 h 606722"/>
                <a:gd name="connsiteX261" fmla="*/ 505223 w 553021"/>
                <a:gd name="connsiteY261" fmla="*/ 61321 h 606722"/>
                <a:gd name="connsiteX262" fmla="*/ 184341 w 553021"/>
                <a:gd name="connsiteY262" fmla="*/ 61321 h 606722"/>
                <a:gd name="connsiteX263" fmla="*/ 184341 w 553021"/>
                <a:gd name="connsiteY263" fmla="*/ 95447 h 606722"/>
                <a:gd name="connsiteX264" fmla="*/ 273084 w 553021"/>
                <a:gd name="connsiteY264" fmla="*/ 95447 h 606722"/>
                <a:gd name="connsiteX265" fmla="*/ 273084 w 553021"/>
                <a:gd name="connsiteY265" fmla="*/ 61321 h 606722"/>
                <a:gd name="connsiteX266" fmla="*/ 228668 w 553021"/>
                <a:gd name="connsiteY266" fmla="*/ 0 h 606722"/>
                <a:gd name="connsiteX267" fmla="*/ 238904 w 553021"/>
                <a:gd name="connsiteY267" fmla="*/ 10220 h 606722"/>
                <a:gd name="connsiteX268" fmla="*/ 238904 w 553021"/>
                <a:gd name="connsiteY268" fmla="*/ 40880 h 606722"/>
                <a:gd name="connsiteX269" fmla="*/ 283320 w 553021"/>
                <a:gd name="connsiteY269" fmla="*/ 40880 h 606722"/>
                <a:gd name="connsiteX270" fmla="*/ 293556 w 553021"/>
                <a:gd name="connsiteY270" fmla="*/ 51101 h 606722"/>
                <a:gd name="connsiteX271" fmla="*/ 293556 w 553021"/>
                <a:gd name="connsiteY271" fmla="*/ 95447 h 606722"/>
                <a:gd name="connsiteX272" fmla="*/ 314029 w 553021"/>
                <a:gd name="connsiteY272" fmla="*/ 95447 h 606722"/>
                <a:gd name="connsiteX273" fmla="*/ 314029 w 553021"/>
                <a:gd name="connsiteY273" fmla="*/ 51101 h 606722"/>
                <a:gd name="connsiteX274" fmla="*/ 324265 w 553021"/>
                <a:gd name="connsiteY274" fmla="*/ 40880 h 606722"/>
                <a:gd name="connsiteX275" fmla="*/ 515459 w 553021"/>
                <a:gd name="connsiteY275" fmla="*/ 40880 h 606722"/>
                <a:gd name="connsiteX276" fmla="*/ 525695 w 553021"/>
                <a:gd name="connsiteY276" fmla="*/ 51101 h 606722"/>
                <a:gd name="connsiteX277" fmla="*/ 525695 w 553021"/>
                <a:gd name="connsiteY277" fmla="*/ 586282 h 606722"/>
                <a:gd name="connsiteX278" fmla="*/ 542785 w 553021"/>
                <a:gd name="connsiteY278" fmla="*/ 586282 h 606722"/>
                <a:gd name="connsiteX279" fmla="*/ 553021 w 553021"/>
                <a:gd name="connsiteY279" fmla="*/ 596502 h 606722"/>
                <a:gd name="connsiteX280" fmla="*/ 542785 w 553021"/>
                <a:gd name="connsiteY280" fmla="*/ 606722 h 606722"/>
                <a:gd name="connsiteX281" fmla="*/ 10236 w 553021"/>
                <a:gd name="connsiteY281" fmla="*/ 606722 h 606722"/>
                <a:gd name="connsiteX282" fmla="*/ 0 w 553021"/>
                <a:gd name="connsiteY282" fmla="*/ 596502 h 606722"/>
                <a:gd name="connsiteX283" fmla="*/ 10236 w 553021"/>
                <a:gd name="connsiteY283" fmla="*/ 586282 h 606722"/>
                <a:gd name="connsiteX284" fmla="*/ 27326 w 553021"/>
                <a:gd name="connsiteY284" fmla="*/ 586282 h 606722"/>
                <a:gd name="connsiteX285" fmla="*/ 27326 w 553021"/>
                <a:gd name="connsiteY285" fmla="*/ 201115 h 606722"/>
                <a:gd name="connsiteX286" fmla="*/ 37562 w 553021"/>
                <a:gd name="connsiteY286" fmla="*/ 190895 h 606722"/>
                <a:gd name="connsiteX287" fmla="*/ 122923 w 553021"/>
                <a:gd name="connsiteY287" fmla="*/ 190895 h 606722"/>
                <a:gd name="connsiteX288" fmla="*/ 122923 w 553021"/>
                <a:gd name="connsiteY288" fmla="*/ 105667 h 606722"/>
                <a:gd name="connsiteX289" fmla="*/ 133159 w 553021"/>
                <a:gd name="connsiteY289" fmla="*/ 95447 h 606722"/>
                <a:gd name="connsiteX290" fmla="*/ 163868 w 553021"/>
                <a:gd name="connsiteY290" fmla="*/ 95447 h 606722"/>
                <a:gd name="connsiteX291" fmla="*/ 163868 w 553021"/>
                <a:gd name="connsiteY291" fmla="*/ 51101 h 606722"/>
                <a:gd name="connsiteX292" fmla="*/ 174104 w 553021"/>
                <a:gd name="connsiteY292" fmla="*/ 40880 h 606722"/>
                <a:gd name="connsiteX293" fmla="*/ 218432 w 553021"/>
                <a:gd name="connsiteY293" fmla="*/ 40880 h 606722"/>
                <a:gd name="connsiteX294" fmla="*/ 218432 w 553021"/>
                <a:gd name="connsiteY294" fmla="*/ 10220 h 606722"/>
                <a:gd name="connsiteX295" fmla="*/ 228668 w 553021"/>
                <a:gd name="connsiteY295"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Lst>
              <a:rect l="l" t="t" r="r" b="b"/>
              <a:pathLst>
                <a:path w="553021" h="606722">
                  <a:moveTo>
                    <a:pt x="116069" y="552155"/>
                  </a:moveTo>
                  <a:lnTo>
                    <a:pt x="116069" y="586282"/>
                  </a:lnTo>
                  <a:lnTo>
                    <a:pt x="122834" y="586282"/>
                  </a:lnTo>
                  <a:lnTo>
                    <a:pt x="122834" y="569219"/>
                  </a:lnTo>
                  <a:cubicBezTo>
                    <a:pt x="122834" y="563531"/>
                    <a:pt x="127463" y="558999"/>
                    <a:pt x="133159" y="558999"/>
                  </a:cubicBezTo>
                  <a:cubicBezTo>
                    <a:pt x="138767" y="558999"/>
                    <a:pt x="143395" y="563531"/>
                    <a:pt x="143395" y="569219"/>
                  </a:cubicBezTo>
                  <a:lnTo>
                    <a:pt x="143395" y="586282"/>
                  </a:lnTo>
                  <a:lnTo>
                    <a:pt x="150160" y="586282"/>
                  </a:lnTo>
                  <a:lnTo>
                    <a:pt x="150160" y="552155"/>
                  </a:lnTo>
                  <a:close/>
                  <a:moveTo>
                    <a:pt x="460792" y="504473"/>
                  </a:moveTo>
                  <a:cubicBezTo>
                    <a:pt x="466487" y="504473"/>
                    <a:pt x="471024" y="509089"/>
                    <a:pt x="471024" y="514680"/>
                  </a:cubicBezTo>
                  <a:lnTo>
                    <a:pt x="471024" y="528349"/>
                  </a:lnTo>
                  <a:cubicBezTo>
                    <a:pt x="471024" y="533941"/>
                    <a:pt x="466487" y="538556"/>
                    <a:pt x="460792" y="538556"/>
                  </a:cubicBezTo>
                  <a:cubicBezTo>
                    <a:pt x="455187" y="538556"/>
                    <a:pt x="450560" y="533941"/>
                    <a:pt x="450560" y="528349"/>
                  </a:cubicBezTo>
                  <a:lnTo>
                    <a:pt x="450560" y="514680"/>
                  </a:lnTo>
                  <a:cubicBezTo>
                    <a:pt x="450560" y="509089"/>
                    <a:pt x="455187" y="504473"/>
                    <a:pt x="460792" y="504473"/>
                  </a:cubicBezTo>
                  <a:close/>
                  <a:moveTo>
                    <a:pt x="174085" y="463545"/>
                  </a:moveTo>
                  <a:cubicBezTo>
                    <a:pt x="179691" y="463545"/>
                    <a:pt x="184317" y="468084"/>
                    <a:pt x="184317" y="473779"/>
                  </a:cubicBezTo>
                  <a:lnTo>
                    <a:pt x="184317" y="487394"/>
                  </a:lnTo>
                  <a:cubicBezTo>
                    <a:pt x="184317" y="493090"/>
                    <a:pt x="179691" y="497628"/>
                    <a:pt x="174085" y="497628"/>
                  </a:cubicBezTo>
                  <a:cubicBezTo>
                    <a:pt x="168390" y="497628"/>
                    <a:pt x="163853" y="493090"/>
                    <a:pt x="163853" y="487394"/>
                  </a:cubicBezTo>
                  <a:lnTo>
                    <a:pt x="163853" y="473779"/>
                  </a:lnTo>
                  <a:cubicBezTo>
                    <a:pt x="163853" y="468084"/>
                    <a:pt x="168390" y="463545"/>
                    <a:pt x="174085" y="463545"/>
                  </a:cubicBezTo>
                  <a:close/>
                  <a:moveTo>
                    <a:pt x="133166" y="463545"/>
                  </a:moveTo>
                  <a:cubicBezTo>
                    <a:pt x="138766" y="463545"/>
                    <a:pt x="143389" y="468084"/>
                    <a:pt x="143389" y="473779"/>
                  </a:cubicBezTo>
                  <a:lnTo>
                    <a:pt x="143389" y="487394"/>
                  </a:lnTo>
                  <a:cubicBezTo>
                    <a:pt x="143389" y="493090"/>
                    <a:pt x="138766" y="497628"/>
                    <a:pt x="133166" y="497628"/>
                  </a:cubicBezTo>
                  <a:cubicBezTo>
                    <a:pt x="127476" y="497628"/>
                    <a:pt x="122854" y="493090"/>
                    <a:pt x="122854" y="487394"/>
                  </a:cubicBezTo>
                  <a:lnTo>
                    <a:pt x="122854" y="473779"/>
                  </a:lnTo>
                  <a:cubicBezTo>
                    <a:pt x="122854" y="468084"/>
                    <a:pt x="127476" y="463545"/>
                    <a:pt x="133166" y="463545"/>
                  </a:cubicBezTo>
                  <a:close/>
                  <a:moveTo>
                    <a:pt x="92158" y="463545"/>
                  </a:moveTo>
                  <a:cubicBezTo>
                    <a:pt x="97852" y="463545"/>
                    <a:pt x="102390" y="468084"/>
                    <a:pt x="102390" y="473779"/>
                  </a:cubicBezTo>
                  <a:lnTo>
                    <a:pt x="102390" y="487394"/>
                  </a:lnTo>
                  <a:cubicBezTo>
                    <a:pt x="102390" y="493090"/>
                    <a:pt x="97852" y="497628"/>
                    <a:pt x="92158" y="497628"/>
                  </a:cubicBezTo>
                  <a:cubicBezTo>
                    <a:pt x="86552" y="497628"/>
                    <a:pt x="81926" y="493090"/>
                    <a:pt x="81926" y="487394"/>
                  </a:cubicBezTo>
                  <a:lnTo>
                    <a:pt x="81926" y="473779"/>
                  </a:lnTo>
                  <a:cubicBezTo>
                    <a:pt x="81926" y="468084"/>
                    <a:pt x="86552" y="463545"/>
                    <a:pt x="92158" y="463545"/>
                  </a:cubicBezTo>
                  <a:close/>
                  <a:moveTo>
                    <a:pt x="460792" y="436306"/>
                  </a:moveTo>
                  <a:cubicBezTo>
                    <a:pt x="466487" y="436306"/>
                    <a:pt x="471024" y="440922"/>
                    <a:pt x="471024" y="446513"/>
                  </a:cubicBezTo>
                  <a:lnTo>
                    <a:pt x="471024" y="460182"/>
                  </a:lnTo>
                  <a:cubicBezTo>
                    <a:pt x="471024" y="465774"/>
                    <a:pt x="466487" y="470389"/>
                    <a:pt x="460792" y="470389"/>
                  </a:cubicBezTo>
                  <a:cubicBezTo>
                    <a:pt x="455187" y="470389"/>
                    <a:pt x="450560" y="465774"/>
                    <a:pt x="450560" y="460182"/>
                  </a:cubicBezTo>
                  <a:lnTo>
                    <a:pt x="450560" y="446513"/>
                  </a:lnTo>
                  <a:cubicBezTo>
                    <a:pt x="450560" y="440922"/>
                    <a:pt x="455187" y="436306"/>
                    <a:pt x="460792" y="436306"/>
                  </a:cubicBezTo>
                  <a:close/>
                  <a:moveTo>
                    <a:pt x="174085" y="395378"/>
                  </a:moveTo>
                  <a:cubicBezTo>
                    <a:pt x="179691" y="395378"/>
                    <a:pt x="184317" y="399917"/>
                    <a:pt x="184317" y="405612"/>
                  </a:cubicBezTo>
                  <a:lnTo>
                    <a:pt x="184317" y="419227"/>
                  </a:lnTo>
                  <a:cubicBezTo>
                    <a:pt x="184317" y="424923"/>
                    <a:pt x="179691" y="429461"/>
                    <a:pt x="174085" y="429461"/>
                  </a:cubicBezTo>
                  <a:cubicBezTo>
                    <a:pt x="168390" y="429461"/>
                    <a:pt x="163853" y="424923"/>
                    <a:pt x="163853" y="419227"/>
                  </a:cubicBezTo>
                  <a:lnTo>
                    <a:pt x="163853" y="405612"/>
                  </a:lnTo>
                  <a:cubicBezTo>
                    <a:pt x="163853" y="399917"/>
                    <a:pt x="168390" y="395378"/>
                    <a:pt x="174085" y="395378"/>
                  </a:cubicBezTo>
                  <a:close/>
                  <a:moveTo>
                    <a:pt x="133166" y="395378"/>
                  </a:moveTo>
                  <a:cubicBezTo>
                    <a:pt x="138766" y="395378"/>
                    <a:pt x="143389" y="399917"/>
                    <a:pt x="143389" y="405612"/>
                  </a:cubicBezTo>
                  <a:lnTo>
                    <a:pt x="143389" y="419227"/>
                  </a:lnTo>
                  <a:cubicBezTo>
                    <a:pt x="143389" y="424923"/>
                    <a:pt x="138766" y="429461"/>
                    <a:pt x="133166" y="429461"/>
                  </a:cubicBezTo>
                  <a:cubicBezTo>
                    <a:pt x="127476" y="429461"/>
                    <a:pt x="122854" y="424923"/>
                    <a:pt x="122854" y="419227"/>
                  </a:cubicBezTo>
                  <a:lnTo>
                    <a:pt x="122854" y="405612"/>
                  </a:lnTo>
                  <a:cubicBezTo>
                    <a:pt x="122854" y="399917"/>
                    <a:pt x="127476" y="395378"/>
                    <a:pt x="133166" y="395378"/>
                  </a:cubicBezTo>
                  <a:close/>
                  <a:moveTo>
                    <a:pt x="92158" y="395378"/>
                  </a:moveTo>
                  <a:cubicBezTo>
                    <a:pt x="97852" y="395378"/>
                    <a:pt x="102390" y="399917"/>
                    <a:pt x="102390" y="405612"/>
                  </a:cubicBezTo>
                  <a:lnTo>
                    <a:pt x="102390" y="419227"/>
                  </a:lnTo>
                  <a:cubicBezTo>
                    <a:pt x="102390" y="424923"/>
                    <a:pt x="97852" y="429461"/>
                    <a:pt x="92158" y="429461"/>
                  </a:cubicBezTo>
                  <a:cubicBezTo>
                    <a:pt x="86552" y="429461"/>
                    <a:pt x="81926" y="424923"/>
                    <a:pt x="81926" y="419227"/>
                  </a:cubicBezTo>
                  <a:lnTo>
                    <a:pt x="81926" y="405612"/>
                  </a:lnTo>
                  <a:cubicBezTo>
                    <a:pt x="81926" y="399917"/>
                    <a:pt x="86552" y="395378"/>
                    <a:pt x="92158" y="395378"/>
                  </a:cubicBezTo>
                  <a:close/>
                  <a:moveTo>
                    <a:pt x="460792" y="368140"/>
                  </a:moveTo>
                  <a:cubicBezTo>
                    <a:pt x="466487" y="368140"/>
                    <a:pt x="471024" y="372756"/>
                    <a:pt x="471024" y="378347"/>
                  </a:cubicBezTo>
                  <a:lnTo>
                    <a:pt x="471024" y="391927"/>
                  </a:lnTo>
                  <a:cubicBezTo>
                    <a:pt x="471024" y="397608"/>
                    <a:pt x="466487" y="402223"/>
                    <a:pt x="460792" y="402223"/>
                  </a:cubicBezTo>
                  <a:cubicBezTo>
                    <a:pt x="455187" y="402223"/>
                    <a:pt x="450560" y="397608"/>
                    <a:pt x="450560" y="391927"/>
                  </a:cubicBezTo>
                  <a:lnTo>
                    <a:pt x="450560" y="378347"/>
                  </a:lnTo>
                  <a:cubicBezTo>
                    <a:pt x="450560" y="372756"/>
                    <a:pt x="455187" y="368140"/>
                    <a:pt x="460792" y="368140"/>
                  </a:cubicBezTo>
                  <a:close/>
                  <a:moveTo>
                    <a:pt x="365202" y="354521"/>
                  </a:moveTo>
                  <a:cubicBezTo>
                    <a:pt x="370911" y="354521"/>
                    <a:pt x="375549" y="359054"/>
                    <a:pt x="375549" y="364743"/>
                  </a:cubicBezTo>
                  <a:lnTo>
                    <a:pt x="375549" y="555573"/>
                  </a:lnTo>
                  <a:cubicBezTo>
                    <a:pt x="375549" y="561261"/>
                    <a:pt x="370911" y="565794"/>
                    <a:pt x="365202" y="565794"/>
                  </a:cubicBezTo>
                  <a:cubicBezTo>
                    <a:pt x="359583" y="565794"/>
                    <a:pt x="354944" y="561261"/>
                    <a:pt x="354944" y="555573"/>
                  </a:cubicBezTo>
                  <a:lnTo>
                    <a:pt x="354944" y="364743"/>
                  </a:lnTo>
                  <a:cubicBezTo>
                    <a:pt x="354944" y="359054"/>
                    <a:pt x="359583" y="354521"/>
                    <a:pt x="365202" y="354521"/>
                  </a:cubicBezTo>
                  <a:close/>
                  <a:moveTo>
                    <a:pt x="324248" y="354521"/>
                  </a:moveTo>
                  <a:cubicBezTo>
                    <a:pt x="329943" y="354521"/>
                    <a:pt x="334480" y="359054"/>
                    <a:pt x="334480" y="364743"/>
                  </a:cubicBezTo>
                  <a:lnTo>
                    <a:pt x="334480" y="555573"/>
                  </a:lnTo>
                  <a:cubicBezTo>
                    <a:pt x="334480" y="561261"/>
                    <a:pt x="329943" y="565794"/>
                    <a:pt x="324248" y="565794"/>
                  </a:cubicBezTo>
                  <a:cubicBezTo>
                    <a:pt x="318643" y="565794"/>
                    <a:pt x="314016" y="561261"/>
                    <a:pt x="314016" y="555573"/>
                  </a:cubicBezTo>
                  <a:lnTo>
                    <a:pt x="314016" y="364743"/>
                  </a:lnTo>
                  <a:cubicBezTo>
                    <a:pt x="314016" y="359054"/>
                    <a:pt x="318643" y="354521"/>
                    <a:pt x="324248" y="354521"/>
                  </a:cubicBezTo>
                  <a:close/>
                  <a:moveTo>
                    <a:pt x="283320" y="354521"/>
                  </a:moveTo>
                  <a:cubicBezTo>
                    <a:pt x="289015" y="354521"/>
                    <a:pt x="293552" y="359054"/>
                    <a:pt x="293552" y="364743"/>
                  </a:cubicBezTo>
                  <a:lnTo>
                    <a:pt x="293552" y="555573"/>
                  </a:lnTo>
                  <a:cubicBezTo>
                    <a:pt x="293552" y="561261"/>
                    <a:pt x="289015" y="565794"/>
                    <a:pt x="283320" y="565794"/>
                  </a:cubicBezTo>
                  <a:cubicBezTo>
                    <a:pt x="277626" y="565794"/>
                    <a:pt x="273088" y="561261"/>
                    <a:pt x="273088" y="555573"/>
                  </a:cubicBezTo>
                  <a:lnTo>
                    <a:pt x="273088" y="364743"/>
                  </a:lnTo>
                  <a:cubicBezTo>
                    <a:pt x="273088" y="359054"/>
                    <a:pt x="277715" y="354521"/>
                    <a:pt x="283320" y="354521"/>
                  </a:cubicBezTo>
                  <a:close/>
                  <a:moveTo>
                    <a:pt x="238904" y="334066"/>
                  </a:moveTo>
                  <a:lnTo>
                    <a:pt x="238904" y="341354"/>
                  </a:lnTo>
                  <a:lnTo>
                    <a:pt x="238904" y="586282"/>
                  </a:lnTo>
                  <a:lnTo>
                    <a:pt x="409626" y="586282"/>
                  </a:lnTo>
                  <a:lnTo>
                    <a:pt x="409626" y="334066"/>
                  </a:lnTo>
                  <a:close/>
                  <a:moveTo>
                    <a:pt x="174085" y="327212"/>
                  </a:moveTo>
                  <a:cubicBezTo>
                    <a:pt x="179691" y="327212"/>
                    <a:pt x="184317" y="331751"/>
                    <a:pt x="184317" y="337446"/>
                  </a:cubicBezTo>
                  <a:lnTo>
                    <a:pt x="184317" y="351061"/>
                  </a:lnTo>
                  <a:cubicBezTo>
                    <a:pt x="184317" y="356757"/>
                    <a:pt x="179691" y="361295"/>
                    <a:pt x="174085" y="361295"/>
                  </a:cubicBezTo>
                  <a:cubicBezTo>
                    <a:pt x="168390" y="361295"/>
                    <a:pt x="163853" y="356757"/>
                    <a:pt x="163853" y="351061"/>
                  </a:cubicBezTo>
                  <a:lnTo>
                    <a:pt x="163853" y="337446"/>
                  </a:lnTo>
                  <a:cubicBezTo>
                    <a:pt x="163853" y="331751"/>
                    <a:pt x="168390" y="327212"/>
                    <a:pt x="174085" y="327212"/>
                  </a:cubicBezTo>
                  <a:close/>
                  <a:moveTo>
                    <a:pt x="133166" y="327212"/>
                  </a:moveTo>
                  <a:cubicBezTo>
                    <a:pt x="138766" y="327212"/>
                    <a:pt x="143389" y="331751"/>
                    <a:pt x="143389" y="337446"/>
                  </a:cubicBezTo>
                  <a:lnTo>
                    <a:pt x="143389" y="351061"/>
                  </a:lnTo>
                  <a:cubicBezTo>
                    <a:pt x="143389" y="356757"/>
                    <a:pt x="138766" y="361295"/>
                    <a:pt x="133166" y="361295"/>
                  </a:cubicBezTo>
                  <a:cubicBezTo>
                    <a:pt x="127476" y="361295"/>
                    <a:pt x="122854" y="356757"/>
                    <a:pt x="122854" y="351061"/>
                  </a:cubicBezTo>
                  <a:lnTo>
                    <a:pt x="122854" y="337446"/>
                  </a:lnTo>
                  <a:cubicBezTo>
                    <a:pt x="122854" y="331751"/>
                    <a:pt x="127476" y="327212"/>
                    <a:pt x="133166" y="327212"/>
                  </a:cubicBezTo>
                  <a:close/>
                  <a:moveTo>
                    <a:pt x="92158" y="327212"/>
                  </a:moveTo>
                  <a:cubicBezTo>
                    <a:pt x="97852" y="327212"/>
                    <a:pt x="102390" y="331751"/>
                    <a:pt x="102390" y="337446"/>
                  </a:cubicBezTo>
                  <a:lnTo>
                    <a:pt x="102390" y="351061"/>
                  </a:lnTo>
                  <a:cubicBezTo>
                    <a:pt x="102390" y="356757"/>
                    <a:pt x="97852" y="361295"/>
                    <a:pt x="92158" y="361295"/>
                  </a:cubicBezTo>
                  <a:cubicBezTo>
                    <a:pt x="86552" y="361295"/>
                    <a:pt x="81926" y="356757"/>
                    <a:pt x="81926" y="351061"/>
                  </a:cubicBezTo>
                  <a:lnTo>
                    <a:pt x="81926" y="337446"/>
                  </a:lnTo>
                  <a:cubicBezTo>
                    <a:pt x="81926" y="331751"/>
                    <a:pt x="86552" y="327212"/>
                    <a:pt x="92158" y="327212"/>
                  </a:cubicBezTo>
                  <a:close/>
                  <a:moveTo>
                    <a:pt x="460792" y="299974"/>
                  </a:moveTo>
                  <a:cubicBezTo>
                    <a:pt x="466487" y="299974"/>
                    <a:pt x="471024" y="304501"/>
                    <a:pt x="471024" y="310181"/>
                  </a:cubicBezTo>
                  <a:lnTo>
                    <a:pt x="471024" y="323761"/>
                  </a:lnTo>
                  <a:cubicBezTo>
                    <a:pt x="471024" y="329442"/>
                    <a:pt x="466487" y="334057"/>
                    <a:pt x="460792" y="334057"/>
                  </a:cubicBezTo>
                  <a:cubicBezTo>
                    <a:pt x="455187" y="334057"/>
                    <a:pt x="450560" y="329442"/>
                    <a:pt x="450560" y="323761"/>
                  </a:cubicBezTo>
                  <a:lnTo>
                    <a:pt x="450560" y="310181"/>
                  </a:lnTo>
                  <a:cubicBezTo>
                    <a:pt x="450560" y="304501"/>
                    <a:pt x="455187" y="299974"/>
                    <a:pt x="460792" y="299974"/>
                  </a:cubicBezTo>
                  <a:close/>
                  <a:moveTo>
                    <a:pt x="174085" y="259046"/>
                  </a:moveTo>
                  <a:cubicBezTo>
                    <a:pt x="179691" y="259046"/>
                    <a:pt x="184317" y="263585"/>
                    <a:pt x="184317" y="269280"/>
                  </a:cubicBezTo>
                  <a:lnTo>
                    <a:pt x="184317" y="282895"/>
                  </a:lnTo>
                  <a:cubicBezTo>
                    <a:pt x="184317" y="288591"/>
                    <a:pt x="179691" y="293129"/>
                    <a:pt x="174085" y="293129"/>
                  </a:cubicBezTo>
                  <a:cubicBezTo>
                    <a:pt x="168390" y="293129"/>
                    <a:pt x="163853" y="288591"/>
                    <a:pt x="163853" y="282895"/>
                  </a:cubicBezTo>
                  <a:lnTo>
                    <a:pt x="163853" y="269280"/>
                  </a:lnTo>
                  <a:cubicBezTo>
                    <a:pt x="163853" y="263585"/>
                    <a:pt x="168390" y="259046"/>
                    <a:pt x="174085" y="259046"/>
                  </a:cubicBezTo>
                  <a:close/>
                  <a:moveTo>
                    <a:pt x="133166" y="259046"/>
                  </a:moveTo>
                  <a:cubicBezTo>
                    <a:pt x="138766" y="259046"/>
                    <a:pt x="143389" y="263585"/>
                    <a:pt x="143389" y="269280"/>
                  </a:cubicBezTo>
                  <a:lnTo>
                    <a:pt x="143389" y="282895"/>
                  </a:lnTo>
                  <a:cubicBezTo>
                    <a:pt x="143389" y="288591"/>
                    <a:pt x="138766" y="293129"/>
                    <a:pt x="133166" y="293129"/>
                  </a:cubicBezTo>
                  <a:cubicBezTo>
                    <a:pt x="127476" y="293129"/>
                    <a:pt x="122854" y="288591"/>
                    <a:pt x="122854" y="282895"/>
                  </a:cubicBezTo>
                  <a:lnTo>
                    <a:pt x="122854" y="269280"/>
                  </a:lnTo>
                  <a:cubicBezTo>
                    <a:pt x="122854" y="263585"/>
                    <a:pt x="127476" y="259046"/>
                    <a:pt x="133166" y="259046"/>
                  </a:cubicBezTo>
                  <a:close/>
                  <a:moveTo>
                    <a:pt x="92158" y="259046"/>
                  </a:moveTo>
                  <a:cubicBezTo>
                    <a:pt x="97852" y="259046"/>
                    <a:pt x="102390" y="263585"/>
                    <a:pt x="102390" y="269280"/>
                  </a:cubicBezTo>
                  <a:lnTo>
                    <a:pt x="102390" y="282895"/>
                  </a:lnTo>
                  <a:cubicBezTo>
                    <a:pt x="102390" y="288591"/>
                    <a:pt x="97852" y="293129"/>
                    <a:pt x="92158" y="293129"/>
                  </a:cubicBezTo>
                  <a:cubicBezTo>
                    <a:pt x="86552" y="293129"/>
                    <a:pt x="81926" y="288591"/>
                    <a:pt x="81926" y="282895"/>
                  </a:cubicBezTo>
                  <a:lnTo>
                    <a:pt x="81926" y="269280"/>
                  </a:lnTo>
                  <a:cubicBezTo>
                    <a:pt x="81926" y="263585"/>
                    <a:pt x="86552" y="259046"/>
                    <a:pt x="92158" y="259046"/>
                  </a:cubicBezTo>
                  <a:close/>
                  <a:moveTo>
                    <a:pt x="460792" y="231808"/>
                  </a:moveTo>
                  <a:cubicBezTo>
                    <a:pt x="466487" y="231808"/>
                    <a:pt x="471024" y="236337"/>
                    <a:pt x="471024" y="242021"/>
                  </a:cubicBezTo>
                  <a:lnTo>
                    <a:pt x="471024" y="255608"/>
                  </a:lnTo>
                  <a:cubicBezTo>
                    <a:pt x="471024" y="261292"/>
                    <a:pt x="466487" y="265821"/>
                    <a:pt x="460792" y="265821"/>
                  </a:cubicBezTo>
                  <a:cubicBezTo>
                    <a:pt x="455187" y="265821"/>
                    <a:pt x="450560" y="261292"/>
                    <a:pt x="450560" y="255608"/>
                  </a:cubicBezTo>
                  <a:lnTo>
                    <a:pt x="450560" y="242021"/>
                  </a:lnTo>
                  <a:cubicBezTo>
                    <a:pt x="450560" y="236337"/>
                    <a:pt x="455187" y="231808"/>
                    <a:pt x="460792" y="231808"/>
                  </a:cubicBezTo>
                  <a:close/>
                  <a:moveTo>
                    <a:pt x="419864" y="231808"/>
                  </a:moveTo>
                  <a:cubicBezTo>
                    <a:pt x="425559" y="231808"/>
                    <a:pt x="430096" y="236337"/>
                    <a:pt x="430096" y="242021"/>
                  </a:cubicBezTo>
                  <a:lnTo>
                    <a:pt x="430096" y="255608"/>
                  </a:lnTo>
                  <a:cubicBezTo>
                    <a:pt x="430096" y="261292"/>
                    <a:pt x="425559" y="265821"/>
                    <a:pt x="419864" y="265821"/>
                  </a:cubicBezTo>
                  <a:cubicBezTo>
                    <a:pt x="414259" y="265821"/>
                    <a:pt x="409632" y="261292"/>
                    <a:pt x="409632" y="255608"/>
                  </a:cubicBezTo>
                  <a:lnTo>
                    <a:pt x="409632" y="242021"/>
                  </a:lnTo>
                  <a:cubicBezTo>
                    <a:pt x="409632" y="236337"/>
                    <a:pt x="414259" y="231808"/>
                    <a:pt x="419864" y="231808"/>
                  </a:cubicBezTo>
                  <a:close/>
                  <a:moveTo>
                    <a:pt x="378902" y="231808"/>
                  </a:moveTo>
                  <a:cubicBezTo>
                    <a:pt x="384527" y="231808"/>
                    <a:pt x="389169" y="236337"/>
                    <a:pt x="389169" y="242021"/>
                  </a:cubicBezTo>
                  <a:lnTo>
                    <a:pt x="389169" y="255608"/>
                  </a:lnTo>
                  <a:cubicBezTo>
                    <a:pt x="389169" y="261292"/>
                    <a:pt x="384527" y="265821"/>
                    <a:pt x="378902" y="265821"/>
                  </a:cubicBezTo>
                  <a:cubicBezTo>
                    <a:pt x="373188" y="265821"/>
                    <a:pt x="368634" y="261292"/>
                    <a:pt x="368634" y="255608"/>
                  </a:cubicBezTo>
                  <a:lnTo>
                    <a:pt x="368634" y="242021"/>
                  </a:lnTo>
                  <a:cubicBezTo>
                    <a:pt x="368634" y="236337"/>
                    <a:pt x="373188" y="231808"/>
                    <a:pt x="378902" y="231808"/>
                  </a:cubicBezTo>
                  <a:close/>
                  <a:moveTo>
                    <a:pt x="47798" y="211335"/>
                  </a:moveTo>
                  <a:lnTo>
                    <a:pt x="47798" y="586282"/>
                  </a:lnTo>
                  <a:lnTo>
                    <a:pt x="95597" y="586282"/>
                  </a:lnTo>
                  <a:lnTo>
                    <a:pt x="95597" y="541935"/>
                  </a:lnTo>
                  <a:cubicBezTo>
                    <a:pt x="95597" y="536248"/>
                    <a:pt x="100136" y="531715"/>
                    <a:pt x="105833" y="531715"/>
                  </a:cubicBezTo>
                  <a:lnTo>
                    <a:pt x="160396" y="531715"/>
                  </a:lnTo>
                  <a:cubicBezTo>
                    <a:pt x="166093" y="531715"/>
                    <a:pt x="170633" y="536248"/>
                    <a:pt x="170633" y="541935"/>
                  </a:cubicBezTo>
                  <a:lnTo>
                    <a:pt x="170633" y="586282"/>
                  </a:lnTo>
                  <a:lnTo>
                    <a:pt x="218432" y="586282"/>
                  </a:lnTo>
                  <a:lnTo>
                    <a:pt x="218432" y="341354"/>
                  </a:lnTo>
                  <a:lnTo>
                    <a:pt x="218432" y="323757"/>
                  </a:lnTo>
                  <a:lnTo>
                    <a:pt x="218432" y="211335"/>
                  </a:lnTo>
                  <a:close/>
                  <a:moveTo>
                    <a:pt x="460792" y="163641"/>
                  </a:moveTo>
                  <a:cubicBezTo>
                    <a:pt x="466487" y="163641"/>
                    <a:pt x="471024" y="168170"/>
                    <a:pt x="471024" y="173854"/>
                  </a:cubicBezTo>
                  <a:lnTo>
                    <a:pt x="471024" y="187441"/>
                  </a:lnTo>
                  <a:cubicBezTo>
                    <a:pt x="471024" y="193125"/>
                    <a:pt x="466487" y="197654"/>
                    <a:pt x="460792" y="197654"/>
                  </a:cubicBezTo>
                  <a:cubicBezTo>
                    <a:pt x="455187" y="197654"/>
                    <a:pt x="450560" y="193125"/>
                    <a:pt x="450560" y="187441"/>
                  </a:cubicBezTo>
                  <a:lnTo>
                    <a:pt x="450560" y="173854"/>
                  </a:lnTo>
                  <a:cubicBezTo>
                    <a:pt x="450560" y="168170"/>
                    <a:pt x="455187" y="163641"/>
                    <a:pt x="460792" y="163641"/>
                  </a:cubicBezTo>
                  <a:close/>
                  <a:moveTo>
                    <a:pt x="419864" y="163641"/>
                  </a:moveTo>
                  <a:cubicBezTo>
                    <a:pt x="425559" y="163641"/>
                    <a:pt x="430096" y="168170"/>
                    <a:pt x="430096" y="173854"/>
                  </a:cubicBezTo>
                  <a:lnTo>
                    <a:pt x="430096" y="187441"/>
                  </a:lnTo>
                  <a:cubicBezTo>
                    <a:pt x="430096" y="193125"/>
                    <a:pt x="425559" y="197654"/>
                    <a:pt x="419864" y="197654"/>
                  </a:cubicBezTo>
                  <a:cubicBezTo>
                    <a:pt x="414259" y="197654"/>
                    <a:pt x="409632" y="193125"/>
                    <a:pt x="409632" y="187441"/>
                  </a:cubicBezTo>
                  <a:lnTo>
                    <a:pt x="409632" y="173854"/>
                  </a:lnTo>
                  <a:cubicBezTo>
                    <a:pt x="409632" y="168170"/>
                    <a:pt x="414259" y="163641"/>
                    <a:pt x="419864" y="163641"/>
                  </a:cubicBezTo>
                  <a:close/>
                  <a:moveTo>
                    <a:pt x="378902" y="163641"/>
                  </a:moveTo>
                  <a:cubicBezTo>
                    <a:pt x="384527" y="163641"/>
                    <a:pt x="389169" y="168170"/>
                    <a:pt x="389169" y="173854"/>
                  </a:cubicBezTo>
                  <a:lnTo>
                    <a:pt x="389169" y="187441"/>
                  </a:lnTo>
                  <a:cubicBezTo>
                    <a:pt x="389169" y="193125"/>
                    <a:pt x="384527" y="197654"/>
                    <a:pt x="378902" y="197654"/>
                  </a:cubicBezTo>
                  <a:cubicBezTo>
                    <a:pt x="373188" y="197654"/>
                    <a:pt x="368634" y="193125"/>
                    <a:pt x="368634" y="187441"/>
                  </a:cubicBezTo>
                  <a:lnTo>
                    <a:pt x="368634" y="173854"/>
                  </a:lnTo>
                  <a:cubicBezTo>
                    <a:pt x="368634" y="168170"/>
                    <a:pt x="373188" y="163641"/>
                    <a:pt x="378902" y="163641"/>
                  </a:cubicBezTo>
                  <a:close/>
                  <a:moveTo>
                    <a:pt x="187709" y="149952"/>
                  </a:moveTo>
                  <a:lnTo>
                    <a:pt x="269696" y="149952"/>
                  </a:lnTo>
                  <a:cubicBezTo>
                    <a:pt x="275304" y="149952"/>
                    <a:pt x="279933" y="154575"/>
                    <a:pt x="279933" y="160264"/>
                  </a:cubicBezTo>
                  <a:cubicBezTo>
                    <a:pt x="279933" y="165865"/>
                    <a:pt x="275304" y="170487"/>
                    <a:pt x="269696" y="170487"/>
                  </a:cubicBezTo>
                  <a:lnTo>
                    <a:pt x="187709" y="170487"/>
                  </a:lnTo>
                  <a:cubicBezTo>
                    <a:pt x="182101" y="170487"/>
                    <a:pt x="177472" y="165865"/>
                    <a:pt x="177472" y="160264"/>
                  </a:cubicBezTo>
                  <a:cubicBezTo>
                    <a:pt x="177472" y="154575"/>
                    <a:pt x="182101" y="149952"/>
                    <a:pt x="187709" y="149952"/>
                  </a:cubicBezTo>
                  <a:close/>
                  <a:moveTo>
                    <a:pt x="143395" y="115887"/>
                  </a:moveTo>
                  <a:lnTo>
                    <a:pt x="143395" y="190895"/>
                  </a:lnTo>
                  <a:lnTo>
                    <a:pt x="228668" y="190895"/>
                  </a:lnTo>
                  <a:cubicBezTo>
                    <a:pt x="234364" y="190895"/>
                    <a:pt x="238904" y="195427"/>
                    <a:pt x="238904" y="201115"/>
                  </a:cubicBezTo>
                  <a:lnTo>
                    <a:pt x="238904" y="204492"/>
                  </a:lnTo>
                  <a:lnTo>
                    <a:pt x="269701" y="204492"/>
                  </a:lnTo>
                  <a:cubicBezTo>
                    <a:pt x="275309" y="204492"/>
                    <a:pt x="279938" y="209114"/>
                    <a:pt x="279938" y="214712"/>
                  </a:cubicBezTo>
                  <a:cubicBezTo>
                    <a:pt x="279938" y="220400"/>
                    <a:pt x="275309" y="224933"/>
                    <a:pt x="269701" y="224933"/>
                  </a:cubicBezTo>
                  <a:lnTo>
                    <a:pt x="238904" y="224933"/>
                  </a:lnTo>
                  <a:lnTo>
                    <a:pt x="238904" y="259059"/>
                  </a:lnTo>
                  <a:lnTo>
                    <a:pt x="269701" y="259059"/>
                  </a:lnTo>
                  <a:cubicBezTo>
                    <a:pt x="275309" y="259059"/>
                    <a:pt x="279938" y="263591"/>
                    <a:pt x="279938" y="269279"/>
                  </a:cubicBezTo>
                  <a:cubicBezTo>
                    <a:pt x="279938" y="274878"/>
                    <a:pt x="275309" y="279499"/>
                    <a:pt x="269701" y="279499"/>
                  </a:cubicBezTo>
                  <a:lnTo>
                    <a:pt x="238904" y="279499"/>
                  </a:lnTo>
                  <a:lnTo>
                    <a:pt x="238904" y="313537"/>
                  </a:lnTo>
                  <a:lnTo>
                    <a:pt x="314029" y="313537"/>
                  </a:lnTo>
                  <a:lnTo>
                    <a:pt x="314029" y="115887"/>
                  </a:lnTo>
                  <a:close/>
                  <a:moveTo>
                    <a:pt x="460792" y="95475"/>
                  </a:moveTo>
                  <a:cubicBezTo>
                    <a:pt x="466487" y="95475"/>
                    <a:pt x="471024" y="100004"/>
                    <a:pt x="471024" y="105688"/>
                  </a:cubicBezTo>
                  <a:lnTo>
                    <a:pt x="471024" y="119275"/>
                  </a:lnTo>
                  <a:cubicBezTo>
                    <a:pt x="471024" y="124959"/>
                    <a:pt x="466487" y="129488"/>
                    <a:pt x="460792" y="129488"/>
                  </a:cubicBezTo>
                  <a:cubicBezTo>
                    <a:pt x="455187" y="129488"/>
                    <a:pt x="450560" y="124959"/>
                    <a:pt x="450560" y="119275"/>
                  </a:cubicBezTo>
                  <a:lnTo>
                    <a:pt x="450560" y="105688"/>
                  </a:lnTo>
                  <a:cubicBezTo>
                    <a:pt x="450560" y="100004"/>
                    <a:pt x="455187" y="95475"/>
                    <a:pt x="460792" y="95475"/>
                  </a:cubicBezTo>
                  <a:close/>
                  <a:moveTo>
                    <a:pt x="419864" y="95475"/>
                  </a:moveTo>
                  <a:cubicBezTo>
                    <a:pt x="425559" y="95475"/>
                    <a:pt x="430096" y="100004"/>
                    <a:pt x="430096" y="105688"/>
                  </a:cubicBezTo>
                  <a:lnTo>
                    <a:pt x="430096" y="119275"/>
                  </a:lnTo>
                  <a:cubicBezTo>
                    <a:pt x="430096" y="124959"/>
                    <a:pt x="425559" y="129488"/>
                    <a:pt x="419864" y="129488"/>
                  </a:cubicBezTo>
                  <a:cubicBezTo>
                    <a:pt x="414259" y="129488"/>
                    <a:pt x="409632" y="124959"/>
                    <a:pt x="409632" y="119275"/>
                  </a:cubicBezTo>
                  <a:lnTo>
                    <a:pt x="409632" y="105688"/>
                  </a:lnTo>
                  <a:cubicBezTo>
                    <a:pt x="409632" y="100004"/>
                    <a:pt x="414259" y="95475"/>
                    <a:pt x="419864" y="95475"/>
                  </a:cubicBezTo>
                  <a:close/>
                  <a:moveTo>
                    <a:pt x="378902" y="95475"/>
                  </a:moveTo>
                  <a:cubicBezTo>
                    <a:pt x="384527" y="95475"/>
                    <a:pt x="389169" y="100004"/>
                    <a:pt x="389169" y="105688"/>
                  </a:cubicBezTo>
                  <a:lnTo>
                    <a:pt x="389169" y="119275"/>
                  </a:lnTo>
                  <a:cubicBezTo>
                    <a:pt x="389169" y="124959"/>
                    <a:pt x="384527" y="129488"/>
                    <a:pt x="378902" y="129488"/>
                  </a:cubicBezTo>
                  <a:cubicBezTo>
                    <a:pt x="373188" y="129488"/>
                    <a:pt x="368634" y="124959"/>
                    <a:pt x="368634" y="119275"/>
                  </a:cubicBezTo>
                  <a:lnTo>
                    <a:pt x="368634" y="105688"/>
                  </a:lnTo>
                  <a:cubicBezTo>
                    <a:pt x="368634" y="100004"/>
                    <a:pt x="373188" y="95475"/>
                    <a:pt x="378902" y="95475"/>
                  </a:cubicBezTo>
                  <a:close/>
                  <a:moveTo>
                    <a:pt x="334501" y="61321"/>
                  </a:moveTo>
                  <a:lnTo>
                    <a:pt x="334501" y="105667"/>
                  </a:lnTo>
                  <a:lnTo>
                    <a:pt x="334501" y="313537"/>
                  </a:lnTo>
                  <a:lnTo>
                    <a:pt x="368681" y="313537"/>
                  </a:lnTo>
                  <a:lnTo>
                    <a:pt x="368681" y="310160"/>
                  </a:lnTo>
                  <a:cubicBezTo>
                    <a:pt x="368681" y="304472"/>
                    <a:pt x="373220" y="299940"/>
                    <a:pt x="378917" y="299940"/>
                  </a:cubicBezTo>
                  <a:cubicBezTo>
                    <a:pt x="384525" y="299940"/>
                    <a:pt x="389153" y="304472"/>
                    <a:pt x="389153" y="310160"/>
                  </a:cubicBezTo>
                  <a:lnTo>
                    <a:pt x="389153" y="313537"/>
                  </a:lnTo>
                  <a:lnTo>
                    <a:pt x="409626" y="313537"/>
                  </a:lnTo>
                  <a:lnTo>
                    <a:pt x="409626" y="310160"/>
                  </a:lnTo>
                  <a:cubicBezTo>
                    <a:pt x="409626" y="304472"/>
                    <a:pt x="414254" y="299940"/>
                    <a:pt x="419862" y="299940"/>
                  </a:cubicBezTo>
                  <a:cubicBezTo>
                    <a:pt x="425558" y="299940"/>
                    <a:pt x="430098" y="304472"/>
                    <a:pt x="430098" y="310160"/>
                  </a:cubicBezTo>
                  <a:lnTo>
                    <a:pt x="430098" y="323757"/>
                  </a:lnTo>
                  <a:lnTo>
                    <a:pt x="430098" y="586282"/>
                  </a:lnTo>
                  <a:lnTo>
                    <a:pt x="505223" y="586282"/>
                  </a:lnTo>
                  <a:lnTo>
                    <a:pt x="505223" y="61321"/>
                  </a:lnTo>
                  <a:close/>
                  <a:moveTo>
                    <a:pt x="184341" y="61321"/>
                  </a:moveTo>
                  <a:lnTo>
                    <a:pt x="184341" y="95447"/>
                  </a:lnTo>
                  <a:lnTo>
                    <a:pt x="273084" y="95447"/>
                  </a:lnTo>
                  <a:lnTo>
                    <a:pt x="273084" y="61321"/>
                  </a:lnTo>
                  <a:close/>
                  <a:moveTo>
                    <a:pt x="228668" y="0"/>
                  </a:moveTo>
                  <a:cubicBezTo>
                    <a:pt x="234364" y="0"/>
                    <a:pt x="238904" y="4532"/>
                    <a:pt x="238904" y="10220"/>
                  </a:cubicBezTo>
                  <a:lnTo>
                    <a:pt x="238904" y="40880"/>
                  </a:lnTo>
                  <a:lnTo>
                    <a:pt x="283320" y="40880"/>
                  </a:lnTo>
                  <a:cubicBezTo>
                    <a:pt x="289017" y="40880"/>
                    <a:pt x="293556" y="45502"/>
                    <a:pt x="293556" y="51101"/>
                  </a:cubicBezTo>
                  <a:lnTo>
                    <a:pt x="293556" y="95447"/>
                  </a:lnTo>
                  <a:lnTo>
                    <a:pt x="314029" y="95447"/>
                  </a:lnTo>
                  <a:lnTo>
                    <a:pt x="314029" y="51101"/>
                  </a:lnTo>
                  <a:cubicBezTo>
                    <a:pt x="314029" y="45502"/>
                    <a:pt x="318657" y="40880"/>
                    <a:pt x="324265" y="40880"/>
                  </a:cubicBezTo>
                  <a:lnTo>
                    <a:pt x="515459" y="40880"/>
                  </a:lnTo>
                  <a:cubicBezTo>
                    <a:pt x="521156" y="40880"/>
                    <a:pt x="525695" y="45502"/>
                    <a:pt x="525695" y="51101"/>
                  </a:cubicBezTo>
                  <a:lnTo>
                    <a:pt x="525695" y="586282"/>
                  </a:lnTo>
                  <a:lnTo>
                    <a:pt x="542785" y="586282"/>
                  </a:lnTo>
                  <a:cubicBezTo>
                    <a:pt x="548393" y="586282"/>
                    <a:pt x="553021" y="590814"/>
                    <a:pt x="553021" y="596502"/>
                  </a:cubicBezTo>
                  <a:cubicBezTo>
                    <a:pt x="553021" y="602101"/>
                    <a:pt x="548393" y="606722"/>
                    <a:pt x="542785" y="606722"/>
                  </a:cubicBezTo>
                  <a:lnTo>
                    <a:pt x="10236" y="606722"/>
                  </a:lnTo>
                  <a:cubicBezTo>
                    <a:pt x="4539" y="606722"/>
                    <a:pt x="0" y="602101"/>
                    <a:pt x="0" y="596502"/>
                  </a:cubicBezTo>
                  <a:cubicBezTo>
                    <a:pt x="0" y="590814"/>
                    <a:pt x="4539" y="586282"/>
                    <a:pt x="10236" y="586282"/>
                  </a:cubicBezTo>
                  <a:lnTo>
                    <a:pt x="27326" y="586282"/>
                  </a:lnTo>
                  <a:lnTo>
                    <a:pt x="27326" y="201115"/>
                  </a:lnTo>
                  <a:cubicBezTo>
                    <a:pt x="27326" y="195427"/>
                    <a:pt x="31865" y="190895"/>
                    <a:pt x="37562" y="190895"/>
                  </a:cubicBezTo>
                  <a:lnTo>
                    <a:pt x="122923" y="190895"/>
                  </a:lnTo>
                  <a:lnTo>
                    <a:pt x="122923" y="105667"/>
                  </a:lnTo>
                  <a:cubicBezTo>
                    <a:pt x="122923" y="99980"/>
                    <a:pt x="127463" y="95447"/>
                    <a:pt x="133159" y="95447"/>
                  </a:cubicBezTo>
                  <a:lnTo>
                    <a:pt x="163868" y="95447"/>
                  </a:lnTo>
                  <a:lnTo>
                    <a:pt x="163868" y="51101"/>
                  </a:lnTo>
                  <a:cubicBezTo>
                    <a:pt x="163868" y="45502"/>
                    <a:pt x="168407" y="40880"/>
                    <a:pt x="174104" y="40880"/>
                  </a:cubicBezTo>
                  <a:lnTo>
                    <a:pt x="218432" y="40880"/>
                  </a:lnTo>
                  <a:lnTo>
                    <a:pt x="218432" y="10220"/>
                  </a:lnTo>
                  <a:cubicBezTo>
                    <a:pt x="218432" y="4532"/>
                    <a:pt x="223060" y="0"/>
                    <a:pt x="228668" y="0"/>
                  </a:cubicBezTo>
                  <a:close/>
                </a:path>
              </a:pathLst>
            </a:custGeom>
            <a:solidFill>
              <a:srgbClr val="E3C24C"/>
            </a:solidFill>
            <a:ln>
              <a:solidFill>
                <a:srgbClr val="E3C2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cs typeface="+mn-ea"/>
                <a:sym typeface="+mn-lt"/>
              </a:endParaRPr>
            </a:p>
          </p:txBody>
        </p:sp>
        <p:sp>
          <p:nvSpPr>
            <p:cNvPr id="14" name="07855148-4cf2-44b3-8d54-c860649a8038">
              <a:extLst>
                <a:ext uri="{FF2B5EF4-FFF2-40B4-BE49-F238E27FC236}">
                  <a16:creationId xmlns:a16="http://schemas.microsoft.com/office/drawing/2014/main" id="{D4EAE1CB-D368-EE4D-F96E-B0917477764B}"/>
                </a:ext>
              </a:extLst>
            </p:cNvPr>
            <p:cNvSpPr/>
            <p:nvPr/>
          </p:nvSpPr>
          <p:spPr>
            <a:xfrm>
              <a:off x="593693" y="2756529"/>
              <a:ext cx="338128" cy="313077"/>
            </a:xfrm>
            <a:custGeom>
              <a:avLst/>
              <a:gdLst>
                <a:gd name="connsiteX0" fmla="*/ 163495 w 326279"/>
                <a:gd name="connsiteY0" fmla="*/ 0 h 342872"/>
                <a:gd name="connsiteX1" fmla="*/ 58084 w 326279"/>
                <a:gd name="connsiteY1" fmla="*/ 25823 h 342872"/>
                <a:gd name="connsiteX2" fmla="*/ 52214 w 326279"/>
                <a:gd name="connsiteY2" fmla="*/ 28887 h 342872"/>
                <a:gd name="connsiteX3" fmla="*/ 43109 w 326279"/>
                <a:gd name="connsiteY3" fmla="*/ 34290 h 342872"/>
                <a:gd name="connsiteX4" fmla="*/ 69493 w 326279"/>
                <a:gd name="connsiteY4" fmla="*/ 73129 h 342872"/>
                <a:gd name="connsiteX5" fmla="*/ 81911 w 326279"/>
                <a:gd name="connsiteY5" fmla="*/ 78074 h 342872"/>
                <a:gd name="connsiteX6" fmla="*/ 244092 w 326279"/>
                <a:gd name="connsiteY6" fmla="*/ 78074 h 342872"/>
                <a:gd name="connsiteX7" fmla="*/ 258193 w 326279"/>
                <a:gd name="connsiteY7" fmla="*/ 70757 h 342872"/>
                <a:gd name="connsiteX8" fmla="*/ 283139 w 326279"/>
                <a:gd name="connsiteY8" fmla="*/ 34290 h 342872"/>
                <a:gd name="connsiteX9" fmla="*/ 268206 w 326279"/>
                <a:gd name="connsiteY9" fmla="*/ 25752 h 342872"/>
                <a:gd name="connsiteX10" fmla="*/ 267057 w 326279"/>
                <a:gd name="connsiteY10" fmla="*/ 25175 h 342872"/>
                <a:gd name="connsiteX11" fmla="*/ 163495 w 326279"/>
                <a:gd name="connsiteY11" fmla="*/ 0 h 342872"/>
                <a:gd name="connsiteX12" fmla="*/ 102132 w 326279"/>
                <a:gd name="connsiteY12" fmla="*/ 43969 h 342872"/>
                <a:gd name="connsiteX13" fmla="*/ 74501 w 326279"/>
                <a:gd name="connsiteY13" fmla="*/ 37029 h 342872"/>
                <a:gd name="connsiteX14" fmla="*/ 163495 w 326279"/>
                <a:gd name="connsiteY14" fmla="*/ 17145 h 342872"/>
                <a:gd name="connsiteX15" fmla="*/ 229415 w 326279"/>
                <a:gd name="connsiteY15" fmla="*/ 28282 h 342872"/>
                <a:gd name="connsiteX16" fmla="*/ 161113 w 326279"/>
                <a:gd name="connsiteY16" fmla="*/ 43200 h 342872"/>
                <a:gd name="connsiteX17" fmla="*/ 102132 w 326279"/>
                <a:gd name="connsiteY17" fmla="*/ 43969 h 342872"/>
                <a:gd name="connsiteX18" fmla="*/ 254150 w 326279"/>
                <a:gd name="connsiteY18" fmla="*/ 92202 h 342872"/>
                <a:gd name="connsiteX19" fmla="*/ 251816 w 326279"/>
                <a:gd name="connsiteY19" fmla="*/ 93380 h 342872"/>
                <a:gd name="connsiteX20" fmla="*/ 74187 w 326279"/>
                <a:gd name="connsiteY20" fmla="*/ 93380 h 342872"/>
                <a:gd name="connsiteX21" fmla="*/ 71967 w 326279"/>
                <a:gd name="connsiteY21" fmla="*/ 92260 h 342872"/>
                <a:gd name="connsiteX22" fmla="*/ 163495 w 326279"/>
                <a:gd name="connsiteY22" fmla="*/ 342872 h 342872"/>
                <a:gd name="connsiteX23" fmla="*/ 254150 w 326279"/>
                <a:gd name="connsiteY23" fmla="*/ 92202 h 342872"/>
                <a:gd name="connsiteX24" fmla="*/ 153599 w 326279"/>
                <a:gd name="connsiteY24" fmla="*/ 171450 h 342872"/>
                <a:gd name="connsiteX25" fmla="*/ 134549 w 326279"/>
                <a:gd name="connsiteY25" fmla="*/ 190500 h 342872"/>
                <a:gd name="connsiteX26" fmla="*/ 153599 w 326279"/>
                <a:gd name="connsiteY26" fmla="*/ 209550 h 342872"/>
                <a:gd name="connsiteX27" fmla="*/ 153599 w 326279"/>
                <a:gd name="connsiteY27" fmla="*/ 171450 h 342872"/>
                <a:gd name="connsiteX28" fmla="*/ 172649 w 326279"/>
                <a:gd name="connsiteY28" fmla="*/ 152400 h 342872"/>
                <a:gd name="connsiteX29" fmla="*/ 172649 w 326279"/>
                <a:gd name="connsiteY29" fmla="*/ 142875 h 342872"/>
                <a:gd name="connsiteX30" fmla="*/ 153599 w 326279"/>
                <a:gd name="connsiteY30" fmla="*/ 142875 h 342872"/>
                <a:gd name="connsiteX31" fmla="*/ 153599 w 326279"/>
                <a:gd name="connsiteY31" fmla="*/ 152400 h 342872"/>
                <a:gd name="connsiteX32" fmla="*/ 115499 w 326279"/>
                <a:gd name="connsiteY32" fmla="*/ 190500 h 342872"/>
                <a:gd name="connsiteX33" fmla="*/ 153599 w 326279"/>
                <a:gd name="connsiteY33" fmla="*/ 228600 h 342872"/>
                <a:gd name="connsiteX34" fmla="*/ 153599 w 326279"/>
                <a:gd name="connsiteY34" fmla="*/ 266700 h 342872"/>
                <a:gd name="connsiteX35" fmla="*/ 135631 w 326279"/>
                <a:gd name="connsiteY35" fmla="*/ 254001 h 342872"/>
                <a:gd name="connsiteX36" fmla="*/ 123476 w 326279"/>
                <a:gd name="connsiteY36" fmla="*/ 248195 h 342872"/>
                <a:gd name="connsiteX37" fmla="*/ 117669 w 326279"/>
                <a:gd name="connsiteY37" fmla="*/ 260349 h 342872"/>
                <a:gd name="connsiteX38" fmla="*/ 153599 w 326279"/>
                <a:gd name="connsiteY38" fmla="*/ 285750 h 342872"/>
                <a:gd name="connsiteX39" fmla="*/ 153599 w 326279"/>
                <a:gd name="connsiteY39" fmla="*/ 295275 h 342872"/>
                <a:gd name="connsiteX40" fmla="*/ 172649 w 326279"/>
                <a:gd name="connsiteY40" fmla="*/ 295275 h 342872"/>
                <a:gd name="connsiteX41" fmla="*/ 172649 w 326279"/>
                <a:gd name="connsiteY41" fmla="*/ 285750 h 342872"/>
                <a:gd name="connsiteX42" fmla="*/ 210749 w 326279"/>
                <a:gd name="connsiteY42" fmla="*/ 247650 h 342872"/>
                <a:gd name="connsiteX43" fmla="*/ 172649 w 326279"/>
                <a:gd name="connsiteY43" fmla="*/ 209550 h 342872"/>
                <a:gd name="connsiteX44" fmla="*/ 172649 w 326279"/>
                <a:gd name="connsiteY44" fmla="*/ 171450 h 342872"/>
                <a:gd name="connsiteX45" fmla="*/ 190617 w 326279"/>
                <a:gd name="connsiteY45" fmla="*/ 184149 h 342872"/>
                <a:gd name="connsiteX46" fmla="*/ 202772 w 326279"/>
                <a:gd name="connsiteY46" fmla="*/ 189955 h 342872"/>
                <a:gd name="connsiteX47" fmla="*/ 208579 w 326279"/>
                <a:gd name="connsiteY47" fmla="*/ 177801 h 342872"/>
                <a:gd name="connsiteX48" fmla="*/ 172649 w 326279"/>
                <a:gd name="connsiteY48" fmla="*/ 152400 h 342872"/>
                <a:gd name="connsiteX49" fmla="*/ 172649 w 326279"/>
                <a:gd name="connsiteY49" fmla="*/ 228600 h 342872"/>
                <a:gd name="connsiteX50" fmla="*/ 172649 w 326279"/>
                <a:gd name="connsiteY50" fmla="*/ 266700 h 342872"/>
                <a:gd name="connsiteX51" fmla="*/ 191699 w 326279"/>
                <a:gd name="connsiteY51" fmla="*/ 247650 h 342872"/>
                <a:gd name="connsiteX52" fmla="*/ 172649 w 326279"/>
                <a:gd name="connsiteY52" fmla="*/ 228600 h 342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6279" h="342872">
                  <a:moveTo>
                    <a:pt x="163495" y="0"/>
                  </a:moveTo>
                  <a:cubicBezTo>
                    <a:pt x="120475" y="0"/>
                    <a:pt x="81272" y="14209"/>
                    <a:pt x="58084" y="25823"/>
                  </a:cubicBezTo>
                  <a:cubicBezTo>
                    <a:pt x="55994" y="26870"/>
                    <a:pt x="54035" y="27895"/>
                    <a:pt x="52214" y="28887"/>
                  </a:cubicBezTo>
                  <a:cubicBezTo>
                    <a:pt x="48612" y="30851"/>
                    <a:pt x="45554" y="32683"/>
                    <a:pt x="43109" y="34290"/>
                  </a:cubicBezTo>
                  <a:lnTo>
                    <a:pt x="69493" y="73129"/>
                  </a:lnTo>
                  <a:lnTo>
                    <a:pt x="81911" y="78074"/>
                  </a:lnTo>
                  <a:cubicBezTo>
                    <a:pt x="130453" y="102565"/>
                    <a:pt x="195549" y="102565"/>
                    <a:pt x="244092" y="78074"/>
                  </a:cubicBezTo>
                  <a:lnTo>
                    <a:pt x="258193" y="70757"/>
                  </a:lnTo>
                  <a:lnTo>
                    <a:pt x="283139" y="34290"/>
                  </a:lnTo>
                  <a:cubicBezTo>
                    <a:pt x="279483" y="31853"/>
                    <a:pt x="274428" y="28896"/>
                    <a:pt x="268206" y="25752"/>
                  </a:cubicBezTo>
                  <a:cubicBezTo>
                    <a:pt x="267827" y="25560"/>
                    <a:pt x="267444" y="25368"/>
                    <a:pt x="267057" y="25175"/>
                  </a:cubicBezTo>
                  <a:cubicBezTo>
                    <a:pt x="243968" y="13687"/>
                    <a:pt x="205717" y="0"/>
                    <a:pt x="163495" y="0"/>
                  </a:cubicBezTo>
                  <a:close/>
                  <a:moveTo>
                    <a:pt x="102132" y="43969"/>
                  </a:moveTo>
                  <a:cubicBezTo>
                    <a:pt x="92638" y="42217"/>
                    <a:pt x="83308" y="39801"/>
                    <a:pt x="74501" y="37029"/>
                  </a:cubicBezTo>
                  <a:cubicBezTo>
                    <a:pt x="96230" y="27380"/>
                    <a:pt x="128614" y="17145"/>
                    <a:pt x="163495" y="17145"/>
                  </a:cubicBezTo>
                  <a:cubicBezTo>
                    <a:pt x="187663" y="17145"/>
                    <a:pt x="210514" y="22059"/>
                    <a:pt x="229415" y="28282"/>
                  </a:cubicBezTo>
                  <a:cubicBezTo>
                    <a:pt x="207265" y="31408"/>
                    <a:pt x="183629" y="36686"/>
                    <a:pt x="161113" y="43200"/>
                  </a:cubicBezTo>
                  <a:cubicBezTo>
                    <a:pt x="143395" y="48325"/>
                    <a:pt x="122687" y="47761"/>
                    <a:pt x="102132" y="43969"/>
                  </a:cubicBezTo>
                  <a:close/>
                  <a:moveTo>
                    <a:pt x="254150" y="92202"/>
                  </a:moveTo>
                  <a:lnTo>
                    <a:pt x="251816" y="93380"/>
                  </a:lnTo>
                  <a:cubicBezTo>
                    <a:pt x="198416" y="120324"/>
                    <a:pt x="127588" y="120324"/>
                    <a:pt x="74187" y="93380"/>
                  </a:cubicBezTo>
                  <a:lnTo>
                    <a:pt x="71967" y="92260"/>
                  </a:lnTo>
                  <a:cubicBezTo>
                    <a:pt x="-8248" y="180283"/>
                    <a:pt x="-69496" y="342872"/>
                    <a:pt x="163495" y="342872"/>
                  </a:cubicBezTo>
                  <a:cubicBezTo>
                    <a:pt x="396486" y="342872"/>
                    <a:pt x="333745" y="177246"/>
                    <a:pt x="254150" y="92202"/>
                  </a:cubicBezTo>
                  <a:close/>
                  <a:moveTo>
                    <a:pt x="153599" y="171450"/>
                  </a:moveTo>
                  <a:cubicBezTo>
                    <a:pt x="143078" y="171450"/>
                    <a:pt x="134549" y="179979"/>
                    <a:pt x="134549" y="190500"/>
                  </a:cubicBezTo>
                  <a:cubicBezTo>
                    <a:pt x="134549" y="201021"/>
                    <a:pt x="143078" y="209550"/>
                    <a:pt x="153599" y="209550"/>
                  </a:cubicBezTo>
                  <a:lnTo>
                    <a:pt x="153599" y="171450"/>
                  </a:lnTo>
                  <a:close/>
                  <a:moveTo>
                    <a:pt x="172649" y="152400"/>
                  </a:moveTo>
                  <a:lnTo>
                    <a:pt x="172649" y="142875"/>
                  </a:lnTo>
                  <a:lnTo>
                    <a:pt x="153599" y="142875"/>
                  </a:lnTo>
                  <a:lnTo>
                    <a:pt x="153599" y="152400"/>
                  </a:lnTo>
                  <a:cubicBezTo>
                    <a:pt x="132557" y="152400"/>
                    <a:pt x="115499" y="169458"/>
                    <a:pt x="115499" y="190500"/>
                  </a:cubicBezTo>
                  <a:cubicBezTo>
                    <a:pt x="115499" y="211542"/>
                    <a:pt x="132557" y="228600"/>
                    <a:pt x="153599" y="228600"/>
                  </a:cubicBezTo>
                  <a:lnTo>
                    <a:pt x="153599" y="266700"/>
                  </a:lnTo>
                  <a:cubicBezTo>
                    <a:pt x="145319" y="266700"/>
                    <a:pt x="138250" y="261413"/>
                    <a:pt x="135631" y="254001"/>
                  </a:cubicBezTo>
                  <a:cubicBezTo>
                    <a:pt x="133877" y="249041"/>
                    <a:pt x="128435" y="246441"/>
                    <a:pt x="123476" y="248195"/>
                  </a:cubicBezTo>
                  <a:cubicBezTo>
                    <a:pt x="118516" y="249947"/>
                    <a:pt x="115916" y="255389"/>
                    <a:pt x="117669" y="260349"/>
                  </a:cubicBezTo>
                  <a:cubicBezTo>
                    <a:pt x="122895" y="275134"/>
                    <a:pt x="136995" y="285750"/>
                    <a:pt x="153599" y="285750"/>
                  </a:cubicBezTo>
                  <a:lnTo>
                    <a:pt x="153599" y="295275"/>
                  </a:lnTo>
                  <a:lnTo>
                    <a:pt x="172649" y="295275"/>
                  </a:lnTo>
                  <a:lnTo>
                    <a:pt x="172649" y="285750"/>
                  </a:lnTo>
                  <a:cubicBezTo>
                    <a:pt x="193691" y="285750"/>
                    <a:pt x="210749" y="268692"/>
                    <a:pt x="210749" y="247650"/>
                  </a:cubicBezTo>
                  <a:cubicBezTo>
                    <a:pt x="210749" y="226608"/>
                    <a:pt x="193691" y="209550"/>
                    <a:pt x="172649" y="209550"/>
                  </a:cubicBezTo>
                  <a:lnTo>
                    <a:pt x="172649" y="171450"/>
                  </a:lnTo>
                  <a:cubicBezTo>
                    <a:pt x="180929" y="171450"/>
                    <a:pt x="187997" y="176737"/>
                    <a:pt x="190617" y="184149"/>
                  </a:cubicBezTo>
                  <a:cubicBezTo>
                    <a:pt x="192370" y="189109"/>
                    <a:pt x="197812" y="191709"/>
                    <a:pt x="202772" y="189955"/>
                  </a:cubicBezTo>
                  <a:cubicBezTo>
                    <a:pt x="207732" y="188203"/>
                    <a:pt x="210331" y="182761"/>
                    <a:pt x="208579" y="177801"/>
                  </a:cubicBezTo>
                  <a:cubicBezTo>
                    <a:pt x="203352" y="163016"/>
                    <a:pt x="189253" y="152400"/>
                    <a:pt x="172649" y="152400"/>
                  </a:cubicBezTo>
                  <a:close/>
                  <a:moveTo>
                    <a:pt x="172649" y="228600"/>
                  </a:moveTo>
                  <a:lnTo>
                    <a:pt x="172649" y="266700"/>
                  </a:lnTo>
                  <a:cubicBezTo>
                    <a:pt x="183170" y="266700"/>
                    <a:pt x="191699" y="258171"/>
                    <a:pt x="191699" y="247650"/>
                  </a:cubicBezTo>
                  <a:cubicBezTo>
                    <a:pt x="191699" y="237129"/>
                    <a:pt x="183170" y="228600"/>
                    <a:pt x="172649" y="228600"/>
                  </a:cubicBezTo>
                  <a:close/>
                </a:path>
              </a:pathLst>
            </a:custGeom>
            <a:solidFill>
              <a:srgbClr val="E3C24C"/>
            </a:solidFill>
            <a:ln>
              <a:solidFill>
                <a:srgbClr val="E3C2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cs typeface="+mn-ea"/>
                <a:sym typeface="+mn-lt"/>
              </a:endParaRPr>
            </a:p>
          </p:txBody>
        </p:sp>
        <p:sp>
          <p:nvSpPr>
            <p:cNvPr id="15" name="iconfont-10488-5112834">
              <a:extLst>
                <a:ext uri="{FF2B5EF4-FFF2-40B4-BE49-F238E27FC236}">
                  <a16:creationId xmlns:a16="http://schemas.microsoft.com/office/drawing/2014/main" id="{6F212B21-8B3A-3A17-0489-AFF49E02E553}"/>
                </a:ext>
              </a:extLst>
            </p:cNvPr>
            <p:cNvSpPr/>
            <p:nvPr/>
          </p:nvSpPr>
          <p:spPr>
            <a:xfrm>
              <a:off x="555365" y="1980124"/>
              <a:ext cx="414785" cy="348833"/>
            </a:xfrm>
            <a:custGeom>
              <a:avLst/>
              <a:gdLst>
                <a:gd name="connsiteX0" fmla="*/ 240783 w 608080"/>
                <a:gd name="connsiteY0" fmla="*/ 324992 h 508346"/>
                <a:gd name="connsiteX1" fmla="*/ 114992 w 608080"/>
                <a:gd name="connsiteY1" fmla="*/ 355690 h 508346"/>
                <a:gd name="connsiteX2" fmla="*/ 37445 w 608080"/>
                <a:gd name="connsiteY2" fmla="*/ 419985 h 508346"/>
                <a:gd name="connsiteX3" fmla="*/ 46696 w 608080"/>
                <a:gd name="connsiteY3" fmla="*/ 456084 h 508346"/>
                <a:gd name="connsiteX4" fmla="*/ 112927 w 608080"/>
                <a:gd name="connsiteY4" fmla="*/ 468435 h 508346"/>
                <a:gd name="connsiteX5" fmla="*/ 239592 w 608080"/>
                <a:gd name="connsiteY5" fmla="*/ 473518 h 508346"/>
                <a:gd name="connsiteX6" fmla="*/ 241419 w 608080"/>
                <a:gd name="connsiteY6" fmla="*/ 473518 h 508346"/>
                <a:gd name="connsiteX7" fmla="*/ 369870 w 608080"/>
                <a:gd name="connsiteY7" fmla="*/ 468077 h 508346"/>
                <a:gd name="connsiteX8" fmla="*/ 435982 w 608080"/>
                <a:gd name="connsiteY8" fmla="*/ 455131 h 508346"/>
                <a:gd name="connsiteX9" fmla="*/ 448331 w 608080"/>
                <a:gd name="connsiteY9" fmla="*/ 423797 h 508346"/>
                <a:gd name="connsiteX10" fmla="*/ 370347 w 608080"/>
                <a:gd name="connsiteY10" fmla="*/ 358073 h 508346"/>
                <a:gd name="connsiteX11" fmla="*/ 240783 w 608080"/>
                <a:gd name="connsiteY11" fmla="*/ 324992 h 508346"/>
                <a:gd name="connsiteX12" fmla="*/ 242411 w 608080"/>
                <a:gd name="connsiteY12" fmla="*/ 55261 h 508346"/>
                <a:gd name="connsiteX13" fmla="*/ 127103 w 608080"/>
                <a:gd name="connsiteY13" fmla="*/ 170588 h 508346"/>
                <a:gd name="connsiteX14" fmla="*/ 242371 w 608080"/>
                <a:gd name="connsiteY14" fmla="*/ 285914 h 508346"/>
                <a:gd name="connsiteX15" fmla="*/ 357681 w 608080"/>
                <a:gd name="connsiteY15" fmla="*/ 170588 h 508346"/>
                <a:gd name="connsiteX16" fmla="*/ 242411 w 608080"/>
                <a:gd name="connsiteY16" fmla="*/ 55261 h 508346"/>
                <a:gd name="connsiteX17" fmla="*/ 242371 w 608080"/>
                <a:gd name="connsiteY17" fmla="*/ 20433 h 508346"/>
                <a:gd name="connsiteX18" fmla="*/ 392503 w 608080"/>
                <a:gd name="connsiteY18" fmla="*/ 170588 h 508346"/>
                <a:gd name="connsiteX19" fmla="*/ 316544 w 608080"/>
                <a:gd name="connsiteY19" fmla="*/ 301084 h 508346"/>
                <a:gd name="connsiteX20" fmla="*/ 385515 w 608080"/>
                <a:gd name="connsiteY20" fmla="*/ 326699 h 508346"/>
                <a:gd name="connsiteX21" fmla="*/ 481288 w 608080"/>
                <a:gd name="connsiteY21" fmla="*/ 412440 h 508346"/>
                <a:gd name="connsiteX22" fmla="*/ 457464 w 608080"/>
                <a:gd name="connsiteY22" fmla="*/ 482573 h 508346"/>
                <a:gd name="connsiteX23" fmla="*/ 372173 w 608080"/>
                <a:gd name="connsiteY23" fmla="*/ 502866 h 508346"/>
                <a:gd name="connsiteX24" fmla="*/ 239592 w 608080"/>
                <a:gd name="connsiteY24" fmla="*/ 508346 h 508346"/>
                <a:gd name="connsiteX25" fmla="*/ 237726 w 608080"/>
                <a:gd name="connsiteY25" fmla="*/ 508346 h 508346"/>
                <a:gd name="connsiteX26" fmla="*/ 104787 w 608080"/>
                <a:gd name="connsiteY26" fmla="*/ 502628 h 508346"/>
                <a:gd name="connsiteX27" fmla="*/ 22753 w 608080"/>
                <a:gd name="connsiteY27" fmla="*/ 481341 h 508346"/>
                <a:gd name="connsiteX28" fmla="*/ 5163 w 608080"/>
                <a:gd name="connsiteY28" fmla="*/ 406880 h 508346"/>
                <a:gd name="connsiteX29" fmla="*/ 100102 w 608080"/>
                <a:gd name="connsiteY29" fmla="*/ 324237 h 508346"/>
                <a:gd name="connsiteX30" fmla="*/ 166690 w 608080"/>
                <a:gd name="connsiteY30" fmla="*/ 300211 h 508346"/>
                <a:gd name="connsiteX31" fmla="*/ 92280 w 608080"/>
                <a:gd name="connsiteY31" fmla="*/ 170588 h 508346"/>
                <a:gd name="connsiteX32" fmla="*/ 242371 w 608080"/>
                <a:gd name="connsiteY32" fmla="*/ 20433 h 508346"/>
                <a:gd name="connsiteX33" fmla="*/ 366125 w 608080"/>
                <a:gd name="connsiteY33" fmla="*/ 0 h 508346"/>
                <a:gd name="connsiteX34" fmla="*/ 511901 w 608080"/>
                <a:gd name="connsiteY34" fmla="*/ 145794 h 508346"/>
                <a:gd name="connsiteX35" fmla="*/ 482714 w 608080"/>
                <a:gd name="connsiteY35" fmla="*/ 236741 h 508346"/>
                <a:gd name="connsiteX36" fmla="*/ 445069 w 608080"/>
                <a:gd name="connsiteY36" fmla="*/ 273040 h 508346"/>
                <a:gd name="connsiteX37" fmla="*/ 605935 w 608080"/>
                <a:gd name="connsiteY37" fmla="*/ 384838 h 508346"/>
                <a:gd name="connsiteX38" fmla="*/ 581831 w 608080"/>
                <a:gd name="connsiteY38" fmla="*/ 447786 h 508346"/>
                <a:gd name="connsiteX39" fmla="*/ 529850 w 608080"/>
                <a:gd name="connsiteY39" fmla="*/ 463473 h 508346"/>
                <a:gd name="connsiteX40" fmla="*/ 527904 w 608080"/>
                <a:gd name="connsiteY40" fmla="*/ 463592 h 508346"/>
                <a:gd name="connsiteX41" fmla="*/ 514959 w 608080"/>
                <a:gd name="connsiteY41" fmla="*/ 451479 h 508346"/>
                <a:gd name="connsiteX42" fmla="*/ 525998 w 608080"/>
                <a:gd name="connsiteY42" fmla="*/ 437619 h 508346"/>
                <a:gd name="connsiteX43" fmla="*/ 565708 w 608080"/>
                <a:gd name="connsiteY43" fmla="*/ 427213 h 508346"/>
                <a:gd name="connsiteX44" fmla="*/ 580758 w 608080"/>
                <a:gd name="connsiteY44" fmla="*/ 391788 h 508346"/>
                <a:gd name="connsiteX45" fmla="*/ 517579 w 608080"/>
                <a:gd name="connsiteY45" fmla="*/ 330031 h 508346"/>
                <a:gd name="connsiteX46" fmla="*/ 401864 w 608080"/>
                <a:gd name="connsiteY46" fmla="*/ 291071 h 508346"/>
                <a:gd name="connsiteX47" fmla="*/ 401586 w 608080"/>
                <a:gd name="connsiteY47" fmla="*/ 291031 h 508346"/>
                <a:gd name="connsiteX48" fmla="*/ 400633 w 608080"/>
                <a:gd name="connsiteY48" fmla="*/ 290872 h 508346"/>
                <a:gd name="connsiteX49" fmla="*/ 400514 w 608080"/>
                <a:gd name="connsiteY49" fmla="*/ 290872 h 508346"/>
                <a:gd name="connsiteX50" fmla="*/ 390308 w 608080"/>
                <a:gd name="connsiteY50" fmla="*/ 278481 h 508346"/>
                <a:gd name="connsiteX51" fmla="*/ 399799 w 608080"/>
                <a:gd name="connsiteY51" fmla="*/ 265574 h 508346"/>
                <a:gd name="connsiteX52" fmla="*/ 485811 w 608080"/>
                <a:gd name="connsiteY52" fmla="*/ 145794 h 508346"/>
                <a:gd name="connsiteX53" fmla="*/ 366125 w 608080"/>
                <a:gd name="connsiteY53" fmla="*/ 26133 h 508346"/>
                <a:gd name="connsiteX54" fmla="*/ 353060 w 608080"/>
                <a:gd name="connsiteY54" fmla="*/ 13066 h 508346"/>
                <a:gd name="connsiteX55" fmla="*/ 366125 w 608080"/>
                <a:gd name="connsiteY55" fmla="*/ 0 h 508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8080" h="508346">
                  <a:moveTo>
                    <a:pt x="240783" y="324992"/>
                  </a:moveTo>
                  <a:cubicBezTo>
                    <a:pt x="202744" y="324992"/>
                    <a:pt x="155731" y="336469"/>
                    <a:pt x="114992" y="355690"/>
                  </a:cubicBezTo>
                  <a:cubicBezTo>
                    <a:pt x="75087" y="374593"/>
                    <a:pt x="46101" y="398619"/>
                    <a:pt x="37445" y="419985"/>
                  </a:cubicBezTo>
                  <a:cubicBezTo>
                    <a:pt x="32005" y="433329"/>
                    <a:pt x="34864" y="444488"/>
                    <a:pt x="46696" y="456084"/>
                  </a:cubicBezTo>
                  <a:cubicBezTo>
                    <a:pt x="48086" y="456958"/>
                    <a:pt x="59839" y="463471"/>
                    <a:pt x="112927" y="468435"/>
                  </a:cubicBezTo>
                  <a:cubicBezTo>
                    <a:pt x="148187" y="471731"/>
                    <a:pt x="193016" y="473518"/>
                    <a:pt x="239592" y="473518"/>
                  </a:cubicBezTo>
                  <a:lnTo>
                    <a:pt x="241419" y="473518"/>
                  </a:lnTo>
                  <a:cubicBezTo>
                    <a:pt x="288908" y="473478"/>
                    <a:pt x="334531" y="471572"/>
                    <a:pt x="369870" y="468077"/>
                  </a:cubicBezTo>
                  <a:cubicBezTo>
                    <a:pt x="425460" y="462637"/>
                    <a:pt x="435546" y="455449"/>
                    <a:pt x="435982" y="455131"/>
                  </a:cubicBezTo>
                  <a:cubicBezTo>
                    <a:pt x="452183" y="442462"/>
                    <a:pt x="451111" y="431700"/>
                    <a:pt x="448331" y="423797"/>
                  </a:cubicBezTo>
                  <a:cubicBezTo>
                    <a:pt x="441224" y="403147"/>
                    <a:pt x="411324" y="377889"/>
                    <a:pt x="370347" y="358073"/>
                  </a:cubicBezTo>
                  <a:cubicBezTo>
                    <a:pt x="327662" y="337342"/>
                    <a:pt x="279219" y="324992"/>
                    <a:pt x="240783" y="324992"/>
                  </a:cubicBezTo>
                  <a:close/>
                  <a:moveTo>
                    <a:pt x="242411" y="55261"/>
                  </a:moveTo>
                  <a:cubicBezTo>
                    <a:pt x="178841" y="55261"/>
                    <a:pt x="127103" y="107007"/>
                    <a:pt x="127103" y="170588"/>
                  </a:cubicBezTo>
                  <a:cubicBezTo>
                    <a:pt x="127103" y="234168"/>
                    <a:pt x="178801" y="285914"/>
                    <a:pt x="242371" y="285914"/>
                  </a:cubicBezTo>
                  <a:cubicBezTo>
                    <a:pt x="305982" y="285914"/>
                    <a:pt x="357681" y="234168"/>
                    <a:pt x="357681" y="170588"/>
                  </a:cubicBezTo>
                  <a:cubicBezTo>
                    <a:pt x="357681" y="107007"/>
                    <a:pt x="305982" y="55261"/>
                    <a:pt x="242411" y="55261"/>
                  </a:cubicBezTo>
                  <a:close/>
                  <a:moveTo>
                    <a:pt x="242371" y="20433"/>
                  </a:moveTo>
                  <a:cubicBezTo>
                    <a:pt x="325160" y="20433"/>
                    <a:pt x="392503" y="87786"/>
                    <a:pt x="392503" y="170588"/>
                  </a:cubicBezTo>
                  <a:cubicBezTo>
                    <a:pt x="392464" y="224558"/>
                    <a:pt x="363478" y="274397"/>
                    <a:pt x="316544" y="301084"/>
                  </a:cubicBezTo>
                  <a:cubicBezTo>
                    <a:pt x="340288" y="307439"/>
                    <a:pt x="363398" y="316017"/>
                    <a:pt x="385515" y="326699"/>
                  </a:cubicBezTo>
                  <a:cubicBezTo>
                    <a:pt x="415255" y="341115"/>
                    <a:pt x="467112" y="371376"/>
                    <a:pt x="481288" y="412440"/>
                  </a:cubicBezTo>
                  <a:cubicBezTo>
                    <a:pt x="490301" y="438571"/>
                    <a:pt x="481804" y="463471"/>
                    <a:pt x="457464" y="482573"/>
                  </a:cubicBezTo>
                  <a:cubicBezTo>
                    <a:pt x="449880" y="488450"/>
                    <a:pt x="432845" y="496988"/>
                    <a:pt x="372173" y="502866"/>
                  </a:cubicBezTo>
                  <a:cubicBezTo>
                    <a:pt x="335365" y="506400"/>
                    <a:pt x="288312" y="508346"/>
                    <a:pt x="239592" y="508346"/>
                  </a:cubicBezTo>
                  <a:lnTo>
                    <a:pt x="237726" y="508346"/>
                  </a:lnTo>
                  <a:cubicBezTo>
                    <a:pt x="188450" y="508307"/>
                    <a:pt x="141238" y="506281"/>
                    <a:pt x="104787" y="502628"/>
                  </a:cubicBezTo>
                  <a:cubicBezTo>
                    <a:pt x="45783" y="496750"/>
                    <a:pt x="30218" y="488569"/>
                    <a:pt x="22753" y="481341"/>
                  </a:cubicBezTo>
                  <a:cubicBezTo>
                    <a:pt x="636" y="459896"/>
                    <a:pt x="-5637" y="433487"/>
                    <a:pt x="5163" y="406880"/>
                  </a:cubicBezTo>
                  <a:cubicBezTo>
                    <a:pt x="21602" y="366253"/>
                    <a:pt x="71712" y="337660"/>
                    <a:pt x="100102" y="324237"/>
                  </a:cubicBezTo>
                  <a:cubicBezTo>
                    <a:pt x="121504" y="314150"/>
                    <a:pt x="143819" y="306088"/>
                    <a:pt x="166690" y="300211"/>
                  </a:cubicBezTo>
                  <a:cubicBezTo>
                    <a:pt x="120630" y="273285"/>
                    <a:pt x="92319" y="223962"/>
                    <a:pt x="92280" y="170588"/>
                  </a:cubicBezTo>
                  <a:cubicBezTo>
                    <a:pt x="92280" y="87786"/>
                    <a:pt x="159583" y="20433"/>
                    <a:pt x="242371" y="20433"/>
                  </a:cubicBezTo>
                  <a:close/>
                  <a:moveTo>
                    <a:pt x="366125" y="0"/>
                  </a:moveTo>
                  <a:cubicBezTo>
                    <a:pt x="446498" y="0"/>
                    <a:pt x="511901" y="65411"/>
                    <a:pt x="511901" y="145794"/>
                  </a:cubicBezTo>
                  <a:cubicBezTo>
                    <a:pt x="511901" y="178400"/>
                    <a:pt x="501695" y="210211"/>
                    <a:pt x="482714" y="236741"/>
                  </a:cubicBezTo>
                  <a:cubicBezTo>
                    <a:pt x="472469" y="250998"/>
                    <a:pt x="459682" y="263310"/>
                    <a:pt x="445069" y="273040"/>
                  </a:cubicBezTo>
                  <a:cubicBezTo>
                    <a:pt x="517540" y="292024"/>
                    <a:pt x="592552" y="336346"/>
                    <a:pt x="605935" y="384838"/>
                  </a:cubicBezTo>
                  <a:cubicBezTo>
                    <a:pt x="610501" y="401399"/>
                    <a:pt x="609985" y="425744"/>
                    <a:pt x="581831" y="447786"/>
                  </a:cubicBezTo>
                  <a:cubicBezTo>
                    <a:pt x="576470" y="451995"/>
                    <a:pt x="565271" y="458151"/>
                    <a:pt x="529850" y="463473"/>
                  </a:cubicBezTo>
                  <a:cubicBezTo>
                    <a:pt x="529215" y="463553"/>
                    <a:pt x="528579" y="463592"/>
                    <a:pt x="527904" y="463592"/>
                  </a:cubicBezTo>
                  <a:cubicBezTo>
                    <a:pt x="521074" y="463553"/>
                    <a:pt x="515435" y="458310"/>
                    <a:pt x="514959" y="451479"/>
                  </a:cubicBezTo>
                  <a:cubicBezTo>
                    <a:pt x="514442" y="444688"/>
                    <a:pt x="519247" y="438651"/>
                    <a:pt x="525998" y="437619"/>
                  </a:cubicBezTo>
                  <a:cubicBezTo>
                    <a:pt x="557131" y="432972"/>
                    <a:pt x="564557" y="428167"/>
                    <a:pt x="565708" y="427213"/>
                  </a:cubicBezTo>
                  <a:cubicBezTo>
                    <a:pt x="584015" y="412876"/>
                    <a:pt x="583062" y="400128"/>
                    <a:pt x="580758" y="391788"/>
                  </a:cubicBezTo>
                  <a:cubicBezTo>
                    <a:pt x="575358" y="372208"/>
                    <a:pt x="552326" y="349690"/>
                    <a:pt x="517579" y="330031"/>
                  </a:cubicBezTo>
                  <a:cubicBezTo>
                    <a:pt x="482396" y="310134"/>
                    <a:pt x="440184" y="295916"/>
                    <a:pt x="401864" y="291071"/>
                  </a:cubicBezTo>
                  <a:lnTo>
                    <a:pt x="401586" y="291031"/>
                  </a:lnTo>
                  <a:cubicBezTo>
                    <a:pt x="401268" y="290991"/>
                    <a:pt x="400951" y="290952"/>
                    <a:pt x="400633" y="290872"/>
                  </a:cubicBezTo>
                  <a:lnTo>
                    <a:pt x="400514" y="290872"/>
                  </a:lnTo>
                  <a:cubicBezTo>
                    <a:pt x="394677" y="289562"/>
                    <a:pt x="390467" y="284438"/>
                    <a:pt x="390308" y="278481"/>
                  </a:cubicBezTo>
                  <a:cubicBezTo>
                    <a:pt x="390150" y="272524"/>
                    <a:pt x="394081" y="267202"/>
                    <a:pt x="399799" y="265574"/>
                  </a:cubicBezTo>
                  <a:cubicBezTo>
                    <a:pt x="450430" y="251157"/>
                    <a:pt x="485811" y="201911"/>
                    <a:pt x="485811" y="145794"/>
                  </a:cubicBezTo>
                  <a:cubicBezTo>
                    <a:pt x="485811" y="79827"/>
                    <a:pt x="432083" y="26133"/>
                    <a:pt x="366125" y="26133"/>
                  </a:cubicBezTo>
                  <a:cubicBezTo>
                    <a:pt x="358898" y="26133"/>
                    <a:pt x="353060" y="20255"/>
                    <a:pt x="353060" y="13066"/>
                  </a:cubicBezTo>
                  <a:cubicBezTo>
                    <a:pt x="353060" y="5838"/>
                    <a:pt x="358898" y="0"/>
                    <a:pt x="366125" y="0"/>
                  </a:cubicBezTo>
                  <a:close/>
                </a:path>
              </a:pathLst>
            </a:custGeom>
            <a:solidFill>
              <a:srgbClr val="E3C24C"/>
            </a:solidFill>
            <a:ln>
              <a:solidFill>
                <a:srgbClr val="E3C2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cs typeface="+mn-ea"/>
                <a:sym typeface="+mn-lt"/>
              </a:endParaRPr>
            </a:p>
          </p:txBody>
        </p:sp>
      </p:grpSp>
      <p:cxnSp>
        <p:nvCxnSpPr>
          <p:cNvPr id="16" name="直接连接符 47">
            <a:extLst>
              <a:ext uri="{FF2B5EF4-FFF2-40B4-BE49-F238E27FC236}">
                <a16:creationId xmlns:a16="http://schemas.microsoft.com/office/drawing/2014/main" id="{BF017A02-25FA-063D-747C-BBA8436D11A2}"/>
              </a:ext>
            </a:extLst>
          </p:cNvPr>
          <p:cNvCxnSpPr/>
          <p:nvPr/>
        </p:nvCxnSpPr>
        <p:spPr>
          <a:xfrm>
            <a:off x="354925" y="1925237"/>
            <a:ext cx="3602064" cy="0"/>
          </a:xfrm>
          <a:prstGeom prst="line">
            <a:avLst/>
          </a:prstGeom>
          <a:ln w="12700">
            <a:solidFill>
              <a:srgbClr val="AEAE9F"/>
            </a:solidFill>
            <a:tailEnd type="none"/>
          </a:ln>
        </p:spPr>
        <p:style>
          <a:lnRef idx="1">
            <a:schemeClr val="accent1"/>
          </a:lnRef>
          <a:fillRef idx="0">
            <a:schemeClr val="accent1"/>
          </a:fillRef>
          <a:effectRef idx="0">
            <a:schemeClr val="accent1"/>
          </a:effectRef>
          <a:fontRef idx="minor">
            <a:schemeClr val="tx1"/>
          </a:fontRef>
        </p:style>
      </p:cxnSp>
      <p:cxnSp>
        <p:nvCxnSpPr>
          <p:cNvPr id="17" name="直接连接符 52">
            <a:extLst>
              <a:ext uri="{FF2B5EF4-FFF2-40B4-BE49-F238E27FC236}">
                <a16:creationId xmlns:a16="http://schemas.microsoft.com/office/drawing/2014/main" id="{D46E375F-4DBB-0977-CB15-CF0285E4FD18}"/>
              </a:ext>
            </a:extLst>
          </p:cNvPr>
          <p:cNvCxnSpPr/>
          <p:nvPr/>
        </p:nvCxnSpPr>
        <p:spPr>
          <a:xfrm>
            <a:off x="364773" y="4226300"/>
            <a:ext cx="3602064" cy="0"/>
          </a:xfrm>
          <a:prstGeom prst="line">
            <a:avLst/>
          </a:prstGeom>
          <a:ln w="12700">
            <a:solidFill>
              <a:srgbClr val="AEAE9F"/>
            </a:solidFill>
            <a:tailEnd type="none"/>
          </a:ln>
        </p:spPr>
        <p:style>
          <a:lnRef idx="1">
            <a:schemeClr val="accent1"/>
          </a:lnRef>
          <a:fillRef idx="0">
            <a:schemeClr val="accent1"/>
          </a:fillRef>
          <a:effectRef idx="0">
            <a:schemeClr val="accent1"/>
          </a:effectRef>
          <a:fontRef idx="minor">
            <a:schemeClr val="tx1"/>
          </a:fontRef>
        </p:style>
      </p:cxnSp>
      <p:sp>
        <p:nvSpPr>
          <p:cNvPr id="19" name="圆角矩形 12">
            <a:extLst>
              <a:ext uri="{FF2B5EF4-FFF2-40B4-BE49-F238E27FC236}">
                <a16:creationId xmlns:a16="http://schemas.microsoft.com/office/drawing/2014/main" id="{94DF089A-3F54-FD81-476F-79268941FA9A}"/>
              </a:ext>
            </a:extLst>
          </p:cNvPr>
          <p:cNvSpPr/>
          <p:nvPr/>
        </p:nvSpPr>
        <p:spPr bwMode="ltGray">
          <a:xfrm>
            <a:off x="403448" y="4686013"/>
            <a:ext cx="3506878" cy="1050226"/>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R="0" lvl="0" algn="l" defTabSz="914400" rtl="0" eaLnBrk="1" fontAlgn="auto" latinLnBrk="0" hangingPunct="1">
              <a:lnSpc>
                <a:spcPct val="100000"/>
              </a:lnSpc>
              <a:spcBef>
                <a:spcPts val="0"/>
              </a:spcBef>
              <a:spcAft>
                <a:spcPts val="0"/>
              </a:spcAft>
              <a:buClrTx/>
              <a:buSzTx/>
              <a:tabLst/>
              <a:defRPr/>
            </a:pPr>
            <a:r>
              <a:rPr kumimoji="0" lang="en-US" altLang="zh-CN" sz="1600" b="1" i="0" u="none" strike="noStrike" kern="1200" cap="none" spc="0" normalizeH="0" baseline="0" noProof="0" dirty="0">
                <a:ln>
                  <a:noFill/>
                </a:ln>
                <a:solidFill>
                  <a:srgbClr val="333333"/>
                </a:solidFill>
                <a:effectLst/>
                <a:uLnTx/>
                <a:uFillTx/>
                <a:cs typeface="+mn-ea"/>
                <a:sym typeface="+mn-lt"/>
              </a:rPr>
              <a:t>&lt;2 times/month </a:t>
            </a:r>
            <a:r>
              <a:rPr kumimoji="0" lang="en-US" altLang="zh-CN" sz="1200" i="0" u="none" strike="noStrike" kern="1200" cap="none" spc="0" normalizeH="0" baseline="0" noProof="0" dirty="0">
                <a:ln>
                  <a:noFill/>
                </a:ln>
                <a:solidFill>
                  <a:schemeClr val="accent4">
                    <a:lumMod val="75000"/>
                  </a:schemeClr>
                </a:solidFill>
                <a:effectLst/>
                <a:uLnTx/>
                <a:uFillTx/>
                <a:cs typeface="+mn-ea"/>
                <a:sym typeface="+mn-lt"/>
              </a:rPr>
              <a:t>In</a:t>
            </a:r>
            <a:r>
              <a:rPr kumimoji="0" lang="en-US" altLang="zh-CN" sz="1200" i="0" u="none" strike="noStrike" kern="1200" cap="none" spc="0" normalizeH="0" noProof="0" dirty="0">
                <a:ln>
                  <a:noFill/>
                </a:ln>
                <a:solidFill>
                  <a:schemeClr val="accent4">
                    <a:lumMod val="75000"/>
                  </a:schemeClr>
                </a:solidFill>
                <a:effectLst/>
                <a:uLnTx/>
                <a:uFillTx/>
                <a:cs typeface="+mn-ea"/>
                <a:sym typeface="+mn-lt"/>
              </a:rPr>
              <a:t>d</a:t>
            </a:r>
            <a:r>
              <a:rPr kumimoji="0" lang="en-US" altLang="zh-CN" sz="1200" b="0" i="0" u="none" strike="noStrike" kern="1200" cap="none" spc="0" normalizeH="0" noProof="0" dirty="0">
                <a:ln>
                  <a:noFill/>
                </a:ln>
                <a:solidFill>
                  <a:schemeClr val="accent4">
                    <a:lumMod val="75000"/>
                  </a:schemeClr>
                </a:solidFill>
                <a:effectLst/>
                <a:uLnTx/>
                <a:uFillTx/>
                <a:cs typeface="+mn-ea"/>
                <a:sym typeface="+mn-lt"/>
              </a:rPr>
              <a:t>ex</a:t>
            </a:r>
            <a:r>
              <a:rPr kumimoji="0" lang="zh-CN" altLang="en-US" sz="1200" b="0" i="0" u="none" strike="noStrike" kern="1200" cap="none" spc="0" normalizeH="0" baseline="0" noProof="0" dirty="0">
                <a:ln>
                  <a:noFill/>
                </a:ln>
                <a:solidFill>
                  <a:schemeClr val="accent4">
                    <a:lumMod val="75000"/>
                  </a:schemeClr>
                </a:solidFill>
                <a:effectLst/>
                <a:uLnTx/>
                <a:uFillTx/>
                <a:cs typeface="+mn-ea"/>
                <a:sym typeface="+mn-lt"/>
              </a:rPr>
              <a:t>：</a:t>
            </a:r>
            <a:r>
              <a:rPr kumimoji="0" lang="en-US" altLang="zh-CN" sz="1200" b="1" i="0" u="none" strike="noStrike" kern="1200" cap="none" spc="0" normalizeH="0" baseline="0" noProof="0" dirty="0">
                <a:ln>
                  <a:noFill/>
                </a:ln>
                <a:solidFill>
                  <a:schemeClr val="accent4">
                    <a:lumMod val="75000"/>
                  </a:schemeClr>
                </a:solidFill>
                <a:effectLst/>
                <a:uLnTx/>
                <a:uFillTx/>
                <a:cs typeface="+mn-ea"/>
                <a:sym typeface="+mn-lt"/>
              </a:rPr>
              <a:t>132</a:t>
            </a:r>
          </a:p>
          <a:p>
            <a:pPr marR="0" lvl="0" algn="l" defTabSz="914400" rtl="0" eaLnBrk="1" fontAlgn="auto" latinLnBrk="0" hangingPunct="1">
              <a:lnSpc>
                <a:spcPct val="100000"/>
              </a:lnSpc>
              <a:spcBef>
                <a:spcPts val="0"/>
              </a:spcBef>
              <a:spcAft>
                <a:spcPts val="0"/>
              </a:spcAft>
              <a:buClrTx/>
              <a:buSzTx/>
              <a:tabLst/>
              <a:defRPr/>
            </a:pPr>
            <a:endParaRPr kumimoji="0" lang="en-US" altLang="zh-CN" sz="1200" b="1" i="0" u="none" strike="noStrike" kern="1200" cap="none" spc="0" normalizeH="0" baseline="0" noProof="0" dirty="0">
              <a:ln>
                <a:noFill/>
              </a:ln>
              <a:solidFill>
                <a:schemeClr val="accent4">
                  <a:lumMod val="75000"/>
                </a:schemeClr>
              </a:solidFill>
              <a:effectLst/>
              <a:uLnTx/>
              <a:uFillTx/>
              <a:cs typeface="+mn-ea"/>
              <a:sym typeface="+mn-lt"/>
            </a:endParaRPr>
          </a:p>
          <a:p>
            <a:pPr>
              <a:defRPr/>
            </a:pPr>
            <a:r>
              <a:rPr kumimoji="0" lang="en-US" altLang="zh-CN" sz="1600" b="1" i="0" u="none" strike="noStrike" kern="1200" cap="none" spc="0" normalizeH="0" baseline="0" noProof="0" dirty="0">
                <a:ln>
                  <a:noFill/>
                </a:ln>
                <a:solidFill>
                  <a:srgbClr val="333333"/>
                </a:solidFill>
                <a:effectLst/>
                <a:uLnTx/>
                <a:uFillTx/>
                <a:cs typeface="+mn-ea"/>
                <a:sym typeface="+mn-lt"/>
              </a:rPr>
              <a:t>Annual Spend &gt; 150 RMB </a:t>
            </a:r>
          </a:p>
          <a:p>
            <a:pPr>
              <a:defRPr/>
            </a:pPr>
            <a:r>
              <a:rPr kumimoji="0" lang="en-US" altLang="zh-CN" sz="1200" b="0" i="0" u="none" strike="noStrike" kern="1200" cap="none" spc="0" normalizeH="0" noProof="0" dirty="0">
                <a:ln>
                  <a:noFill/>
                </a:ln>
                <a:solidFill>
                  <a:schemeClr val="accent4">
                    <a:lumMod val="75000"/>
                  </a:schemeClr>
                </a:solidFill>
                <a:effectLst/>
                <a:uLnTx/>
                <a:uFillTx/>
                <a:cs typeface="+mn-ea"/>
                <a:sym typeface="+mn-lt"/>
              </a:rPr>
              <a:t>Index</a:t>
            </a:r>
            <a:r>
              <a:rPr kumimoji="0" lang="zh-CN" altLang="en-US" sz="1200" b="0" i="0" u="none" strike="noStrike" kern="1200" cap="none" spc="0" normalizeH="0" baseline="0" noProof="0" dirty="0">
                <a:ln>
                  <a:noFill/>
                </a:ln>
                <a:solidFill>
                  <a:schemeClr val="accent4">
                    <a:lumMod val="75000"/>
                  </a:schemeClr>
                </a:solidFill>
                <a:effectLst/>
                <a:uLnTx/>
                <a:uFillTx/>
                <a:cs typeface="+mn-ea"/>
                <a:sym typeface="+mn-lt"/>
              </a:rPr>
              <a:t>：</a:t>
            </a:r>
            <a:r>
              <a:rPr kumimoji="0" lang="en-US" altLang="zh-CN" sz="1200" b="1" i="0" u="none" strike="noStrike" kern="1200" cap="none" spc="0" normalizeH="0" baseline="0" noProof="0" dirty="0">
                <a:ln>
                  <a:noFill/>
                </a:ln>
                <a:solidFill>
                  <a:schemeClr val="accent4">
                    <a:lumMod val="75000"/>
                  </a:schemeClr>
                </a:solidFill>
                <a:effectLst/>
                <a:uLnTx/>
                <a:uFillTx/>
                <a:cs typeface="+mn-ea"/>
                <a:sym typeface="+mn-lt"/>
              </a:rPr>
              <a:t>128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200" b="1" i="0" u="none" strike="noStrike" kern="1200" cap="none" spc="0" normalizeH="0" baseline="0" noProof="0" dirty="0">
              <a:ln>
                <a:noFill/>
              </a:ln>
              <a:solidFill>
                <a:schemeClr val="accent4">
                  <a:lumMod val="75000"/>
                </a:schemeClr>
              </a:solidFill>
              <a:effectLst/>
              <a:uLnTx/>
              <a:uFillTx/>
              <a:cs typeface="+mn-ea"/>
              <a:sym typeface="+mn-lt"/>
            </a:endParaRPr>
          </a:p>
        </p:txBody>
      </p:sp>
      <p:pic>
        <p:nvPicPr>
          <p:cNvPr id="21" name="Picture 20">
            <a:extLst>
              <a:ext uri="{FF2B5EF4-FFF2-40B4-BE49-F238E27FC236}">
                <a16:creationId xmlns:a16="http://schemas.microsoft.com/office/drawing/2014/main" id="{3E7CD316-260C-DEAB-B1FE-4E0ECC918E77}"/>
              </a:ext>
            </a:extLst>
          </p:cNvPr>
          <p:cNvPicPr>
            <a:picLocks noChangeAspect="1"/>
          </p:cNvPicPr>
          <p:nvPr/>
        </p:nvPicPr>
        <p:blipFill rotWithShape="1">
          <a:blip r:embed="rId15"/>
          <a:srcRect l="17349" r="6825" b="13214"/>
          <a:stretch/>
        </p:blipFill>
        <p:spPr>
          <a:xfrm>
            <a:off x="6015562" y="2024304"/>
            <a:ext cx="1539433" cy="1171691"/>
          </a:xfrm>
          <a:prstGeom prst="rect">
            <a:avLst/>
          </a:prstGeom>
        </p:spPr>
      </p:pic>
      <p:grpSp>
        <p:nvGrpSpPr>
          <p:cNvPr id="23" name="组合 19">
            <a:extLst>
              <a:ext uri="{FF2B5EF4-FFF2-40B4-BE49-F238E27FC236}">
                <a16:creationId xmlns:a16="http://schemas.microsoft.com/office/drawing/2014/main" id="{5C9025FE-96D6-2629-1898-3E02611E1321}"/>
              </a:ext>
            </a:extLst>
          </p:cNvPr>
          <p:cNvGrpSpPr/>
          <p:nvPr/>
        </p:nvGrpSpPr>
        <p:grpSpPr>
          <a:xfrm>
            <a:off x="4267848" y="1549364"/>
            <a:ext cx="3321674" cy="393544"/>
            <a:chOff x="5653609" y="1742785"/>
            <a:chExt cx="1943288" cy="339652"/>
          </a:xfrm>
        </p:grpSpPr>
        <p:sp>
          <p:nvSpPr>
            <p:cNvPr id="27" name="文本框 34">
              <a:extLst>
                <a:ext uri="{FF2B5EF4-FFF2-40B4-BE49-F238E27FC236}">
                  <a16:creationId xmlns:a16="http://schemas.microsoft.com/office/drawing/2014/main" id="{3D2C390B-98C3-1618-8E84-62D7CC1FDA56}"/>
                </a:ext>
              </a:extLst>
            </p:cNvPr>
            <p:cNvSpPr txBox="1"/>
            <p:nvPr/>
          </p:nvSpPr>
          <p:spPr>
            <a:xfrm>
              <a:off x="5703096" y="1806702"/>
              <a:ext cx="1885448" cy="23906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dirty="0">
                  <a:ln>
                    <a:noFill/>
                  </a:ln>
                  <a:solidFill>
                    <a:srgbClr val="000000"/>
                  </a:solidFill>
                  <a:effectLst/>
                  <a:uLnTx/>
                  <a:uFillTx/>
                  <a:cs typeface="+mn-ea"/>
                  <a:sym typeface="+mn-lt"/>
                </a:rPr>
                <a:t>Channel Preference</a:t>
              </a:r>
            </a:p>
          </p:txBody>
        </p:sp>
        <p:grpSp>
          <p:nvGrpSpPr>
            <p:cNvPr id="28" name="组合 35">
              <a:extLst>
                <a:ext uri="{FF2B5EF4-FFF2-40B4-BE49-F238E27FC236}">
                  <a16:creationId xmlns:a16="http://schemas.microsoft.com/office/drawing/2014/main" id="{BF5D1360-1DE5-0B67-DC2F-130ACCCC4B2F}"/>
                </a:ext>
              </a:extLst>
            </p:cNvPr>
            <p:cNvGrpSpPr/>
            <p:nvPr/>
          </p:nvGrpSpPr>
          <p:grpSpPr>
            <a:xfrm>
              <a:off x="5653609" y="1742785"/>
              <a:ext cx="1943288" cy="339652"/>
              <a:chOff x="666519" y="1472010"/>
              <a:chExt cx="1943288" cy="339652"/>
            </a:xfrm>
          </p:grpSpPr>
          <p:cxnSp>
            <p:nvCxnSpPr>
              <p:cNvPr id="29" name="直接连接符 36">
                <a:extLst>
                  <a:ext uri="{FF2B5EF4-FFF2-40B4-BE49-F238E27FC236}">
                    <a16:creationId xmlns:a16="http://schemas.microsoft.com/office/drawing/2014/main" id="{B8C49453-A29E-2BA8-B11A-2A0B43957CB9}"/>
                  </a:ext>
                </a:extLst>
              </p:cNvPr>
              <p:cNvCxnSpPr>
                <a:cxnSpLocks/>
              </p:cNvCxnSpPr>
              <p:nvPr/>
            </p:nvCxnSpPr>
            <p:spPr>
              <a:xfrm flipV="1">
                <a:off x="666519" y="1472010"/>
                <a:ext cx="1895738" cy="23337"/>
              </a:xfrm>
              <a:prstGeom prst="line">
                <a:avLst/>
              </a:prstGeom>
              <a:ln w="12700">
                <a:solidFill>
                  <a:srgbClr val="AEAE9F"/>
                </a:solidFill>
                <a:tailEnd type="none"/>
              </a:ln>
            </p:spPr>
            <p:style>
              <a:lnRef idx="1">
                <a:schemeClr val="accent1"/>
              </a:lnRef>
              <a:fillRef idx="0">
                <a:schemeClr val="accent1"/>
              </a:fillRef>
              <a:effectRef idx="0">
                <a:schemeClr val="accent1"/>
              </a:effectRef>
              <a:fontRef idx="minor">
                <a:schemeClr val="tx1"/>
              </a:fontRef>
            </p:style>
          </p:cxnSp>
          <p:cxnSp>
            <p:nvCxnSpPr>
              <p:cNvPr id="30" name="直接连接符 37">
                <a:extLst>
                  <a:ext uri="{FF2B5EF4-FFF2-40B4-BE49-F238E27FC236}">
                    <a16:creationId xmlns:a16="http://schemas.microsoft.com/office/drawing/2014/main" id="{7EF08913-2190-0053-D9B7-6C09CE269176}"/>
                  </a:ext>
                </a:extLst>
              </p:cNvPr>
              <p:cNvCxnSpPr>
                <a:cxnSpLocks/>
              </p:cNvCxnSpPr>
              <p:nvPr/>
            </p:nvCxnSpPr>
            <p:spPr>
              <a:xfrm flipV="1">
                <a:off x="666519" y="1791616"/>
                <a:ext cx="1943288" cy="20046"/>
              </a:xfrm>
              <a:prstGeom prst="line">
                <a:avLst/>
              </a:prstGeom>
              <a:ln w="12700">
                <a:solidFill>
                  <a:srgbClr val="AEAE9F"/>
                </a:solidFill>
                <a:tailEnd type="none"/>
              </a:ln>
            </p:spPr>
            <p:style>
              <a:lnRef idx="1">
                <a:schemeClr val="accent1"/>
              </a:lnRef>
              <a:fillRef idx="0">
                <a:schemeClr val="accent1"/>
              </a:fillRef>
              <a:effectRef idx="0">
                <a:schemeClr val="accent1"/>
              </a:effectRef>
              <a:fontRef idx="minor">
                <a:schemeClr val="tx1"/>
              </a:fontRef>
            </p:style>
          </p:cxnSp>
        </p:grpSp>
      </p:grpSp>
      <p:sp>
        <p:nvSpPr>
          <p:cNvPr id="44" name="矩形 82">
            <a:extLst>
              <a:ext uri="{FF2B5EF4-FFF2-40B4-BE49-F238E27FC236}">
                <a16:creationId xmlns:a16="http://schemas.microsoft.com/office/drawing/2014/main" id="{9A12E786-CF21-41F5-9E0E-2F0963B411EA}"/>
              </a:ext>
            </a:extLst>
          </p:cNvPr>
          <p:cNvSpPr/>
          <p:nvPr/>
        </p:nvSpPr>
        <p:spPr bwMode="ltGray">
          <a:xfrm>
            <a:off x="6009185" y="2013085"/>
            <a:ext cx="1545810" cy="1182910"/>
          </a:xfrm>
          <a:prstGeom prst="rect">
            <a:avLst/>
          </a:prstGeom>
          <a:solidFill>
            <a:schemeClr val="tx1">
              <a:lumMod val="20000"/>
              <a:lumOff val="80000"/>
              <a:alpha val="6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333333"/>
                </a:solidFill>
                <a:effectLst/>
                <a:uLnTx/>
                <a:uFillTx/>
                <a:cs typeface="+mn-ea"/>
                <a:sym typeface="+mn-lt"/>
              </a:rPr>
              <a:t>CVS</a:t>
            </a:r>
          </a:p>
        </p:txBody>
      </p:sp>
      <p:pic>
        <p:nvPicPr>
          <p:cNvPr id="45" name="Picture 44">
            <a:extLst>
              <a:ext uri="{FF2B5EF4-FFF2-40B4-BE49-F238E27FC236}">
                <a16:creationId xmlns:a16="http://schemas.microsoft.com/office/drawing/2014/main" id="{D770ACE1-1BE5-5F35-67C7-7227AFE4B311}"/>
              </a:ext>
            </a:extLst>
          </p:cNvPr>
          <p:cNvPicPr>
            <a:picLocks noChangeAspect="1"/>
          </p:cNvPicPr>
          <p:nvPr/>
        </p:nvPicPr>
        <p:blipFill rotWithShape="1">
          <a:blip r:embed="rId16"/>
          <a:srcRect l="11016" t="23148" r="11495"/>
          <a:stretch/>
        </p:blipFill>
        <p:spPr>
          <a:xfrm>
            <a:off x="6015561" y="3834726"/>
            <a:ext cx="1539433" cy="1526771"/>
          </a:xfrm>
          <a:prstGeom prst="rect">
            <a:avLst/>
          </a:prstGeom>
        </p:spPr>
      </p:pic>
      <p:sp>
        <p:nvSpPr>
          <p:cNvPr id="46" name="矩形 79">
            <a:extLst>
              <a:ext uri="{FF2B5EF4-FFF2-40B4-BE49-F238E27FC236}">
                <a16:creationId xmlns:a16="http://schemas.microsoft.com/office/drawing/2014/main" id="{A2218AF4-DC5F-E664-21A0-42909AD8936E}"/>
              </a:ext>
            </a:extLst>
          </p:cNvPr>
          <p:cNvSpPr/>
          <p:nvPr/>
        </p:nvSpPr>
        <p:spPr bwMode="ltGray">
          <a:xfrm>
            <a:off x="6026086" y="3811617"/>
            <a:ext cx="1528908" cy="1549880"/>
          </a:xfrm>
          <a:prstGeom prst="rect">
            <a:avLst/>
          </a:prstGeom>
          <a:solidFill>
            <a:schemeClr val="tx1">
              <a:lumMod val="20000"/>
              <a:lumOff val="80000"/>
              <a:alpha val="6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333333"/>
                </a:solidFill>
                <a:effectLst/>
                <a:uLnTx/>
                <a:uFillTx/>
                <a:cs typeface="+mn-ea"/>
                <a:sym typeface="+mn-lt"/>
              </a:rPr>
              <a:t>Share with friends</a:t>
            </a:r>
          </a:p>
        </p:txBody>
      </p:sp>
      <p:sp>
        <p:nvSpPr>
          <p:cNvPr id="8" name="圆角矩形 11">
            <a:extLst>
              <a:ext uri="{FF2B5EF4-FFF2-40B4-BE49-F238E27FC236}">
                <a16:creationId xmlns:a16="http://schemas.microsoft.com/office/drawing/2014/main" id="{16C8A3CA-8BAD-9B79-6CC2-391F590D3234}"/>
              </a:ext>
            </a:extLst>
          </p:cNvPr>
          <p:cNvSpPr/>
          <p:nvPr/>
        </p:nvSpPr>
        <p:spPr>
          <a:xfrm>
            <a:off x="4073753" y="352749"/>
            <a:ext cx="1517794" cy="379194"/>
          </a:xfrm>
          <a:prstGeom prst="round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Summary &amp;</a:t>
            </a:r>
          </a:p>
          <a:p>
            <a:pPr algn="ctr"/>
            <a:r>
              <a:rPr lang="en-US" altLang="zh-CN" sz="1200" b="1" dirty="0">
                <a:latin typeface="Arial" panose="020B0604020202020204" pitchFamily="34" charset="0"/>
                <a:cs typeface="Arial" panose="020B0604020202020204" pitchFamily="34" charset="0"/>
              </a:rPr>
              <a:t>Recommendation</a:t>
            </a:r>
            <a:endParaRPr lang="zh-CN" altLang="en-US" sz="1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247301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95" imgH="394" progId="TCLayout.ActiveDocument.1">
                  <p:embed/>
                </p:oleObj>
              </mc:Choice>
              <mc:Fallback>
                <p:oleObj name="think-cell 幻灯片" r:id="rId3" imgW="395" imgH="394" progId="TCLayout.ActiveDocument.1">
                  <p:embed/>
                  <p:pic>
                    <p:nvPicPr>
                      <p:cNvPr id="6" name="think-cell data - do not delete"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页脚占位符 3"/>
          <p:cNvSpPr>
            <a:spLocks noGrp="1"/>
          </p:cNvSpPr>
          <p:nvPr>
            <p:ph type="ftr" sz="quarter" idx="11"/>
          </p:nvPr>
        </p:nvSpPr>
        <p:spPr/>
        <p:txBody>
          <a:bodyPr/>
          <a:lstStyle/>
          <a:p>
            <a:r>
              <a:rPr lang="en-US" altLang="zh-CN" sz="1600" i="1" dirty="0">
                <a:latin typeface="Arial" panose="020B0604020202020204" pitchFamily="34" charset="0"/>
                <a:cs typeface="Arial" panose="020B0604020202020204" pitchFamily="34" charset="0"/>
              </a:rPr>
              <a:t>Data: Questionnaire Data</a:t>
            </a:r>
            <a:endParaRPr lang="zh-CN" altLang="en-US" sz="1600" i="1" dirty="0">
              <a:latin typeface="Arial" panose="020B0604020202020204" pitchFamily="34" charset="0"/>
              <a:cs typeface="Arial" panose="020B0604020202020204" pitchFamily="34" charset="0"/>
            </a:endParaRPr>
          </a:p>
          <a:p>
            <a:endParaRPr lang="zh-CN" altLang="en-US" sz="1600" dirty="0"/>
          </a:p>
        </p:txBody>
      </p:sp>
      <p:sp>
        <p:nvSpPr>
          <p:cNvPr id="5" name="灯片编号占位符 4"/>
          <p:cNvSpPr>
            <a:spLocks noGrp="1"/>
          </p:cNvSpPr>
          <p:nvPr>
            <p:ph type="sldNum" sz="quarter" idx="12"/>
          </p:nvPr>
        </p:nvSpPr>
        <p:spPr/>
        <p:txBody>
          <a:bodyPr/>
          <a:lstStyle/>
          <a:p>
            <a:fld id="{1DDAB59E-332C-4060-B0C9-643DCBD9587F}" type="slidenum">
              <a:rPr lang="zh-CN" altLang="en-US" smtClean="0"/>
              <a:t>42</a:t>
            </a:fld>
            <a:endParaRPr lang="zh-CN" altLang="en-US"/>
          </a:p>
        </p:txBody>
      </p:sp>
      <p:sp>
        <p:nvSpPr>
          <p:cNvPr id="40" name="矩形 39"/>
          <p:cNvSpPr/>
          <p:nvPr/>
        </p:nvSpPr>
        <p:spPr>
          <a:xfrm>
            <a:off x="85344" y="26261"/>
            <a:ext cx="6096000" cy="307777"/>
          </a:xfrm>
          <a:prstGeom prst="rect">
            <a:avLst/>
          </a:prstGeom>
        </p:spPr>
        <p:txBody>
          <a:bodyPr>
            <a:spAutoFit/>
          </a:bodyPr>
          <a:lstStyle/>
          <a:p>
            <a:pPr fontAlgn="t"/>
            <a:r>
              <a:rPr lang="en-US" altLang="zh-CN" sz="1400" b="1" dirty="0">
                <a:solidFill>
                  <a:srgbClr val="005B00"/>
                </a:solidFill>
                <a:latin typeface="微软雅黑" panose="020B0503020204020204" pitchFamily="34" charset="-122"/>
                <a:ea typeface="微软雅黑" panose="020B0503020204020204" pitchFamily="34" charset="-122"/>
              </a:rPr>
              <a:t>Objective 3. New Product Launch Suggestions</a:t>
            </a:r>
            <a:endParaRPr lang="zh-CN" altLang="zh-CN" sz="1400" b="1" dirty="0">
              <a:solidFill>
                <a:srgbClr val="005B00"/>
              </a:solidFill>
              <a:latin typeface="微软雅黑" panose="020B0503020204020204" pitchFamily="34" charset="-122"/>
              <a:ea typeface="微软雅黑" panose="020B0503020204020204" pitchFamily="34" charset="-122"/>
            </a:endParaRPr>
          </a:p>
        </p:txBody>
      </p:sp>
      <p:sp>
        <p:nvSpPr>
          <p:cNvPr id="41" name="圆角矩形 40"/>
          <p:cNvSpPr/>
          <p:nvPr/>
        </p:nvSpPr>
        <p:spPr>
          <a:xfrm>
            <a:off x="1472185" y="343182"/>
            <a:ext cx="1243584" cy="379194"/>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Non-PC Buyers</a:t>
            </a:r>
            <a:endParaRPr lang="zh-CN" altLang="en-US" sz="1200" b="1" dirty="0">
              <a:latin typeface="Arial" panose="020B0604020202020204" pitchFamily="34" charset="0"/>
              <a:cs typeface="Arial" panose="020B0604020202020204" pitchFamily="34" charset="0"/>
            </a:endParaRPr>
          </a:p>
        </p:txBody>
      </p:sp>
      <p:sp>
        <p:nvSpPr>
          <p:cNvPr id="42" name="圆角矩形 41"/>
          <p:cNvSpPr/>
          <p:nvPr/>
        </p:nvSpPr>
        <p:spPr>
          <a:xfrm>
            <a:off x="171401" y="352749"/>
            <a:ext cx="1243584" cy="379194"/>
          </a:xfrm>
          <a:prstGeom prst="round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latin typeface="Arial" panose="020B0604020202020204" pitchFamily="34" charset="0"/>
                <a:cs typeface="Arial" panose="020B0604020202020204" pitchFamily="34" charset="0"/>
              </a:rPr>
              <a:t>Questionnaire</a:t>
            </a:r>
            <a:r>
              <a:rPr lang="en-US" altLang="zh-CN" sz="1200" b="1" dirty="0">
                <a:latin typeface="Arial" panose="020B0604020202020204" pitchFamily="34" charset="0"/>
                <a:cs typeface="Arial" panose="020B0604020202020204" pitchFamily="34" charset="0"/>
              </a:rPr>
              <a:t> Design</a:t>
            </a:r>
            <a:endParaRPr lang="zh-CN" altLang="en-US" sz="1200" b="1" dirty="0">
              <a:latin typeface="Arial" panose="020B0604020202020204" pitchFamily="34" charset="0"/>
              <a:cs typeface="Arial" panose="020B0604020202020204" pitchFamily="34" charset="0"/>
            </a:endParaRPr>
          </a:p>
        </p:txBody>
      </p:sp>
      <p:sp>
        <p:nvSpPr>
          <p:cNvPr id="43" name="圆角矩形 42"/>
          <p:cNvSpPr/>
          <p:nvPr/>
        </p:nvSpPr>
        <p:spPr>
          <a:xfrm>
            <a:off x="2772969" y="343182"/>
            <a:ext cx="1243584" cy="379194"/>
          </a:xfrm>
          <a:prstGeom prst="roundRect">
            <a:avLst/>
          </a:prstGeom>
          <a:solidFill>
            <a:srgbClr val="00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PC Buyers</a:t>
            </a:r>
            <a:endParaRPr lang="zh-CN" altLang="en-US" sz="1200" b="1" dirty="0">
              <a:latin typeface="Arial" panose="020B0604020202020204" pitchFamily="34" charset="0"/>
              <a:cs typeface="Arial" panose="020B0604020202020204" pitchFamily="34" charset="0"/>
            </a:endParaRPr>
          </a:p>
        </p:txBody>
      </p:sp>
      <p:pic>
        <p:nvPicPr>
          <p:cNvPr id="10" name="图片 55">
            <a:extLst>
              <a:ext uri="{FF2B5EF4-FFF2-40B4-BE49-F238E27FC236}">
                <a16:creationId xmlns:a16="http://schemas.microsoft.com/office/drawing/2014/main" id="{1880D9C2-A4A1-3931-F0EB-AFE5F328A31D}"/>
              </a:ext>
            </a:extLst>
          </p:cNvPr>
          <p:cNvPicPr>
            <a:picLocks noChangeAspect="1"/>
          </p:cNvPicPr>
          <p:nvPr/>
        </p:nvPicPr>
        <p:blipFill>
          <a:blip r:embed="rId5"/>
          <a:stretch>
            <a:fillRect/>
          </a:stretch>
        </p:blipFill>
        <p:spPr>
          <a:xfrm>
            <a:off x="464624" y="2553519"/>
            <a:ext cx="1656783" cy="1656783"/>
          </a:xfrm>
          <a:prstGeom prst="rect">
            <a:avLst/>
          </a:prstGeom>
        </p:spPr>
      </p:pic>
      <p:graphicFrame>
        <p:nvGraphicFramePr>
          <p:cNvPr id="12" name="Table 11">
            <a:extLst>
              <a:ext uri="{FF2B5EF4-FFF2-40B4-BE49-F238E27FC236}">
                <a16:creationId xmlns:a16="http://schemas.microsoft.com/office/drawing/2014/main" id="{CF39A3BE-8257-61E0-8A9D-7DE0FC491847}"/>
              </a:ext>
            </a:extLst>
          </p:cNvPr>
          <p:cNvGraphicFramePr>
            <a:graphicFrameLocks noGrp="1"/>
          </p:cNvGraphicFramePr>
          <p:nvPr>
            <p:extLst>
              <p:ext uri="{D42A27DB-BD31-4B8C-83A1-F6EECF244321}">
                <p14:modId xmlns:p14="http://schemas.microsoft.com/office/powerpoint/2010/main" val="1536977080"/>
              </p:ext>
            </p:extLst>
          </p:nvPr>
        </p:nvGraphicFramePr>
        <p:xfrm>
          <a:off x="2602846" y="961510"/>
          <a:ext cx="5050233" cy="3869138"/>
        </p:xfrm>
        <a:graphic>
          <a:graphicData uri="http://schemas.openxmlformats.org/drawingml/2006/table">
            <a:tbl>
              <a:tblPr firstRow="1" firstCol="1" bandRow="1">
                <a:tableStyleId>{5C22544A-7EE6-4342-B048-85BDC9FD1C3A}</a:tableStyleId>
              </a:tblPr>
              <a:tblGrid>
                <a:gridCol w="1379226">
                  <a:extLst>
                    <a:ext uri="{9D8B030D-6E8A-4147-A177-3AD203B41FA5}">
                      <a16:colId xmlns:a16="http://schemas.microsoft.com/office/drawing/2014/main" val="1235064870"/>
                    </a:ext>
                  </a:extLst>
                </a:gridCol>
                <a:gridCol w="1815475">
                  <a:extLst>
                    <a:ext uri="{9D8B030D-6E8A-4147-A177-3AD203B41FA5}">
                      <a16:colId xmlns:a16="http://schemas.microsoft.com/office/drawing/2014/main" val="1120348214"/>
                    </a:ext>
                  </a:extLst>
                </a:gridCol>
                <a:gridCol w="1261348">
                  <a:extLst>
                    <a:ext uri="{9D8B030D-6E8A-4147-A177-3AD203B41FA5}">
                      <a16:colId xmlns:a16="http://schemas.microsoft.com/office/drawing/2014/main" val="2383662384"/>
                    </a:ext>
                  </a:extLst>
                </a:gridCol>
                <a:gridCol w="594184">
                  <a:extLst>
                    <a:ext uri="{9D8B030D-6E8A-4147-A177-3AD203B41FA5}">
                      <a16:colId xmlns:a16="http://schemas.microsoft.com/office/drawing/2014/main" val="2114608841"/>
                    </a:ext>
                  </a:extLst>
                </a:gridCol>
              </a:tblGrid>
              <a:tr h="214952">
                <a:tc rowSpan="2">
                  <a:txBody>
                    <a:bodyPr/>
                    <a:lstStyle/>
                    <a:p>
                      <a:pPr algn="ctr"/>
                      <a:r>
                        <a:rPr lang="en-US" sz="1200" kern="0" dirty="0">
                          <a:solidFill>
                            <a:schemeClr val="bg1"/>
                          </a:solidFill>
                          <a:effectLst/>
                          <a:latin typeface="Arial" panose="020B0604020202020204" pitchFamily="34" charset="0"/>
                          <a:cs typeface="Arial" panose="020B0604020202020204" pitchFamily="34" charset="0"/>
                        </a:rPr>
                        <a:t>Attribute</a:t>
                      </a:r>
                      <a:endParaRPr lang="zh-CN" sz="1200" kern="100" dirty="0">
                        <a:solidFill>
                          <a:schemeClr val="bg1"/>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5B00"/>
                    </a:solidFill>
                  </a:tcPr>
                </a:tc>
                <a:tc rowSpan="2">
                  <a:txBody>
                    <a:bodyPr/>
                    <a:lstStyle/>
                    <a:p>
                      <a:pPr marL="0" algn="ctr" defTabSz="914400" rtl="0" eaLnBrk="1" latinLnBrk="0" hangingPunct="1"/>
                      <a:r>
                        <a:rPr lang="en-US" sz="1200" b="1" kern="0" dirty="0">
                          <a:solidFill>
                            <a:schemeClr val="tx1">
                              <a:lumMod val="75000"/>
                              <a:lumOff val="25000"/>
                            </a:schemeClr>
                          </a:solidFill>
                          <a:effectLst/>
                          <a:latin typeface="Arial" panose="020B0604020202020204" pitchFamily="34" charset="0"/>
                          <a:ea typeface="+mn-ea"/>
                          <a:cs typeface="Arial" panose="020B0604020202020204" pitchFamily="34" charset="0"/>
                        </a:rPr>
                        <a:t>Level</a:t>
                      </a:r>
                      <a:endParaRPr lang="zh-CN" altLang="en-US" sz="1200" b="1" kern="0" dirty="0">
                        <a:solidFill>
                          <a:schemeClr val="tx1">
                            <a:lumMod val="75000"/>
                            <a:lumOff val="25000"/>
                          </a:schemeClr>
                        </a:solidFill>
                        <a:effectLst/>
                        <a:latin typeface="Arial" panose="020B0604020202020204" pitchFamily="34" charset="0"/>
                        <a:ea typeface="+mn-ea"/>
                        <a:cs typeface="Arial" panose="020B0604020202020204" pitchFamily="34" charset="0"/>
                      </a:endParaRP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92D050"/>
                    </a:solidFill>
                  </a:tcPr>
                </a:tc>
                <a:tc gridSpan="2">
                  <a:txBody>
                    <a:bodyPr/>
                    <a:lstStyle/>
                    <a:p>
                      <a:pPr algn="ctr"/>
                      <a:r>
                        <a:rPr lang="en-US" sz="1200" kern="0" dirty="0">
                          <a:solidFill>
                            <a:schemeClr val="tx1">
                              <a:lumMod val="75000"/>
                              <a:lumOff val="25000"/>
                            </a:schemeClr>
                          </a:solidFill>
                          <a:effectLst/>
                        </a:rPr>
                        <a:t>Profile 2</a:t>
                      </a:r>
                      <a:endParaRPr lang="zh-CN" sz="1200" kern="100" dirty="0">
                        <a:solidFill>
                          <a:schemeClr val="tx1">
                            <a:lumMod val="75000"/>
                            <a:lumOff val="25000"/>
                          </a:schemeClr>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92D050"/>
                    </a:solidFill>
                  </a:tcPr>
                </a:tc>
                <a:tc hMerge="1">
                  <a:txBody>
                    <a:bodyPr/>
                    <a:lstStyle/>
                    <a:p>
                      <a:endParaRPr lang="zh-CN" altLang="en-US"/>
                    </a:p>
                  </a:txBody>
                  <a:tcPr>
                    <a:lnL w="12700" cmpd="sng">
                      <a:noFill/>
                    </a:lnL>
                  </a:tcPr>
                </a:tc>
                <a:extLst>
                  <a:ext uri="{0D108BD9-81ED-4DB2-BD59-A6C34878D82A}">
                    <a16:rowId xmlns:a16="http://schemas.microsoft.com/office/drawing/2014/main" val="1601674350"/>
                  </a:ext>
                </a:extLst>
              </a:tr>
              <a:tr h="214952">
                <a:tc vMerge="1">
                  <a:txBody>
                    <a:bodyPr/>
                    <a:lstStyle/>
                    <a:p>
                      <a:endParaRPr lang="zh-CN" altLang="en-US"/>
                    </a:p>
                  </a:txBody>
                  <a:tcPr/>
                </a:tc>
                <a:tc vMerge="1">
                  <a:txBody>
                    <a:bodyPr/>
                    <a:lstStyle/>
                    <a:p>
                      <a:endParaRPr lang="zh-CN" altLang="en-US"/>
                    </a:p>
                  </a:txBody>
                  <a:tcPr/>
                </a:tc>
                <a:tc>
                  <a:txBody>
                    <a:bodyPr/>
                    <a:lstStyle/>
                    <a:p>
                      <a:pPr marL="0" algn="ctr" defTabSz="914400" rtl="0" eaLnBrk="1" latinLnBrk="0" hangingPunct="1"/>
                      <a:r>
                        <a:rPr lang="en-US" sz="1200" b="1" kern="0" dirty="0">
                          <a:solidFill>
                            <a:schemeClr val="tx1">
                              <a:lumMod val="75000"/>
                              <a:lumOff val="25000"/>
                            </a:schemeClr>
                          </a:solidFill>
                          <a:effectLst/>
                          <a:latin typeface="Arial" panose="020B0604020202020204" pitchFamily="34" charset="0"/>
                          <a:ea typeface="+mn-ea"/>
                          <a:cs typeface="Arial" panose="020B0604020202020204" pitchFamily="34" charset="0"/>
                        </a:rPr>
                        <a:t>Importance(%)</a:t>
                      </a:r>
                      <a:endParaRPr lang="zh-CN" altLang="en-US" sz="1200" b="1" kern="0" dirty="0">
                        <a:solidFill>
                          <a:schemeClr val="tx1">
                            <a:lumMod val="75000"/>
                            <a:lumOff val="25000"/>
                          </a:schemeClr>
                        </a:solidFill>
                        <a:effectLst/>
                        <a:latin typeface="Arial" panose="020B0604020202020204" pitchFamily="34" charset="0"/>
                        <a:ea typeface="+mn-ea"/>
                        <a:cs typeface="Arial" panose="020B0604020202020204" pitchFamily="34" charset="0"/>
                      </a:endParaRPr>
                    </a:p>
                  </a:txBody>
                  <a:tcPr marL="68580" marR="68580" marT="0" marB="0">
                    <a:lnL w="38100" cmpd="sng">
                      <a:noFill/>
                    </a:lnL>
                    <a:lnR w="12700" cmpd="sng">
                      <a:noFill/>
                    </a:lnR>
                    <a:lnT w="38100" cmpd="sng">
                      <a:noFill/>
                    </a:lnT>
                    <a:lnB w="12700" cmpd="sng">
                      <a:noFill/>
                    </a:lnB>
                    <a:lnTlToBr w="12700" cmpd="sng">
                      <a:noFill/>
                      <a:prstDash val="solid"/>
                    </a:lnTlToBr>
                    <a:lnBlToTr w="12700" cmpd="sng">
                      <a:noFill/>
                      <a:prstDash val="solid"/>
                    </a:lnBlToTr>
                    <a:solidFill>
                      <a:srgbClr val="92D050"/>
                    </a:solidFill>
                  </a:tcPr>
                </a:tc>
                <a:tc>
                  <a:txBody>
                    <a:bodyPr/>
                    <a:lstStyle/>
                    <a:p>
                      <a:pPr marL="0" algn="ctr" defTabSz="914400" rtl="0" eaLnBrk="1" latinLnBrk="0" hangingPunct="1"/>
                      <a:r>
                        <a:rPr lang="en-US" sz="1200" b="1" kern="0" dirty="0">
                          <a:solidFill>
                            <a:schemeClr val="tx1">
                              <a:lumMod val="75000"/>
                              <a:lumOff val="25000"/>
                            </a:schemeClr>
                          </a:solidFill>
                          <a:effectLst/>
                          <a:latin typeface="Arial" panose="020B0604020202020204" pitchFamily="34" charset="0"/>
                          <a:ea typeface="+mn-ea"/>
                          <a:cs typeface="Arial" panose="020B0604020202020204" pitchFamily="34" charset="0"/>
                        </a:rPr>
                        <a:t>Utility</a:t>
                      </a:r>
                      <a:endParaRPr lang="zh-CN" altLang="en-US" sz="1200" b="1" kern="0" dirty="0">
                        <a:solidFill>
                          <a:schemeClr val="tx1">
                            <a:lumMod val="75000"/>
                            <a:lumOff val="25000"/>
                          </a:schemeClr>
                        </a:solidFill>
                        <a:effectLst/>
                        <a:latin typeface="Arial" panose="020B0604020202020204" pitchFamily="34" charset="0"/>
                        <a:ea typeface="+mn-ea"/>
                        <a:cs typeface="Arial" panose="020B0604020202020204" pitchFamily="34" charset="0"/>
                      </a:endParaRPr>
                    </a:p>
                  </a:txBody>
                  <a:tcPr marL="68580" marR="68580" marT="0" marB="0" anchor="ctr">
                    <a:lnL w="12700" cmpd="sng">
                      <a:noFill/>
                    </a:lnL>
                    <a:lnR w="12700" cmpd="sng">
                      <a:noFill/>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3142466722"/>
                  </a:ext>
                </a:extLst>
              </a:tr>
              <a:tr h="429906">
                <a:tc rowSpan="2">
                  <a:txBody>
                    <a:bodyPr/>
                    <a:lstStyle/>
                    <a:p>
                      <a:pPr algn="ctr"/>
                      <a:r>
                        <a:rPr lang="en-US" sz="1200" kern="0" dirty="0">
                          <a:solidFill>
                            <a:schemeClr val="tx1">
                              <a:lumMod val="75000"/>
                              <a:lumOff val="25000"/>
                            </a:schemeClr>
                          </a:solidFill>
                          <a:effectLst/>
                          <a:latin typeface="Arial" panose="020B0604020202020204" pitchFamily="34" charset="0"/>
                          <a:cs typeface="Arial" panose="020B0604020202020204" pitchFamily="34" charset="0"/>
                        </a:rPr>
                        <a:t>Oil</a:t>
                      </a:r>
                      <a:endParaRPr lang="zh-CN" sz="1400" kern="100" dirty="0">
                        <a:solidFill>
                          <a:schemeClr val="tx1">
                            <a:lumMod val="75000"/>
                            <a:lumOff val="25000"/>
                          </a:schemeClr>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kern="0" dirty="0">
                          <a:effectLst/>
                          <a:latin typeface="Arial" panose="020B0604020202020204" pitchFamily="34" charset="0"/>
                          <a:cs typeface="Arial" panose="020B0604020202020204" pitchFamily="34" charset="0"/>
                        </a:rPr>
                        <a:t>Baked crisps(no oil added)</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rowSpan="2">
                  <a:txBody>
                    <a:bodyPr/>
                    <a:lstStyle/>
                    <a:p>
                      <a:pPr algn="ctr"/>
                      <a:r>
                        <a:rPr lang="en-US" sz="1100" kern="0" dirty="0">
                          <a:effectLst/>
                          <a:latin typeface="Arial" panose="020B0604020202020204" pitchFamily="34" charset="0"/>
                          <a:ea typeface="宋体" panose="02010600030101010101" pitchFamily="2" charset="-122"/>
                          <a:cs typeface="Arial" panose="020B0604020202020204" pitchFamily="34" charset="0"/>
                        </a:rPr>
                        <a:t>46.1</a:t>
                      </a:r>
                      <a:endParaRPr lang="zh-CN" sz="12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kern="100" dirty="0">
                          <a:effectLst/>
                          <a:latin typeface="Arial" panose="020B0604020202020204" pitchFamily="34" charset="0"/>
                          <a:ea typeface="等线" panose="02010600030101010101" pitchFamily="2" charset="-122"/>
                          <a:cs typeface="Arial" panose="020B0604020202020204" pitchFamily="34" charset="0"/>
                        </a:rPr>
                        <a:t>2.644</a:t>
                      </a:r>
                      <a:endParaRPr lang="zh-CN" sz="12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7447074"/>
                  </a:ext>
                </a:extLst>
              </a:tr>
              <a:tr h="214952">
                <a:tc vMerge="1">
                  <a:txBody>
                    <a:bodyPr/>
                    <a:lstStyle/>
                    <a:p>
                      <a:endParaRPr lang="zh-CN" altLang="en-US"/>
                    </a:p>
                  </a:txBody>
                  <a:tcPr/>
                </a:tc>
                <a:tc>
                  <a:txBody>
                    <a:bodyPr/>
                    <a:lstStyle/>
                    <a:p>
                      <a:pPr algn="ctr"/>
                      <a:r>
                        <a:rPr lang="en-US" sz="1200" kern="0" dirty="0">
                          <a:effectLst/>
                          <a:latin typeface="Arial" panose="020B0604020202020204" pitchFamily="34" charset="0"/>
                          <a:cs typeface="Arial" panose="020B0604020202020204" pitchFamily="34" charset="0"/>
                        </a:rPr>
                        <a:t>Deep-fried crisps</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endParaRPr lang="zh-CN" altLang="en-US"/>
                    </a:p>
                  </a:txBody>
                  <a:tcPr/>
                </a:tc>
                <a:tc>
                  <a:txBody>
                    <a:bodyPr/>
                    <a:lstStyle/>
                    <a:p>
                      <a:pPr algn="ctr"/>
                      <a:r>
                        <a:rPr lang="en-US" sz="1100" kern="100" dirty="0">
                          <a:effectLst/>
                          <a:latin typeface="Arial" panose="020B0604020202020204" pitchFamily="34" charset="0"/>
                          <a:ea typeface="等线" panose="02010600030101010101" pitchFamily="2" charset="-122"/>
                          <a:cs typeface="Arial" panose="020B0604020202020204" pitchFamily="34" charset="0"/>
                        </a:rPr>
                        <a:t>-2.644</a:t>
                      </a:r>
                      <a:endParaRPr lang="zh-CN" sz="12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100298"/>
                  </a:ext>
                </a:extLst>
              </a:tr>
              <a:tr h="214952">
                <a:tc rowSpan="2">
                  <a:txBody>
                    <a:bodyPr/>
                    <a:lstStyle/>
                    <a:p>
                      <a:pPr algn="ctr"/>
                      <a:r>
                        <a:rPr lang="en-US" sz="1200" kern="0" dirty="0">
                          <a:solidFill>
                            <a:schemeClr val="tx1">
                              <a:lumMod val="75000"/>
                              <a:lumOff val="25000"/>
                            </a:schemeClr>
                          </a:solidFill>
                          <a:effectLst/>
                          <a:latin typeface="Arial" panose="020B0604020202020204" pitchFamily="34" charset="0"/>
                          <a:cs typeface="Arial" panose="020B0604020202020204" pitchFamily="34" charset="0"/>
                        </a:rPr>
                        <a:t>Texture</a:t>
                      </a:r>
                      <a:endParaRPr lang="zh-CN" sz="1400" kern="100" dirty="0">
                        <a:solidFill>
                          <a:schemeClr val="tx1">
                            <a:lumMod val="75000"/>
                            <a:lumOff val="25000"/>
                          </a:schemeClr>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kern="0" dirty="0">
                          <a:effectLst/>
                          <a:latin typeface="Arial" panose="020B0604020202020204" pitchFamily="34" charset="0"/>
                          <a:cs typeface="Arial" panose="020B0604020202020204" pitchFamily="34" charset="0"/>
                        </a:rPr>
                        <a:t>thick</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rowSpan="2">
                  <a:txBody>
                    <a:bodyPr/>
                    <a:lstStyle/>
                    <a:p>
                      <a:pPr algn="ctr"/>
                      <a:r>
                        <a:rPr lang="en-US" sz="1100" kern="0" dirty="0">
                          <a:effectLst/>
                          <a:latin typeface="Arial" panose="020B0604020202020204" pitchFamily="34" charset="0"/>
                          <a:ea typeface="宋体" panose="02010600030101010101" pitchFamily="2" charset="-122"/>
                          <a:cs typeface="Arial" panose="020B0604020202020204" pitchFamily="34" charset="0"/>
                        </a:rPr>
                        <a:t>3.6</a:t>
                      </a:r>
                      <a:endParaRPr lang="zh-CN" sz="12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kern="100" dirty="0">
                          <a:effectLst/>
                          <a:latin typeface="Arial" panose="020B0604020202020204" pitchFamily="34" charset="0"/>
                          <a:ea typeface="等线" panose="02010600030101010101" pitchFamily="2" charset="-122"/>
                          <a:cs typeface="Arial" panose="020B0604020202020204" pitchFamily="34" charset="0"/>
                        </a:rPr>
                        <a:t>0.208</a:t>
                      </a:r>
                      <a:endParaRPr lang="zh-CN" sz="12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4236012"/>
                  </a:ext>
                </a:extLst>
              </a:tr>
              <a:tr h="214952">
                <a:tc vMerge="1">
                  <a:txBody>
                    <a:bodyPr/>
                    <a:lstStyle/>
                    <a:p>
                      <a:endParaRPr lang="zh-CN" altLang="en-US"/>
                    </a:p>
                  </a:txBody>
                  <a:tcPr/>
                </a:tc>
                <a:tc>
                  <a:txBody>
                    <a:bodyPr/>
                    <a:lstStyle/>
                    <a:p>
                      <a:pPr algn="ctr"/>
                      <a:r>
                        <a:rPr lang="en-US" sz="1200" kern="0" dirty="0">
                          <a:effectLst/>
                          <a:latin typeface="Arial" panose="020B0604020202020204" pitchFamily="34" charset="0"/>
                          <a:cs typeface="Arial" panose="020B0604020202020204" pitchFamily="34" charset="0"/>
                        </a:rPr>
                        <a:t>Thin</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endParaRPr lang="zh-CN" altLang="en-US"/>
                    </a:p>
                  </a:txBody>
                  <a:tcPr/>
                </a:tc>
                <a:tc>
                  <a:txBody>
                    <a:bodyPr/>
                    <a:lstStyle/>
                    <a:p>
                      <a:pPr algn="ctr"/>
                      <a:r>
                        <a:rPr lang="en-US" sz="1100" kern="100" dirty="0">
                          <a:effectLst/>
                          <a:latin typeface="Arial" panose="020B0604020202020204" pitchFamily="34" charset="0"/>
                          <a:ea typeface="等线" panose="02010600030101010101" pitchFamily="2" charset="-122"/>
                          <a:cs typeface="Arial" panose="020B0604020202020204" pitchFamily="34" charset="0"/>
                        </a:rPr>
                        <a:t>-0.208</a:t>
                      </a:r>
                      <a:endParaRPr lang="zh-CN" sz="12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1929306"/>
                  </a:ext>
                </a:extLst>
              </a:tr>
              <a:tr h="214952">
                <a:tc rowSpan="4">
                  <a:txBody>
                    <a:bodyPr/>
                    <a:lstStyle/>
                    <a:p>
                      <a:pPr algn="ctr"/>
                      <a:r>
                        <a:rPr lang="en-US" sz="1200" kern="0" dirty="0">
                          <a:solidFill>
                            <a:schemeClr val="tx1">
                              <a:lumMod val="75000"/>
                              <a:lumOff val="25000"/>
                            </a:schemeClr>
                          </a:solidFill>
                          <a:effectLst/>
                          <a:latin typeface="Arial" panose="020B0604020202020204" pitchFamily="34" charset="0"/>
                          <a:cs typeface="Arial" panose="020B0604020202020204" pitchFamily="34" charset="0"/>
                        </a:rPr>
                        <a:t>Flavor</a:t>
                      </a:r>
                      <a:endParaRPr lang="zh-CN" sz="1400" kern="100" dirty="0">
                        <a:solidFill>
                          <a:schemeClr val="tx1">
                            <a:lumMod val="75000"/>
                            <a:lumOff val="25000"/>
                          </a:schemeClr>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kern="0" dirty="0">
                          <a:effectLst/>
                          <a:latin typeface="Arial" panose="020B0604020202020204" pitchFamily="34" charset="0"/>
                          <a:cs typeface="Arial" panose="020B0604020202020204" pitchFamily="34" charset="0"/>
                        </a:rPr>
                        <a:t>Mild Flavor</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rowSpan="4">
                  <a:txBody>
                    <a:bodyPr/>
                    <a:lstStyle/>
                    <a:p>
                      <a:pPr algn="ctr"/>
                      <a:r>
                        <a:rPr lang="en-US" sz="1100" kern="0" dirty="0">
                          <a:effectLst/>
                          <a:latin typeface="Arial" panose="020B0604020202020204" pitchFamily="34" charset="0"/>
                          <a:ea typeface="宋体" panose="02010600030101010101" pitchFamily="2" charset="-122"/>
                          <a:cs typeface="Arial" panose="020B0604020202020204" pitchFamily="34" charset="0"/>
                        </a:rPr>
                        <a:t> </a:t>
                      </a:r>
                      <a:endParaRPr lang="zh-CN" sz="1200" kern="100" dirty="0">
                        <a:effectLst/>
                        <a:latin typeface="Arial" panose="020B0604020202020204" pitchFamily="34" charset="0"/>
                        <a:ea typeface="等线" panose="02010600030101010101" pitchFamily="2" charset="-122"/>
                        <a:cs typeface="Arial" panose="020B0604020202020204" pitchFamily="34" charset="0"/>
                      </a:endParaRPr>
                    </a:p>
                    <a:p>
                      <a:pPr algn="ctr"/>
                      <a:r>
                        <a:rPr lang="en-US" sz="1100" kern="0" dirty="0">
                          <a:effectLst/>
                          <a:latin typeface="Arial" panose="020B0604020202020204" pitchFamily="34" charset="0"/>
                          <a:ea typeface="宋体" panose="02010600030101010101" pitchFamily="2" charset="-122"/>
                          <a:cs typeface="Arial" panose="020B0604020202020204" pitchFamily="34" charset="0"/>
                        </a:rPr>
                        <a:t>23.6</a:t>
                      </a:r>
                      <a:endParaRPr lang="zh-CN" sz="12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kern="100" dirty="0">
                          <a:effectLst/>
                          <a:latin typeface="Arial" panose="020B0604020202020204" pitchFamily="34" charset="0"/>
                          <a:ea typeface="等线" panose="02010600030101010101" pitchFamily="2" charset="-122"/>
                          <a:cs typeface="Arial" panose="020B0604020202020204" pitchFamily="34" charset="0"/>
                        </a:rPr>
                        <a:t>1.611</a:t>
                      </a:r>
                      <a:endParaRPr lang="zh-CN" sz="12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5108151"/>
                  </a:ext>
                </a:extLst>
              </a:tr>
              <a:tr h="214952">
                <a:tc vMerge="1">
                  <a:txBody>
                    <a:bodyPr/>
                    <a:lstStyle/>
                    <a:p>
                      <a:endParaRPr lang="zh-CN" altLang="en-US"/>
                    </a:p>
                  </a:txBody>
                  <a:tcPr/>
                </a:tc>
                <a:tc>
                  <a:txBody>
                    <a:bodyPr/>
                    <a:lstStyle/>
                    <a:p>
                      <a:pPr algn="ctr"/>
                      <a:r>
                        <a:rPr lang="en-US" sz="1200" kern="0" dirty="0">
                          <a:effectLst/>
                          <a:latin typeface="Arial" panose="020B0604020202020204" pitchFamily="34" charset="0"/>
                          <a:cs typeface="Arial" panose="020B0604020202020204" pitchFamily="34" charset="0"/>
                        </a:rPr>
                        <a:t>Strong Flavor</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endParaRPr lang="zh-CN" altLang="en-US"/>
                    </a:p>
                  </a:txBody>
                  <a:tcPr/>
                </a:tc>
                <a:tc>
                  <a:txBody>
                    <a:bodyPr/>
                    <a:lstStyle/>
                    <a:p>
                      <a:pPr algn="ctr"/>
                      <a:r>
                        <a:rPr lang="en-US" sz="1100" kern="100" dirty="0">
                          <a:effectLst/>
                          <a:latin typeface="Arial" panose="020B0604020202020204" pitchFamily="34" charset="0"/>
                          <a:ea typeface="等线" panose="02010600030101010101" pitchFamily="2" charset="-122"/>
                          <a:cs typeface="Arial" panose="020B0604020202020204" pitchFamily="34" charset="0"/>
                        </a:rPr>
                        <a:t>-1.092</a:t>
                      </a:r>
                      <a:endParaRPr lang="zh-CN" sz="12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C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3358611"/>
                  </a:ext>
                </a:extLst>
              </a:tr>
              <a:tr h="214952">
                <a:tc vMerge="1">
                  <a:txBody>
                    <a:bodyPr/>
                    <a:lstStyle/>
                    <a:p>
                      <a:endParaRPr lang="zh-CN" altLang="en-US"/>
                    </a:p>
                  </a:txBody>
                  <a:tcPr/>
                </a:tc>
                <a:tc>
                  <a:txBody>
                    <a:bodyPr/>
                    <a:lstStyle/>
                    <a:p>
                      <a:pPr algn="ctr"/>
                      <a:r>
                        <a:rPr lang="en-US" sz="1200" kern="0" dirty="0">
                          <a:effectLst/>
                          <a:latin typeface="Arial" panose="020B0604020202020204" pitchFamily="34" charset="0"/>
                          <a:cs typeface="Arial" panose="020B0604020202020204" pitchFamily="34" charset="0"/>
                        </a:rPr>
                        <a:t>Sweet Flavor</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endParaRPr lang="zh-CN" altLang="en-US"/>
                    </a:p>
                  </a:txBody>
                  <a:tcPr/>
                </a:tc>
                <a:tc>
                  <a:txBody>
                    <a:bodyPr/>
                    <a:lstStyle/>
                    <a:p>
                      <a:pPr algn="ctr"/>
                      <a:r>
                        <a:rPr lang="en-US" sz="1100" kern="100">
                          <a:effectLst/>
                          <a:latin typeface="Arial" panose="020B0604020202020204" pitchFamily="34" charset="0"/>
                          <a:ea typeface="等线" panose="02010600030101010101" pitchFamily="2" charset="-122"/>
                          <a:cs typeface="Arial" panose="020B0604020202020204" pitchFamily="34" charset="0"/>
                        </a:rPr>
                        <a:t>0.106</a:t>
                      </a:r>
                      <a:endParaRPr lang="zh-CN" sz="1200" kern="1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6228716"/>
                  </a:ext>
                </a:extLst>
              </a:tr>
              <a:tr h="214952">
                <a:tc vMerge="1">
                  <a:txBody>
                    <a:bodyPr/>
                    <a:lstStyle/>
                    <a:p>
                      <a:endParaRPr lang="zh-CN" altLang="en-US"/>
                    </a:p>
                  </a:txBody>
                  <a:tcPr/>
                </a:tc>
                <a:tc>
                  <a:txBody>
                    <a:bodyPr/>
                    <a:lstStyle/>
                    <a:p>
                      <a:pPr algn="ctr"/>
                      <a:r>
                        <a:rPr lang="en-US" sz="1200" kern="0" dirty="0">
                          <a:effectLst/>
                          <a:latin typeface="Arial" panose="020B0604020202020204" pitchFamily="34" charset="0"/>
                          <a:cs typeface="Arial" panose="020B0604020202020204" pitchFamily="34" charset="0"/>
                        </a:rPr>
                        <a:t>Traditional Flavor</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endParaRPr lang="zh-CN" altLang="en-US"/>
                    </a:p>
                  </a:txBody>
                  <a:tcPr/>
                </a:tc>
                <a:tc>
                  <a:txBody>
                    <a:bodyPr/>
                    <a:lstStyle/>
                    <a:p>
                      <a:pPr algn="ctr"/>
                      <a:r>
                        <a:rPr lang="en-US" sz="1100" kern="100" dirty="0">
                          <a:effectLst/>
                          <a:latin typeface="Arial" panose="020B0604020202020204" pitchFamily="34" charset="0"/>
                          <a:ea typeface="等线" panose="02010600030101010101" pitchFamily="2" charset="-122"/>
                          <a:cs typeface="Arial" panose="020B0604020202020204" pitchFamily="34" charset="0"/>
                        </a:rPr>
                        <a:t>-0.625</a:t>
                      </a:r>
                      <a:endParaRPr lang="zh-CN" sz="12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ap="flat" cmpd="sng" algn="ctr">
                      <a:no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288949"/>
                  </a:ext>
                </a:extLst>
              </a:tr>
              <a:tr h="214952">
                <a:tc rowSpan="3">
                  <a:txBody>
                    <a:bodyPr/>
                    <a:lstStyle/>
                    <a:p>
                      <a:pPr algn="ctr"/>
                      <a:r>
                        <a:rPr lang="en-US" sz="1200" kern="0" dirty="0">
                          <a:solidFill>
                            <a:schemeClr val="tx1">
                              <a:lumMod val="75000"/>
                              <a:lumOff val="25000"/>
                            </a:schemeClr>
                          </a:solidFill>
                          <a:effectLst/>
                          <a:latin typeface="Arial" panose="020B0604020202020204" pitchFamily="34" charset="0"/>
                          <a:cs typeface="Arial" panose="020B0604020202020204" pitchFamily="34" charset="0"/>
                        </a:rPr>
                        <a:t>Price</a:t>
                      </a:r>
                      <a:endParaRPr lang="zh-CN" sz="1400" kern="100" dirty="0">
                        <a:solidFill>
                          <a:schemeClr val="tx1">
                            <a:lumMod val="75000"/>
                            <a:lumOff val="25000"/>
                          </a:schemeClr>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kern="0" dirty="0">
                          <a:effectLst/>
                          <a:latin typeface="Arial" panose="020B0604020202020204" pitchFamily="34" charset="0"/>
                          <a:cs typeface="Arial" panose="020B0604020202020204" pitchFamily="34" charset="0"/>
                        </a:rPr>
                        <a:t>5 </a:t>
                      </a:r>
                      <a:r>
                        <a:rPr lang="en-US" sz="1200" kern="0" dirty="0" err="1">
                          <a:effectLst/>
                          <a:latin typeface="Arial" panose="020B0604020202020204" pitchFamily="34" charset="0"/>
                          <a:cs typeface="Arial" panose="020B0604020202020204" pitchFamily="34" charset="0"/>
                        </a:rPr>
                        <a:t>rmb</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rowSpan="3">
                  <a:txBody>
                    <a:bodyPr/>
                    <a:lstStyle/>
                    <a:p>
                      <a:pPr algn="ctr"/>
                      <a:r>
                        <a:rPr lang="en-US" sz="1100" kern="0" dirty="0">
                          <a:effectLst/>
                          <a:latin typeface="Arial" panose="020B0604020202020204" pitchFamily="34" charset="0"/>
                          <a:ea typeface="宋体" panose="02010600030101010101" pitchFamily="2" charset="-122"/>
                          <a:cs typeface="Arial" panose="020B0604020202020204" pitchFamily="34" charset="0"/>
                        </a:rPr>
                        <a:t> </a:t>
                      </a:r>
                      <a:endParaRPr lang="zh-CN" sz="1200" kern="100" dirty="0">
                        <a:effectLst/>
                        <a:latin typeface="Arial" panose="020B0604020202020204" pitchFamily="34" charset="0"/>
                        <a:ea typeface="等线" panose="02010600030101010101" pitchFamily="2" charset="-122"/>
                        <a:cs typeface="Arial" panose="020B0604020202020204" pitchFamily="34" charset="0"/>
                      </a:endParaRPr>
                    </a:p>
                    <a:p>
                      <a:pPr algn="ctr"/>
                      <a:r>
                        <a:rPr lang="en-US" sz="1100" kern="0" dirty="0">
                          <a:effectLst/>
                          <a:latin typeface="Arial" panose="020B0604020202020204" pitchFamily="34" charset="0"/>
                          <a:ea typeface="宋体" panose="02010600030101010101" pitchFamily="2" charset="-122"/>
                          <a:cs typeface="Arial" panose="020B0604020202020204" pitchFamily="34" charset="0"/>
                        </a:rPr>
                        <a:t>15.1</a:t>
                      </a:r>
                      <a:endParaRPr lang="zh-CN" sz="1200" kern="100" dirty="0">
                        <a:effectLst/>
                        <a:latin typeface="Arial" panose="020B0604020202020204" pitchFamily="34" charset="0"/>
                        <a:ea typeface="等线" panose="02010600030101010101" pitchFamily="2" charset="-122"/>
                        <a:cs typeface="Arial" panose="020B0604020202020204" pitchFamily="34" charset="0"/>
                      </a:endParaRPr>
                    </a:p>
                    <a:p>
                      <a:pPr algn="ctr"/>
                      <a:r>
                        <a:rPr lang="en-US" sz="1100" kern="0" dirty="0">
                          <a:effectLst/>
                          <a:latin typeface="Arial" panose="020B0604020202020204" pitchFamily="34" charset="0"/>
                          <a:ea typeface="宋体" panose="02010600030101010101" pitchFamily="2" charset="-122"/>
                          <a:cs typeface="Arial" panose="020B0604020202020204" pitchFamily="34" charset="0"/>
                        </a:rPr>
                        <a:t> </a:t>
                      </a:r>
                      <a:endParaRPr lang="zh-CN" sz="12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kern="100" dirty="0">
                          <a:effectLst/>
                          <a:latin typeface="Arial" panose="020B0604020202020204" pitchFamily="34" charset="0"/>
                          <a:ea typeface="等线" panose="02010600030101010101" pitchFamily="2" charset="-122"/>
                          <a:cs typeface="Arial" panose="020B0604020202020204" pitchFamily="34" charset="0"/>
                        </a:rPr>
                        <a:t>0.593</a:t>
                      </a:r>
                      <a:endParaRPr lang="zh-CN" sz="12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2289932"/>
                  </a:ext>
                </a:extLst>
              </a:tr>
              <a:tr h="214952">
                <a:tc vMerge="1">
                  <a:txBody>
                    <a:bodyPr/>
                    <a:lstStyle/>
                    <a:p>
                      <a:endParaRPr lang="zh-CN" altLang="en-US"/>
                    </a:p>
                  </a:txBody>
                  <a:tcPr/>
                </a:tc>
                <a:tc>
                  <a:txBody>
                    <a:bodyPr/>
                    <a:lstStyle/>
                    <a:p>
                      <a:pPr algn="ctr"/>
                      <a:r>
                        <a:rPr lang="en-US" sz="1200" kern="0" dirty="0">
                          <a:effectLst/>
                          <a:latin typeface="Arial" panose="020B0604020202020204" pitchFamily="34" charset="0"/>
                          <a:cs typeface="Arial" panose="020B0604020202020204" pitchFamily="34" charset="0"/>
                        </a:rPr>
                        <a:t>10 </a:t>
                      </a:r>
                      <a:r>
                        <a:rPr lang="en-US" sz="1200" kern="0" dirty="0" err="1">
                          <a:effectLst/>
                          <a:latin typeface="Arial" panose="020B0604020202020204" pitchFamily="34" charset="0"/>
                          <a:cs typeface="Arial" panose="020B0604020202020204" pitchFamily="34" charset="0"/>
                        </a:rPr>
                        <a:t>rmb</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endParaRPr lang="zh-CN" altLang="en-US"/>
                    </a:p>
                  </a:txBody>
                  <a:tcPr/>
                </a:tc>
                <a:tc>
                  <a:txBody>
                    <a:bodyPr/>
                    <a:lstStyle/>
                    <a:p>
                      <a:pPr algn="ctr"/>
                      <a:r>
                        <a:rPr lang="en-US" sz="1100" kern="100" dirty="0">
                          <a:effectLst/>
                          <a:latin typeface="Arial" panose="020B0604020202020204" pitchFamily="34" charset="0"/>
                          <a:ea typeface="等线" panose="02010600030101010101" pitchFamily="2" charset="-122"/>
                          <a:cs typeface="Arial" panose="020B0604020202020204" pitchFamily="34" charset="0"/>
                        </a:rPr>
                        <a:t>0.54</a:t>
                      </a:r>
                      <a:endParaRPr lang="zh-CN" sz="12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3717143"/>
                  </a:ext>
                </a:extLst>
              </a:tr>
              <a:tr h="214952">
                <a:tc vMerge="1">
                  <a:txBody>
                    <a:bodyPr/>
                    <a:lstStyle/>
                    <a:p>
                      <a:endParaRPr lang="zh-CN" altLang="en-US"/>
                    </a:p>
                  </a:txBody>
                  <a:tcPr/>
                </a:tc>
                <a:tc>
                  <a:txBody>
                    <a:bodyPr/>
                    <a:lstStyle/>
                    <a:p>
                      <a:pPr algn="ctr"/>
                      <a:r>
                        <a:rPr lang="en-US" sz="1200" kern="0" dirty="0">
                          <a:effectLst/>
                          <a:latin typeface="Arial" panose="020B0604020202020204" pitchFamily="34" charset="0"/>
                          <a:cs typeface="Arial" panose="020B0604020202020204" pitchFamily="34" charset="0"/>
                        </a:rPr>
                        <a:t>15 </a:t>
                      </a:r>
                      <a:r>
                        <a:rPr lang="en-US" sz="1200" kern="0" dirty="0" err="1">
                          <a:effectLst/>
                          <a:latin typeface="Arial" panose="020B0604020202020204" pitchFamily="34" charset="0"/>
                          <a:cs typeface="Arial" panose="020B0604020202020204" pitchFamily="34" charset="0"/>
                        </a:rPr>
                        <a:t>rmb</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endParaRPr lang="zh-CN" altLang="en-US"/>
                    </a:p>
                  </a:txBody>
                  <a:tcPr/>
                </a:tc>
                <a:tc>
                  <a:txBody>
                    <a:bodyPr/>
                    <a:lstStyle/>
                    <a:p>
                      <a:pPr algn="ctr"/>
                      <a:r>
                        <a:rPr lang="en-US" sz="1100" kern="100" dirty="0">
                          <a:effectLst/>
                          <a:latin typeface="Arial" panose="020B0604020202020204" pitchFamily="34" charset="0"/>
                          <a:ea typeface="等线" panose="02010600030101010101" pitchFamily="2" charset="-122"/>
                          <a:cs typeface="Arial" panose="020B0604020202020204" pitchFamily="34" charset="0"/>
                        </a:rPr>
                        <a:t>-1.133</a:t>
                      </a:r>
                      <a:endParaRPr lang="zh-CN" sz="12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9747173"/>
                  </a:ext>
                </a:extLst>
              </a:tr>
              <a:tr h="214952">
                <a:tc rowSpan="4">
                  <a:txBody>
                    <a:bodyPr/>
                    <a:lstStyle/>
                    <a:p>
                      <a:pPr algn="ctr"/>
                      <a:r>
                        <a:rPr lang="en-US" sz="1200" kern="0" dirty="0">
                          <a:solidFill>
                            <a:schemeClr val="tx1">
                              <a:lumMod val="75000"/>
                              <a:lumOff val="25000"/>
                            </a:schemeClr>
                          </a:solidFill>
                          <a:effectLst/>
                          <a:latin typeface="Arial" panose="020B0604020202020204" pitchFamily="34" charset="0"/>
                          <a:cs typeface="Arial" panose="020B0604020202020204" pitchFamily="34" charset="0"/>
                        </a:rPr>
                        <a:t>Package Size</a:t>
                      </a:r>
                      <a:endParaRPr lang="zh-CN" sz="1400" kern="100" dirty="0">
                        <a:solidFill>
                          <a:schemeClr val="tx1">
                            <a:lumMod val="75000"/>
                            <a:lumOff val="25000"/>
                          </a:schemeClr>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kern="0" dirty="0">
                          <a:effectLst/>
                          <a:latin typeface="Arial" panose="020B0604020202020204" pitchFamily="34" charset="0"/>
                          <a:cs typeface="Arial" panose="020B0604020202020204" pitchFamily="34" charset="0"/>
                        </a:rPr>
                        <a:t>50g/pack</a:t>
                      </a:r>
                      <a:r>
                        <a:rPr lang="zh-CN" sz="1200" kern="0" dirty="0">
                          <a:effectLst/>
                          <a:latin typeface="Arial" panose="020B0604020202020204" pitchFamily="34" charset="0"/>
                          <a:cs typeface="Arial" panose="020B0604020202020204" pitchFamily="34" charset="0"/>
                        </a:rPr>
                        <a:t>，</a:t>
                      </a:r>
                      <a:r>
                        <a:rPr lang="en-US" sz="1200" kern="0" dirty="0">
                          <a:effectLst/>
                          <a:latin typeface="Arial" panose="020B0604020202020204" pitchFamily="34" charset="0"/>
                          <a:cs typeface="Arial" panose="020B0604020202020204" pitchFamily="34" charset="0"/>
                        </a:rPr>
                        <a:t>small</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rowSpan="2">
                  <a:txBody>
                    <a:bodyPr/>
                    <a:lstStyle/>
                    <a:p>
                      <a:pPr algn="ctr"/>
                      <a:r>
                        <a:rPr lang="en-US" sz="1100" kern="0" dirty="0">
                          <a:effectLst/>
                          <a:latin typeface="Arial" panose="020B0604020202020204" pitchFamily="34" charset="0"/>
                          <a:ea typeface="宋体" panose="02010600030101010101" pitchFamily="2" charset="-122"/>
                          <a:cs typeface="Arial" panose="020B0604020202020204" pitchFamily="34" charset="0"/>
                        </a:rPr>
                        <a:t> </a:t>
                      </a:r>
                      <a:endParaRPr lang="zh-CN" sz="1200" kern="100" dirty="0">
                        <a:effectLst/>
                        <a:latin typeface="Arial" panose="020B0604020202020204" pitchFamily="34" charset="0"/>
                        <a:ea typeface="等线" panose="02010600030101010101" pitchFamily="2" charset="-122"/>
                        <a:cs typeface="Arial" panose="020B0604020202020204" pitchFamily="34" charset="0"/>
                      </a:endParaRPr>
                    </a:p>
                    <a:p>
                      <a:pPr algn="ctr"/>
                      <a:r>
                        <a:rPr lang="en-US" sz="1100" kern="0" dirty="0">
                          <a:effectLst/>
                          <a:latin typeface="Arial" panose="020B0604020202020204" pitchFamily="34" charset="0"/>
                          <a:ea typeface="宋体" panose="02010600030101010101" pitchFamily="2" charset="-122"/>
                          <a:cs typeface="Arial" panose="020B0604020202020204" pitchFamily="34" charset="0"/>
                        </a:rPr>
                        <a:t>11.6</a:t>
                      </a:r>
                      <a:endParaRPr lang="zh-CN" sz="12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kern="100" dirty="0">
                          <a:effectLst/>
                          <a:latin typeface="Arial" panose="020B0604020202020204" pitchFamily="34" charset="0"/>
                          <a:ea typeface="等线" panose="02010600030101010101" pitchFamily="2" charset="-122"/>
                          <a:cs typeface="Arial" panose="020B0604020202020204" pitchFamily="34" charset="0"/>
                        </a:rPr>
                        <a:t>0.229</a:t>
                      </a:r>
                      <a:endParaRPr lang="zh-CN" sz="12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9774120"/>
                  </a:ext>
                </a:extLst>
              </a:tr>
              <a:tr h="214952">
                <a:tc vMerge="1">
                  <a:txBody>
                    <a:bodyPr/>
                    <a:lstStyle/>
                    <a:p>
                      <a:endParaRPr lang="zh-CN" altLang="en-US"/>
                    </a:p>
                  </a:txBody>
                  <a:tcPr/>
                </a:tc>
                <a:tc>
                  <a:txBody>
                    <a:bodyPr/>
                    <a:lstStyle/>
                    <a:p>
                      <a:pPr algn="ctr"/>
                      <a:r>
                        <a:rPr lang="en-US" sz="1200" kern="0" dirty="0">
                          <a:effectLst/>
                          <a:latin typeface="Arial" panose="020B0604020202020204" pitchFamily="34" charset="0"/>
                          <a:cs typeface="Arial" panose="020B0604020202020204" pitchFamily="34" charset="0"/>
                        </a:rPr>
                        <a:t>100g/pack</a:t>
                      </a:r>
                      <a:r>
                        <a:rPr lang="zh-CN" sz="1200" kern="0" dirty="0">
                          <a:effectLst/>
                          <a:latin typeface="Arial" panose="020B0604020202020204" pitchFamily="34" charset="0"/>
                          <a:cs typeface="Arial" panose="020B0604020202020204" pitchFamily="34" charset="0"/>
                        </a:rPr>
                        <a:t>，</a:t>
                      </a:r>
                      <a:r>
                        <a:rPr lang="en-US" sz="1200" kern="0" dirty="0">
                          <a:effectLst/>
                          <a:latin typeface="Arial" panose="020B0604020202020204" pitchFamily="34" charset="0"/>
                          <a:cs typeface="Arial" panose="020B0604020202020204" pitchFamily="34" charset="0"/>
                        </a:rPr>
                        <a:t>medium</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endParaRPr lang="zh-CN" altLang="en-US"/>
                    </a:p>
                  </a:txBody>
                  <a:tcPr/>
                </a:tc>
                <a:tc>
                  <a:txBody>
                    <a:bodyPr/>
                    <a:lstStyle/>
                    <a:p>
                      <a:pPr algn="ctr"/>
                      <a:r>
                        <a:rPr lang="en-US" sz="1100" kern="100" dirty="0">
                          <a:effectLst/>
                          <a:latin typeface="Arial" panose="020B0604020202020204" pitchFamily="34" charset="0"/>
                          <a:ea typeface="等线" panose="02010600030101010101" pitchFamily="2" charset="-122"/>
                          <a:cs typeface="Arial" panose="020B0604020202020204" pitchFamily="34" charset="0"/>
                        </a:rPr>
                        <a:t>-0.815</a:t>
                      </a:r>
                      <a:endParaRPr lang="zh-CN" sz="12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2071419"/>
                  </a:ext>
                </a:extLst>
              </a:tr>
              <a:tr h="214952">
                <a:tc vMerge="1">
                  <a:txBody>
                    <a:bodyPr/>
                    <a:lstStyle/>
                    <a:p>
                      <a:endParaRPr lang="zh-CN" altLang="en-US"/>
                    </a:p>
                  </a:txBody>
                  <a:tcPr/>
                </a:tc>
                <a:tc>
                  <a:txBody>
                    <a:bodyPr/>
                    <a:lstStyle/>
                    <a:p>
                      <a:pPr algn="ctr"/>
                      <a:r>
                        <a:rPr lang="en-US" sz="1200" kern="0" dirty="0">
                          <a:effectLst/>
                          <a:latin typeface="Arial" panose="020B0604020202020204" pitchFamily="34" charset="0"/>
                          <a:cs typeface="Arial" panose="020B0604020202020204" pitchFamily="34" charset="0"/>
                        </a:rPr>
                        <a:t>150g/pack</a:t>
                      </a:r>
                      <a:r>
                        <a:rPr lang="zh-CN" sz="1200" kern="0" dirty="0">
                          <a:effectLst/>
                          <a:latin typeface="Arial" panose="020B0604020202020204" pitchFamily="34" charset="0"/>
                          <a:cs typeface="Arial" panose="020B0604020202020204" pitchFamily="34" charset="0"/>
                        </a:rPr>
                        <a:t>，</a:t>
                      </a:r>
                      <a:r>
                        <a:rPr lang="en-US" sz="1200" kern="0" dirty="0">
                          <a:effectLst/>
                          <a:latin typeface="Arial" panose="020B0604020202020204" pitchFamily="34" charset="0"/>
                          <a:cs typeface="Arial" panose="020B0604020202020204" pitchFamily="34" charset="0"/>
                        </a:rPr>
                        <a:t>large</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T w="12700" cmpd="sng">
                      <a:noFill/>
                    </a:lnT>
                    <a:lnB w="12700" cmpd="sng">
                      <a:noFill/>
                    </a:lnB>
                    <a:lnTlToBr w="12700" cmpd="sng">
                      <a:noFill/>
                      <a:prstDash val="solid"/>
                    </a:lnTlToBr>
                    <a:lnBlToTr w="12700" cmpd="sng">
                      <a:noFill/>
                      <a:prstDash val="solid"/>
                    </a:lnBlToTr>
                    <a:noFill/>
                  </a:tcPr>
                </a:tc>
                <a:tc rowSpan="2">
                  <a:txBody>
                    <a:bodyPr/>
                    <a:lstStyle/>
                    <a:p>
                      <a:pPr algn="ctr"/>
                      <a:r>
                        <a:rPr lang="en-US" sz="1100" kern="0" dirty="0">
                          <a:effectLst/>
                          <a:latin typeface="Arial" panose="020B0604020202020204" pitchFamily="34" charset="0"/>
                          <a:ea typeface="宋体" panose="02010600030101010101" pitchFamily="2" charset="-122"/>
                          <a:cs typeface="Arial" panose="020B0604020202020204" pitchFamily="34" charset="0"/>
                        </a:rPr>
                        <a:t> </a:t>
                      </a:r>
                      <a:endParaRPr lang="zh-CN" sz="12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R w="12700" cap="flat" cmpd="sng" algn="ctr">
                      <a:solidFill>
                        <a:srgbClr val="C00000"/>
                      </a:solidFill>
                      <a:prstDash val="solid"/>
                      <a:round/>
                      <a:headEnd type="none" w="med" len="med"/>
                      <a:tailEnd type="none" w="med" len="med"/>
                    </a:lnR>
                    <a:lnT>
                      <a:noFill/>
                    </a:lnT>
                    <a:noFill/>
                  </a:tcPr>
                </a:tc>
                <a:tc>
                  <a:txBody>
                    <a:bodyPr/>
                    <a:lstStyle/>
                    <a:p>
                      <a:pPr algn="ctr"/>
                      <a:r>
                        <a:rPr lang="en-US" sz="1100" kern="100" dirty="0">
                          <a:effectLst/>
                          <a:latin typeface="Arial" panose="020B0604020202020204" pitchFamily="34" charset="0"/>
                          <a:ea typeface="等线" panose="02010600030101010101" pitchFamily="2" charset="-122"/>
                          <a:cs typeface="Arial" panose="020B0604020202020204" pitchFamily="34" charset="0"/>
                        </a:rPr>
                        <a:t>0.518</a:t>
                      </a:r>
                      <a:endParaRPr lang="zh-CN" sz="12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2742708"/>
                  </a:ext>
                </a:extLst>
              </a:tr>
              <a:tr h="214952">
                <a:tc vMerge="1">
                  <a:txBody>
                    <a:bodyPr/>
                    <a:lstStyle/>
                    <a:p>
                      <a:endParaRPr lang="zh-CN" altLang="en-US"/>
                    </a:p>
                  </a:txBody>
                  <a:tcPr/>
                </a:tc>
                <a:tc>
                  <a:txBody>
                    <a:bodyPr/>
                    <a:lstStyle/>
                    <a:p>
                      <a:pPr algn="ctr"/>
                      <a:r>
                        <a:rPr lang="en-US" sz="1200" kern="0" dirty="0">
                          <a:effectLst/>
                          <a:latin typeface="Arial" panose="020B0604020202020204" pitchFamily="34" charset="0"/>
                          <a:cs typeface="Arial" panose="020B0604020202020204" pitchFamily="34" charset="0"/>
                        </a:rPr>
                        <a:t>200g/pack</a:t>
                      </a:r>
                      <a:r>
                        <a:rPr lang="zh-CN" sz="1200" kern="0" dirty="0">
                          <a:effectLst/>
                          <a:latin typeface="Arial" panose="020B0604020202020204" pitchFamily="34" charset="0"/>
                          <a:cs typeface="Arial" panose="020B0604020202020204" pitchFamily="34" charset="0"/>
                        </a:rPr>
                        <a:t>，</a:t>
                      </a:r>
                      <a:r>
                        <a:rPr lang="en-US" sz="1200" kern="0" dirty="0">
                          <a:effectLst/>
                          <a:latin typeface="Arial" panose="020B0604020202020204" pitchFamily="34" charset="0"/>
                          <a:cs typeface="Arial" panose="020B0604020202020204" pitchFamily="34" charset="0"/>
                        </a:rPr>
                        <a:t>super large</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endParaRPr lang="zh-CN" altLang="en-US"/>
                    </a:p>
                  </a:txBody>
                  <a:tcPr/>
                </a:tc>
                <a:tc>
                  <a:txBody>
                    <a:bodyPr/>
                    <a:lstStyle/>
                    <a:p>
                      <a:pPr algn="ctr"/>
                      <a:r>
                        <a:rPr lang="en-US" sz="1100" kern="100" dirty="0">
                          <a:effectLst/>
                          <a:latin typeface="Arial" panose="020B0604020202020204" pitchFamily="34" charset="0"/>
                          <a:ea typeface="等线" panose="02010600030101010101" pitchFamily="2" charset="-122"/>
                          <a:cs typeface="Arial" panose="020B0604020202020204" pitchFamily="34" charset="0"/>
                        </a:rPr>
                        <a:t>0.068</a:t>
                      </a:r>
                      <a:endParaRPr lang="zh-CN" sz="12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5906431"/>
                  </a:ext>
                </a:extLst>
              </a:tr>
            </a:tbl>
          </a:graphicData>
        </a:graphic>
      </p:graphicFrame>
      <p:graphicFrame>
        <p:nvGraphicFramePr>
          <p:cNvPr id="13" name="Table 12">
            <a:extLst>
              <a:ext uri="{FF2B5EF4-FFF2-40B4-BE49-F238E27FC236}">
                <a16:creationId xmlns:a16="http://schemas.microsoft.com/office/drawing/2014/main" id="{70156576-F44A-6EB2-973F-F2213B0FD6E5}"/>
              </a:ext>
            </a:extLst>
          </p:cNvPr>
          <p:cNvGraphicFramePr>
            <a:graphicFrameLocks noGrp="1"/>
          </p:cNvGraphicFramePr>
          <p:nvPr>
            <p:extLst>
              <p:ext uri="{D42A27DB-BD31-4B8C-83A1-F6EECF244321}">
                <p14:modId xmlns:p14="http://schemas.microsoft.com/office/powerpoint/2010/main" val="3222836155"/>
              </p:ext>
            </p:extLst>
          </p:nvPr>
        </p:nvGraphicFramePr>
        <p:xfrm>
          <a:off x="2747558" y="4946088"/>
          <a:ext cx="4905521" cy="914400"/>
        </p:xfrm>
        <a:graphic>
          <a:graphicData uri="http://schemas.openxmlformats.org/drawingml/2006/table">
            <a:tbl>
              <a:tblPr firstRow="1" firstCol="1" bandRow="1">
                <a:tableStyleId>{5C22544A-7EE6-4342-B048-85BDC9FD1C3A}</a:tableStyleId>
              </a:tblPr>
              <a:tblGrid>
                <a:gridCol w="3461663">
                  <a:extLst>
                    <a:ext uri="{9D8B030D-6E8A-4147-A177-3AD203B41FA5}">
                      <a16:colId xmlns:a16="http://schemas.microsoft.com/office/drawing/2014/main" val="3031555253"/>
                    </a:ext>
                  </a:extLst>
                </a:gridCol>
                <a:gridCol w="1443858">
                  <a:extLst>
                    <a:ext uri="{9D8B030D-6E8A-4147-A177-3AD203B41FA5}">
                      <a16:colId xmlns:a16="http://schemas.microsoft.com/office/drawing/2014/main" val="3481435543"/>
                    </a:ext>
                  </a:extLst>
                </a:gridCol>
              </a:tblGrid>
              <a:tr h="0">
                <a:tc>
                  <a:txBody>
                    <a:bodyPr/>
                    <a:lstStyle/>
                    <a:p>
                      <a:pPr algn="ctr"/>
                      <a:r>
                        <a:rPr lang="en-US" sz="1200" kern="0" dirty="0">
                          <a:solidFill>
                            <a:schemeClr val="tx1">
                              <a:lumMod val="75000"/>
                              <a:lumOff val="25000"/>
                            </a:schemeClr>
                          </a:solidFill>
                          <a:effectLst/>
                          <a:latin typeface="Arial" panose="020B0604020202020204" pitchFamily="34" charset="0"/>
                          <a:cs typeface="Arial" panose="020B0604020202020204" pitchFamily="34" charset="0"/>
                        </a:rPr>
                        <a:t>Constant</a:t>
                      </a:r>
                      <a:endParaRPr lang="zh-CN" sz="1400" kern="100" dirty="0">
                        <a:solidFill>
                          <a:schemeClr val="tx1">
                            <a:lumMod val="75000"/>
                            <a:lumOff val="25000"/>
                          </a:schemeClr>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kern="0" dirty="0">
                          <a:solidFill>
                            <a:schemeClr val="bg2">
                              <a:lumMod val="10000"/>
                            </a:schemeClr>
                          </a:solidFill>
                          <a:effectLst/>
                          <a:latin typeface="Arial" panose="020B0604020202020204" pitchFamily="34" charset="0"/>
                          <a:ea typeface="宋体" panose="02010600030101010101" pitchFamily="2" charset="-122"/>
                          <a:cs typeface="Arial" panose="020B0604020202020204" pitchFamily="34" charset="0"/>
                        </a:rPr>
                        <a:t>8.311</a:t>
                      </a:r>
                      <a:endParaRPr lang="zh-CN" sz="1400" b="0" kern="100" dirty="0">
                        <a:solidFill>
                          <a:schemeClr val="bg2">
                            <a:lumMod val="10000"/>
                          </a:schemeClr>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94481225"/>
                  </a:ext>
                </a:extLst>
              </a:tr>
              <a:tr h="166370">
                <a:tc>
                  <a:txBody>
                    <a:bodyPr/>
                    <a:lstStyle/>
                    <a:p>
                      <a:pPr algn="ctr"/>
                      <a:r>
                        <a:rPr lang="en-US" sz="1200" kern="0" dirty="0">
                          <a:solidFill>
                            <a:schemeClr val="tx1">
                              <a:lumMod val="75000"/>
                              <a:lumOff val="25000"/>
                            </a:schemeClr>
                          </a:solidFill>
                          <a:effectLst/>
                          <a:latin typeface="Arial" panose="020B0604020202020204" pitchFamily="34" charset="0"/>
                          <a:cs typeface="Arial" panose="020B0604020202020204" pitchFamily="34" charset="0"/>
                        </a:rPr>
                        <a:t>Pearson’s R Value</a:t>
                      </a:r>
                      <a:endParaRPr lang="zh-CN" sz="1400" kern="100" dirty="0">
                        <a:solidFill>
                          <a:schemeClr val="tx1">
                            <a:lumMod val="75000"/>
                            <a:lumOff val="25000"/>
                          </a:schemeClr>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kern="0" dirty="0">
                          <a:solidFill>
                            <a:schemeClr val="bg2">
                              <a:lumMod val="10000"/>
                            </a:schemeClr>
                          </a:solidFill>
                          <a:effectLst/>
                          <a:latin typeface="Arial" panose="020B0604020202020204" pitchFamily="34" charset="0"/>
                          <a:ea typeface="宋体" panose="02010600030101010101" pitchFamily="2" charset="-122"/>
                          <a:cs typeface="Arial" panose="020B0604020202020204" pitchFamily="34" charset="0"/>
                        </a:rPr>
                        <a:t>0.765</a:t>
                      </a:r>
                      <a:endParaRPr lang="zh-CN" sz="1400" b="0" kern="100" dirty="0">
                        <a:solidFill>
                          <a:schemeClr val="bg2">
                            <a:lumMod val="10000"/>
                          </a:schemeClr>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98791050"/>
                  </a:ext>
                </a:extLst>
              </a:tr>
              <a:tr h="166370">
                <a:tc>
                  <a:txBody>
                    <a:bodyPr/>
                    <a:lstStyle/>
                    <a:p>
                      <a:pPr algn="ctr"/>
                      <a:r>
                        <a:rPr lang="en-US" sz="1200" kern="0" dirty="0">
                          <a:solidFill>
                            <a:schemeClr val="tx1">
                              <a:lumMod val="75000"/>
                              <a:lumOff val="25000"/>
                            </a:schemeClr>
                          </a:solidFill>
                          <a:effectLst/>
                          <a:latin typeface="Arial" panose="020B0604020202020204" pitchFamily="34" charset="0"/>
                          <a:cs typeface="Arial" panose="020B0604020202020204" pitchFamily="34" charset="0"/>
                        </a:rPr>
                        <a:t>Pearson’s R Sig</a:t>
                      </a:r>
                      <a:endParaRPr lang="zh-CN" sz="1400" kern="100" dirty="0">
                        <a:solidFill>
                          <a:schemeClr val="tx1">
                            <a:lumMod val="75000"/>
                            <a:lumOff val="25000"/>
                          </a:schemeClr>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kern="0" dirty="0">
                          <a:solidFill>
                            <a:schemeClr val="bg2">
                              <a:lumMod val="10000"/>
                            </a:schemeClr>
                          </a:solidFill>
                          <a:effectLst/>
                          <a:latin typeface="Arial" panose="020B0604020202020204" pitchFamily="34" charset="0"/>
                          <a:ea typeface="宋体" panose="02010600030101010101" pitchFamily="2" charset="-122"/>
                          <a:cs typeface="Arial" panose="020B0604020202020204" pitchFamily="34" charset="0"/>
                        </a:rPr>
                        <a:t>.000</a:t>
                      </a:r>
                      <a:endParaRPr lang="zh-CN" sz="1400" b="0" kern="100" dirty="0">
                        <a:solidFill>
                          <a:schemeClr val="bg2">
                            <a:lumMod val="10000"/>
                          </a:schemeClr>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93869172"/>
                  </a:ext>
                </a:extLst>
              </a:tr>
              <a:tr h="166370">
                <a:tc>
                  <a:txBody>
                    <a:bodyPr/>
                    <a:lstStyle/>
                    <a:p>
                      <a:pPr algn="ctr"/>
                      <a:r>
                        <a:rPr lang="en-US" sz="1200" kern="0" dirty="0">
                          <a:solidFill>
                            <a:schemeClr val="tx1">
                              <a:lumMod val="75000"/>
                              <a:lumOff val="25000"/>
                            </a:schemeClr>
                          </a:solidFill>
                          <a:effectLst/>
                          <a:latin typeface="Arial" panose="020B0604020202020204" pitchFamily="34" charset="0"/>
                          <a:cs typeface="Arial" panose="020B0604020202020204" pitchFamily="34" charset="0"/>
                        </a:rPr>
                        <a:t>Kendall’s tau</a:t>
                      </a:r>
                      <a:endParaRPr lang="zh-CN" sz="1400" kern="100" dirty="0">
                        <a:solidFill>
                          <a:schemeClr val="tx1">
                            <a:lumMod val="75000"/>
                            <a:lumOff val="25000"/>
                          </a:schemeClr>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kern="100" dirty="0">
                          <a:solidFill>
                            <a:schemeClr val="bg2">
                              <a:lumMod val="10000"/>
                            </a:schemeClr>
                          </a:solidFill>
                          <a:effectLst/>
                          <a:latin typeface="Arial" panose="020B0604020202020204" pitchFamily="34" charset="0"/>
                          <a:ea typeface="等线" panose="02010600030101010101" pitchFamily="2" charset="-122"/>
                          <a:cs typeface="Arial" panose="020B0604020202020204" pitchFamily="34" charset="0"/>
                        </a:rPr>
                        <a:t>0.655</a:t>
                      </a:r>
                      <a:endParaRPr lang="zh-CN" sz="1400" b="0" kern="100" dirty="0">
                        <a:solidFill>
                          <a:schemeClr val="bg2">
                            <a:lumMod val="10000"/>
                          </a:schemeClr>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93878509"/>
                  </a:ext>
                </a:extLst>
              </a:tr>
              <a:tr h="166370">
                <a:tc>
                  <a:txBody>
                    <a:bodyPr/>
                    <a:lstStyle/>
                    <a:p>
                      <a:pPr algn="ctr"/>
                      <a:r>
                        <a:rPr lang="en-US" sz="1200" kern="0" dirty="0">
                          <a:solidFill>
                            <a:schemeClr val="tx1">
                              <a:lumMod val="75000"/>
                              <a:lumOff val="25000"/>
                            </a:schemeClr>
                          </a:solidFill>
                          <a:effectLst/>
                          <a:latin typeface="Arial" panose="020B0604020202020204" pitchFamily="34" charset="0"/>
                          <a:cs typeface="Arial" panose="020B0604020202020204" pitchFamily="34" charset="0"/>
                        </a:rPr>
                        <a:t>Kendall’s tau Sig</a:t>
                      </a:r>
                      <a:endParaRPr lang="zh-CN" sz="1400" kern="100" dirty="0">
                        <a:solidFill>
                          <a:schemeClr val="tx1">
                            <a:lumMod val="75000"/>
                            <a:lumOff val="25000"/>
                          </a:schemeClr>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T w="12700" cmpd="sng">
                      <a:noFill/>
                    </a:lnT>
                    <a:noFill/>
                  </a:tcPr>
                </a:tc>
                <a:tc>
                  <a:txBody>
                    <a:bodyPr/>
                    <a:lstStyle/>
                    <a:p>
                      <a:pPr algn="ctr"/>
                      <a:r>
                        <a:rPr lang="en-US" sz="1200" b="0" kern="0" dirty="0">
                          <a:solidFill>
                            <a:schemeClr val="bg2">
                              <a:lumMod val="10000"/>
                            </a:schemeClr>
                          </a:solidFill>
                          <a:effectLst/>
                          <a:latin typeface="Arial" panose="020B0604020202020204" pitchFamily="34" charset="0"/>
                          <a:ea typeface="宋体" panose="02010600030101010101" pitchFamily="2" charset="-122"/>
                          <a:cs typeface="Arial" panose="020B0604020202020204" pitchFamily="34" charset="0"/>
                        </a:rPr>
                        <a:t>.000</a:t>
                      </a:r>
                      <a:endParaRPr lang="zh-CN" sz="1400" b="0" kern="100" dirty="0">
                        <a:solidFill>
                          <a:schemeClr val="bg2">
                            <a:lumMod val="10000"/>
                          </a:schemeClr>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T w="12700" cmpd="sng">
                      <a:noFill/>
                    </a:lnT>
                    <a:noFill/>
                  </a:tcPr>
                </a:tc>
                <a:extLst>
                  <a:ext uri="{0D108BD9-81ED-4DB2-BD59-A6C34878D82A}">
                    <a16:rowId xmlns:a16="http://schemas.microsoft.com/office/drawing/2014/main" val="1515463089"/>
                  </a:ext>
                </a:extLst>
              </a:tr>
            </a:tbl>
          </a:graphicData>
        </a:graphic>
      </p:graphicFrame>
      <p:sp>
        <p:nvSpPr>
          <p:cNvPr id="2" name="圆角矩形 11">
            <a:extLst>
              <a:ext uri="{FF2B5EF4-FFF2-40B4-BE49-F238E27FC236}">
                <a16:creationId xmlns:a16="http://schemas.microsoft.com/office/drawing/2014/main" id="{35E34363-584F-9EF7-75DF-EA3134D9258D}"/>
              </a:ext>
            </a:extLst>
          </p:cNvPr>
          <p:cNvSpPr/>
          <p:nvPr/>
        </p:nvSpPr>
        <p:spPr>
          <a:xfrm>
            <a:off x="4073753" y="352749"/>
            <a:ext cx="1517794" cy="379194"/>
          </a:xfrm>
          <a:prstGeom prst="round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Summary &amp;</a:t>
            </a:r>
          </a:p>
          <a:p>
            <a:pPr algn="ctr"/>
            <a:r>
              <a:rPr lang="en-US" altLang="zh-CN" sz="1200" b="1" dirty="0">
                <a:latin typeface="Arial" panose="020B0604020202020204" pitchFamily="34" charset="0"/>
                <a:cs typeface="Arial" panose="020B0604020202020204" pitchFamily="34" charset="0"/>
              </a:rPr>
              <a:t>Recommendation</a:t>
            </a:r>
            <a:endParaRPr lang="zh-CN" altLang="en-US" sz="1200" b="1" dirty="0">
              <a:latin typeface="Arial" panose="020B0604020202020204" pitchFamily="34" charset="0"/>
              <a:cs typeface="Arial" panose="020B0604020202020204" pitchFamily="34" charset="0"/>
            </a:endParaRPr>
          </a:p>
        </p:txBody>
      </p:sp>
      <p:sp>
        <p:nvSpPr>
          <p:cNvPr id="3" name="Rectangle: Rounded Corners 2">
            <a:extLst>
              <a:ext uri="{FF2B5EF4-FFF2-40B4-BE49-F238E27FC236}">
                <a16:creationId xmlns:a16="http://schemas.microsoft.com/office/drawing/2014/main" id="{98C2AE1E-7EA4-9B68-B89F-F0097083B8A9}"/>
              </a:ext>
            </a:extLst>
          </p:cNvPr>
          <p:cNvSpPr/>
          <p:nvPr/>
        </p:nvSpPr>
        <p:spPr>
          <a:xfrm>
            <a:off x="8153400" y="839414"/>
            <a:ext cx="3284220" cy="1962653"/>
          </a:xfrm>
          <a:prstGeom prst="roundRect">
            <a:avLst/>
          </a:prstGeom>
          <a:solidFill>
            <a:schemeClr val="bg1"/>
          </a:solid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Arial" panose="020B0604020202020204" pitchFamily="34" charset="0"/>
              <a:cs typeface="Arial" panose="020B0604020202020204" pitchFamily="34" charset="0"/>
            </a:endParaRPr>
          </a:p>
        </p:txBody>
      </p:sp>
      <p:sp>
        <p:nvSpPr>
          <p:cNvPr id="7" name="Isosceles Triangle 6">
            <a:extLst>
              <a:ext uri="{FF2B5EF4-FFF2-40B4-BE49-F238E27FC236}">
                <a16:creationId xmlns:a16="http://schemas.microsoft.com/office/drawing/2014/main" id="{4440A582-23CC-2CBE-A255-5E1BCBC3240C}"/>
              </a:ext>
            </a:extLst>
          </p:cNvPr>
          <p:cNvSpPr/>
          <p:nvPr/>
        </p:nvSpPr>
        <p:spPr>
          <a:xfrm rot="10800000">
            <a:off x="8153400" y="2858291"/>
            <a:ext cx="3284218" cy="379192"/>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Rounded Corners 10">
            <a:extLst>
              <a:ext uri="{FF2B5EF4-FFF2-40B4-BE49-F238E27FC236}">
                <a16:creationId xmlns:a16="http://schemas.microsoft.com/office/drawing/2014/main" id="{A3B85689-FD10-38A5-21D1-DFAF4C225D36}"/>
              </a:ext>
            </a:extLst>
          </p:cNvPr>
          <p:cNvSpPr/>
          <p:nvPr/>
        </p:nvSpPr>
        <p:spPr>
          <a:xfrm>
            <a:off x="8104369" y="3370195"/>
            <a:ext cx="3284218" cy="406526"/>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Arial" panose="020B0604020202020204" pitchFamily="34" charset="0"/>
                <a:cs typeface="Arial" panose="020B0604020202020204" pitchFamily="34" charset="0"/>
              </a:rPr>
              <a:t>Recommendations</a:t>
            </a:r>
            <a:endParaRPr lang="zh-CN" altLang="en-US" sz="1600" b="1"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39CB6186-C516-83AF-EBBF-D33BC6E7C564}"/>
              </a:ext>
            </a:extLst>
          </p:cNvPr>
          <p:cNvSpPr txBox="1"/>
          <p:nvPr/>
        </p:nvSpPr>
        <p:spPr>
          <a:xfrm>
            <a:off x="8104369" y="3925360"/>
            <a:ext cx="3421380" cy="1477328"/>
          </a:xfrm>
          <a:prstGeom prst="rect">
            <a:avLst/>
          </a:prstGeom>
          <a:noFill/>
        </p:spPr>
        <p:txBody>
          <a:bodyPr wrap="square">
            <a:spAutoFit/>
          </a:bodyPr>
          <a:lstStyle/>
          <a:p>
            <a:pPr marL="285750" indent="-285750" algn="l" fontAlgn="ctr">
              <a:buFont typeface="Wingdings" panose="05000000000000000000" pitchFamily="2" charset="2"/>
              <a:buChar char="Ø"/>
            </a:pPr>
            <a:r>
              <a:rPr lang="en-US" altLang="zh-CN" dirty="0">
                <a:latin typeface="Calibri" panose="020F0502020204030204" pitchFamily="34" charset="0"/>
                <a:ea typeface="等线" panose="02010600030101010101" pitchFamily="2" charset="-122"/>
                <a:cs typeface="Calibri" panose="020F0502020204030204" pitchFamily="34" charset="0"/>
              </a:rPr>
              <a:t>Apply portable small packages and super large packages to current mild flavor products(  e.g. nature taste and Taro Chips)</a:t>
            </a:r>
          </a:p>
        </p:txBody>
      </p:sp>
      <p:sp>
        <p:nvSpPr>
          <p:cNvPr id="16" name="TextBox 15">
            <a:extLst>
              <a:ext uri="{FF2B5EF4-FFF2-40B4-BE49-F238E27FC236}">
                <a16:creationId xmlns:a16="http://schemas.microsoft.com/office/drawing/2014/main" id="{2CD12A26-6C27-27D4-4EC7-DB5AC39DCE63}"/>
              </a:ext>
            </a:extLst>
          </p:cNvPr>
          <p:cNvSpPr txBox="1"/>
          <p:nvPr/>
        </p:nvSpPr>
        <p:spPr>
          <a:xfrm>
            <a:off x="8211052" y="931030"/>
            <a:ext cx="3284217" cy="1815882"/>
          </a:xfrm>
          <a:prstGeom prst="rect">
            <a:avLst/>
          </a:prstGeom>
          <a:noFill/>
        </p:spPr>
        <p:txBody>
          <a:bodyPr wrap="square">
            <a:spAutoFit/>
          </a:bodyPr>
          <a:lstStyle/>
          <a:p>
            <a:pPr marL="285750" indent="-285750" algn="l" fontAlgn="ctr">
              <a:buFont typeface="Wingdings" panose="05000000000000000000" pitchFamily="2" charset="2"/>
              <a:buChar char="p"/>
            </a:pPr>
            <a:r>
              <a:rPr lang="en-US" altLang="zh-CN" sz="1600" dirty="0">
                <a:latin typeface="Calibri" panose="020F0502020204030204" pitchFamily="34" charset="0"/>
                <a:ea typeface="等线" panose="02010600030101010101" pitchFamily="2" charset="-122"/>
                <a:cs typeface="Calibri" panose="020F0502020204030204" pitchFamily="34" charset="0"/>
              </a:rPr>
              <a:t>T</a:t>
            </a:r>
            <a:r>
              <a:rPr lang="en-US" altLang="zh-CN" sz="1600" i="0" u="none" strike="noStrike" dirty="0">
                <a:solidFill>
                  <a:schemeClr val="tx1"/>
                </a:solidFill>
                <a:effectLst/>
                <a:latin typeface="Calibri" panose="020F0502020204030204" pitchFamily="34" charset="0"/>
                <a:ea typeface="等线" panose="02010600030101010101" pitchFamily="2" charset="-122"/>
                <a:cs typeface="Calibri" panose="020F0502020204030204" pitchFamily="34" charset="0"/>
              </a:rPr>
              <a:t>o be in shape and healthy, women are especially conscious of </a:t>
            </a:r>
            <a:r>
              <a:rPr lang="en-US" altLang="zh-CN" sz="1600" b="1" i="0" u="none" strike="noStrike" dirty="0">
                <a:solidFill>
                  <a:schemeClr val="tx1"/>
                </a:solidFill>
                <a:effectLst/>
                <a:latin typeface="Calibri" panose="020F0502020204030204" pitchFamily="34" charset="0"/>
                <a:ea typeface="等线" panose="02010600030101010101" pitchFamily="2" charset="-122"/>
                <a:cs typeface="Calibri" panose="020F0502020204030204" pitchFamily="34" charset="0"/>
              </a:rPr>
              <a:t>Flavor &amp; Oil </a:t>
            </a:r>
          </a:p>
          <a:p>
            <a:pPr marL="285750" indent="-285750" algn="l" fontAlgn="ctr">
              <a:buFont typeface="Wingdings" panose="05000000000000000000" pitchFamily="2" charset="2"/>
              <a:buChar char="p"/>
            </a:pPr>
            <a:r>
              <a:rPr lang="en-US" altLang="zh-CN" sz="1600" dirty="0">
                <a:latin typeface="Calibri" panose="020F0502020204030204" pitchFamily="34" charset="0"/>
                <a:ea typeface="等线" panose="02010600030101010101" pitchFamily="2" charset="-122"/>
                <a:cs typeface="Calibri" panose="020F0502020204030204" pitchFamily="34" charset="0"/>
              </a:rPr>
              <a:t>Within flavor, the most utility was obtained from </a:t>
            </a:r>
            <a:r>
              <a:rPr lang="en-US" altLang="zh-CN" sz="1600" b="1" dirty="0">
                <a:latin typeface="Calibri" panose="020F0502020204030204" pitchFamily="34" charset="0"/>
                <a:ea typeface="等线" panose="02010600030101010101" pitchFamily="2" charset="-122"/>
                <a:cs typeface="Calibri" panose="020F0502020204030204" pitchFamily="34" charset="0"/>
              </a:rPr>
              <a:t>mild flavor</a:t>
            </a:r>
          </a:p>
          <a:p>
            <a:pPr marL="285750" indent="-285750" algn="l" fontAlgn="ctr">
              <a:buFont typeface="Wingdings" panose="05000000000000000000" pitchFamily="2" charset="2"/>
              <a:buChar char="p"/>
            </a:pPr>
            <a:r>
              <a:rPr lang="en-US" altLang="zh-CN" sz="1600" b="1" dirty="0">
                <a:latin typeface="Calibri" panose="020F0502020204030204" pitchFamily="34" charset="0"/>
                <a:ea typeface="等线" panose="02010600030101010101" pitchFamily="2" charset="-122"/>
                <a:cs typeface="Calibri" panose="020F0502020204030204" pitchFamily="34" charset="0"/>
              </a:rPr>
              <a:t>Large and small packages </a:t>
            </a:r>
            <a:r>
              <a:rPr lang="en-US" altLang="zh-CN" sz="1600" dirty="0">
                <a:latin typeface="Calibri" panose="020F0502020204030204" pitchFamily="34" charset="0"/>
                <a:ea typeface="等线" panose="02010600030101010101" pitchFamily="2" charset="-122"/>
                <a:cs typeface="Calibri" panose="020F0502020204030204" pitchFamily="34" charset="0"/>
              </a:rPr>
              <a:t>are suitable for different scenarios</a:t>
            </a:r>
          </a:p>
        </p:txBody>
      </p:sp>
    </p:spTree>
    <p:extLst>
      <p:ext uri="{BB962C8B-B14F-4D97-AF65-F5344CB8AC3E}">
        <p14:creationId xmlns:p14="http://schemas.microsoft.com/office/powerpoint/2010/main" val="22139003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95">
            <a:extLst>
              <a:ext uri="{FF2B5EF4-FFF2-40B4-BE49-F238E27FC236}">
                <a16:creationId xmlns:a16="http://schemas.microsoft.com/office/drawing/2014/main" id="{E3FD407B-9B4F-FB2E-726A-1FCF026D0F24}"/>
              </a:ext>
            </a:extLst>
          </p:cNvPr>
          <p:cNvPicPr>
            <a:picLocks noChangeAspect="1"/>
          </p:cNvPicPr>
          <p:nvPr/>
        </p:nvPicPr>
        <p:blipFill rotWithShape="1">
          <a:blip r:embed="rId9"/>
          <a:srcRect r="7039" b="3428"/>
          <a:stretch/>
        </p:blipFill>
        <p:spPr>
          <a:xfrm>
            <a:off x="4258199" y="1985336"/>
            <a:ext cx="1629847" cy="1106345"/>
          </a:xfrm>
          <a:prstGeom prst="rect">
            <a:avLst/>
          </a:prstGeom>
        </p:spPr>
      </p:pic>
      <p:graphicFrame>
        <p:nvGraphicFramePr>
          <p:cNvPr id="6" name="think-cell data - do not delete"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395" imgH="394" progId="TCLayout.ActiveDocument.1">
                  <p:embed/>
                </p:oleObj>
              </mc:Choice>
              <mc:Fallback>
                <p:oleObj name="think-cell 幻灯片" r:id="rId10" imgW="395" imgH="394" progId="TCLayout.ActiveDocument.1">
                  <p:embed/>
                  <p:pic>
                    <p:nvPicPr>
                      <p:cNvPr id="6" name="think-cell data - do not delete" hidden="1"/>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页脚占位符 3"/>
          <p:cNvSpPr>
            <a:spLocks noGrp="1"/>
          </p:cNvSpPr>
          <p:nvPr>
            <p:ph type="ftr" sz="quarter" idx="11"/>
          </p:nvPr>
        </p:nvSpPr>
        <p:spPr/>
        <p:txBody>
          <a:bodyPr/>
          <a:lstStyle/>
          <a:p>
            <a:r>
              <a:rPr lang="en-US" altLang="zh-CN" sz="1600" i="1" dirty="0">
                <a:latin typeface="Arial" panose="020B0604020202020204" pitchFamily="34" charset="0"/>
                <a:cs typeface="Arial" panose="020B0604020202020204" pitchFamily="34" charset="0"/>
              </a:rPr>
              <a:t>Data: Questionnaire Data</a:t>
            </a:r>
            <a:endParaRPr lang="zh-CN" altLang="en-US" sz="1600" i="1" dirty="0">
              <a:latin typeface="Arial" panose="020B0604020202020204" pitchFamily="34" charset="0"/>
              <a:cs typeface="Arial" panose="020B0604020202020204" pitchFamily="34" charset="0"/>
            </a:endParaRPr>
          </a:p>
          <a:p>
            <a:endParaRPr lang="zh-CN" altLang="en-US" sz="1600" dirty="0"/>
          </a:p>
        </p:txBody>
      </p:sp>
      <p:sp>
        <p:nvSpPr>
          <p:cNvPr id="5" name="灯片编号占位符 4"/>
          <p:cNvSpPr>
            <a:spLocks noGrp="1"/>
          </p:cNvSpPr>
          <p:nvPr>
            <p:ph type="sldNum" sz="quarter" idx="12"/>
          </p:nvPr>
        </p:nvSpPr>
        <p:spPr/>
        <p:txBody>
          <a:bodyPr/>
          <a:lstStyle/>
          <a:p>
            <a:fld id="{1DDAB59E-332C-4060-B0C9-643DCBD9587F}" type="slidenum">
              <a:rPr lang="zh-CN" altLang="en-US" smtClean="0"/>
              <a:t>43</a:t>
            </a:fld>
            <a:endParaRPr lang="zh-CN" altLang="en-US"/>
          </a:p>
        </p:txBody>
      </p:sp>
      <p:sp>
        <p:nvSpPr>
          <p:cNvPr id="18" name="矩形 17"/>
          <p:cNvSpPr/>
          <p:nvPr/>
        </p:nvSpPr>
        <p:spPr>
          <a:xfrm>
            <a:off x="359998" y="5817785"/>
            <a:ext cx="7503363" cy="276999"/>
          </a:xfrm>
          <a:prstGeom prst="rect">
            <a:avLst/>
          </a:prstGeom>
        </p:spPr>
        <p:txBody>
          <a:bodyPr wrap="square">
            <a:spAutoFit/>
          </a:bodyPr>
          <a:lstStyle/>
          <a:p>
            <a:pPr lvl="0">
              <a:defRPr/>
            </a:pPr>
            <a:r>
              <a:rPr kumimoji="0" lang="en-US" altLang="zh-CN" sz="1200" b="0" i="1" u="none" strike="noStrike" kern="1200" cap="none" spc="0" normalizeH="0" baseline="0" noProof="0" dirty="0">
                <a:ln>
                  <a:noFill/>
                </a:ln>
                <a:solidFill>
                  <a:srgbClr val="333333"/>
                </a:solidFill>
                <a:effectLst/>
                <a:uLnTx/>
                <a:uFillTx/>
                <a:cs typeface="+mn-ea"/>
                <a:sym typeface="+mn-lt"/>
              </a:rPr>
              <a:t>*</a:t>
            </a:r>
            <a:r>
              <a:rPr lang="en-US" altLang="zh-CN" sz="1200" i="1" dirty="0">
                <a:solidFill>
                  <a:srgbClr val="333333"/>
                </a:solidFill>
                <a:cs typeface="+mn-ea"/>
                <a:sym typeface="+mn-lt"/>
              </a:rPr>
              <a:t>Tendency Index = Percentage of Consumer segmentation vs. Percentage of Overall PC Consumers *100</a:t>
            </a:r>
            <a:endParaRPr kumimoji="0" lang="en-US" altLang="zh-CN" sz="1200" b="0" i="1" u="none" strike="noStrike" kern="1200" cap="none" spc="0" normalizeH="0" baseline="0" noProof="0" dirty="0">
              <a:ln>
                <a:noFill/>
              </a:ln>
              <a:solidFill>
                <a:srgbClr val="333333"/>
              </a:solidFill>
              <a:effectLst/>
              <a:uLnTx/>
              <a:uFillTx/>
              <a:cs typeface="+mn-ea"/>
              <a:sym typeface="+mn-lt"/>
            </a:endParaRPr>
          </a:p>
        </p:txBody>
      </p:sp>
      <p:sp>
        <p:nvSpPr>
          <p:cNvPr id="40" name="矩形 39"/>
          <p:cNvSpPr/>
          <p:nvPr/>
        </p:nvSpPr>
        <p:spPr>
          <a:xfrm>
            <a:off x="85344" y="26261"/>
            <a:ext cx="6096000" cy="307777"/>
          </a:xfrm>
          <a:prstGeom prst="rect">
            <a:avLst/>
          </a:prstGeom>
        </p:spPr>
        <p:txBody>
          <a:bodyPr>
            <a:spAutoFit/>
          </a:bodyPr>
          <a:lstStyle/>
          <a:p>
            <a:pPr fontAlgn="t"/>
            <a:r>
              <a:rPr lang="en-US" altLang="zh-CN" sz="1400" b="1" dirty="0">
                <a:solidFill>
                  <a:srgbClr val="005B00"/>
                </a:solidFill>
                <a:latin typeface="微软雅黑" panose="020B0503020204020204" pitchFamily="34" charset="-122"/>
                <a:ea typeface="微软雅黑" panose="020B0503020204020204" pitchFamily="34" charset="-122"/>
              </a:rPr>
              <a:t>Objective 3. New Product Launch Suggestions</a:t>
            </a:r>
            <a:endParaRPr lang="zh-CN" altLang="zh-CN" sz="1400" b="1" dirty="0">
              <a:solidFill>
                <a:srgbClr val="005B00"/>
              </a:solidFill>
              <a:latin typeface="微软雅黑" panose="020B0503020204020204" pitchFamily="34" charset="-122"/>
              <a:ea typeface="微软雅黑" panose="020B0503020204020204" pitchFamily="34" charset="-122"/>
            </a:endParaRPr>
          </a:p>
        </p:txBody>
      </p:sp>
      <p:sp>
        <p:nvSpPr>
          <p:cNvPr id="41" name="圆角矩形 40"/>
          <p:cNvSpPr/>
          <p:nvPr/>
        </p:nvSpPr>
        <p:spPr>
          <a:xfrm>
            <a:off x="1472185" y="343182"/>
            <a:ext cx="1243584" cy="379194"/>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Non-PC Buyers</a:t>
            </a:r>
            <a:endParaRPr lang="zh-CN" altLang="en-US" sz="1200" b="1" dirty="0">
              <a:latin typeface="Arial" panose="020B0604020202020204" pitchFamily="34" charset="0"/>
              <a:cs typeface="Arial" panose="020B0604020202020204" pitchFamily="34" charset="0"/>
            </a:endParaRPr>
          </a:p>
        </p:txBody>
      </p:sp>
      <p:sp>
        <p:nvSpPr>
          <p:cNvPr id="42" name="圆角矩形 41"/>
          <p:cNvSpPr/>
          <p:nvPr/>
        </p:nvSpPr>
        <p:spPr>
          <a:xfrm>
            <a:off x="171401" y="352749"/>
            <a:ext cx="1243584" cy="379194"/>
          </a:xfrm>
          <a:prstGeom prst="round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latin typeface="Arial" panose="020B0604020202020204" pitchFamily="34" charset="0"/>
                <a:cs typeface="Arial" panose="020B0604020202020204" pitchFamily="34" charset="0"/>
              </a:rPr>
              <a:t>Questionnaire</a:t>
            </a:r>
            <a:r>
              <a:rPr lang="en-US" altLang="zh-CN" sz="1200" b="1" dirty="0">
                <a:latin typeface="Arial" panose="020B0604020202020204" pitchFamily="34" charset="0"/>
                <a:cs typeface="Arial" panose="020B0604020202020204" pitchFamily="34" charset="0"/>
              </a:rPr>
              <a:t> Design</a:t>
            </a:r>
            <a:endParaRPr lang="zh-CN" altLang="en-US" sz="1200" b="1" dirty="0">
              <a:latin typeface="Arial" panose="020B0604020202020204" pitchFamily="34" charset="0"/>
              <a:cs typeface="Arial" panose="020B0604020202020204" pitchFamily="34" charset="0"/>
            </a:endParaRPr>
          </a:p>
        </p:txBody>
      </p:sp>
      <p:sp>
        <p:nvSpPr>
          <p:cNvPr id="43" name="圆角矩形 42"/>
          <p:cNvSpPr/>
          <p:nvPr/>
        </p:nvSpPr>
        <p:spPr>
          <a:xfrm>
            <a:off x="2772969" y="343182"/>
            <a:ext cx="1243584" cy="379194"/>
          </a:xfrm>
          <a:prstGeom prst="roundRect">
            <a:avLst/>
          </a:prstGeom>
          <a:solidFill>
            <a:srgbClr val="00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PC Buyers</a:t>
            </a:r>
            <a:endParaRPr lang="zh-CN" altLang="en-US" sz="1200" b="1" dirty="0">
              <a:latin typeface="Arial" panose="020B0604020202020204" pitchFamily="34" charset="0"/>
              <a:cs typeface="Arial" panose="020B0604020202020204" pitchFamily="34" charset="0"/>
            </a:endParaRPr>
          </a:p>
        </p:txBody>
      </p:sp>
      <p:pic>
        <p:nvPicPr>
          <p:cNvPr id="2" name="Picture 24" descr="Avatar, boy, haircut, hairstyle, man, profile, teen icon">
            <a:extLst>
              <a:ext uri="{FF2B5EF4-FFF2-40B4-BE49-F238E27FC236}">
                <a16:creationId xmlns:a16="http://schemas.microsoft.com/office/drawing/2014/main" id="{5A794F05-97D6-9183-1820-92496FD3C1F6}"/>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64436" y="821361"/>
            <a:ext cx="688499" cy="68849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接连接符 47">
            <a:extLst>
              <a:ext uri="{FF2B5EF4-FFF2-40B4-BE49-F238E27FC236}">
                <a16:creationId xmlns:a16="http://schemas.microsoft.com/office/drawing/2014/main" id="{F22E36A0-2A3D-E8A3-E9F8-E861964C058D}"/>
              </a:ext>
            </a:extLst>
          </p:cNvPr>
          <p:cNvCxnSpPr/>
          <p:nvPr/>
        </p:nvCxnSpPr>
        <p:spPr>
          <a:xfrm>
            <a:off x="354925" y="1925237"/>
            <a:ext cx="3602064" cy="0"/>
          </a:xfrm>
          <a:prstGeom prst="line">
            <a:avLst/>
          </a:prstGeom>
          <a:ln w="12700">
            <a:solidFill>
              <a:srgbClr val="AEAE9F"/>
            </a:solidFill>
            <a:tailEnd type="none"/>
          </a:ln>
        </p:spPr>
        <p:style>
          <a:lnRef idx="1">
            <a:schemeClr val="accent1"/>
          </a:lnRef>
          <a:fillRef idx="0">
            <a:schemeClr val="accent1"/>
          </a:fillRef>
          <a:effectRef idx="0">
            <a:schemeClr val="accent1"/>
          </a:effectRef>
          <a:fontRef idx="minor">
            <a:schemeClr val="tx1"/>
          </a:fontRef>
        </p:style>
      </p:cxnSp>
      <p:cxnSp>
        <p:nvCxnSpPr>
          <p:cNvPr id="9" name="直接连接符 49">
            <a:extLst>
              <a:ext uri="{FF2B5EF4-FFF2-40B4-BE49-F238E27FC236}">
                <a16:creationId xmlns:a16="http://schemas.microsoft.com/office/drawing/2014/main" id="{52A70F2A-78AD-91C7-C0DE-BAEAD0750C25}"/>
              </a:ext>
            </a:extLst>
          </p:cNvPr>
          <p:cNvCxnSpPr/>
          <p:nvPr/>
        </p:nvCxnSpPr>
        <p:spPr>
          <a:xfrm>
            <a:off x="354925" y="1576402"/>
            <a:ext cx="3602064" cy="0"/>
          </a:xfrm>
          <a:prstGeom prst="line">
            <a:avLst/>
          </a:prstGeom>
          <a:ln w="12700">
            <a:solidFill>
              <a:srgbClr val="AEAE9F"/>
            </a:solidFill>
            <a:tailEnd type="none"/>
          </a:ln>
        </p:spPr>
        <p:style>
          <a:lnRef idx="1">
            <a:schemeClr val="accent1"/>
          </a:lnRef>
          <a:fillRef idx="0">
            <a:schemeClr val="accent1"/>
          </a:fillRef>
          <a:effectRef idx="0">
            <a:schemeClr val="accent1"/>
          </a:effectRef>
          <a:fontRef idx="minor">
            <a:schemeClr val="tx1"/>
          </a:fontRef>
        </p:style>
      </p:cxnSp>
      <p:sp>
        <p:nvSpPr>
          <p:cNvPr id="10" name="矩形 50">
            <a:extLst>
              <a:ext uri="{FF2B5EF4-FFF2-40B4-BE49-F238E27FC236}">
                <a16:creationId xmlns:a16="http://schemas.microsoft.com/office/drawing/2014/main" id="{F70DAA2D-7CA8-693A-712C-DFD6FE980802}"/>
              </a:ext>
            </a:extLst>
          </p:cNvPr>
          <p:cNvSpPr/>
          <p:nvPr/>
        </p:nvSpPr>
        <p:spPr>
          <a:xfrm>
            <a:off x="1444614" y="1596065"/>
            <a:ext cx="1604927" cy="369332"/>
          </a:xfrm>
          <a:prstGeom prst="rect">
            <a:avLst/>
          </a:prstGeom>
        </p:spPr>
        <p:txBody>
          <a:bodyPr wrap="none">
            <a:spAutoFit/>
          </a:bodyPr>
          <a:lstStyle/>
          <a:p>
            <a:pPr lvl="0" algn="ctr">
              <a:defRPr/>
            </a:pPr>
            <a:r>
              <a:rPr lang="en-US" altLang="zh-CN" b="1" dirty="0">
                <a:solidFill>
                  <a:srgbClr val="000000"/>
                </a:solidFill>
                <a:cs typeface="+mn-ea"/>
                <a:sym typeface="+mn-lt"/>
              </a:rPr>
              <a:t>Demographic</a:t>
            </a:r>
          </a:p>
        </p:txBody>
      </p:sp>
      <p:cxnSp>
        <p:nvCxnSpPr>
          <p:cNvPr id="21" name="直接连接符 51">
            <a:extLst>
              <a:ext uri="{FF2B5EF4-FFF2-40B4-BE49-F238E27FC236}">
                <a16:creationId xmlns:a16="http://schemas.microsoft.com/office/drawing/2014/main" id="{7AF9766E-D045-F6A9-DB9A-FB1ECDF8AE43}"/>
              </a:ext>
            </a:extLst>
          </p:cNvPr>
          <p:cNvCxnSpPr/>
          <p:nvPr/>
        </p:nvCxnSpPr>
        <p:spPr>
          <a:xfrm>
            <a:off x="364773" y="4604952"/>
            <a:ext cx="3602064" cy="0"/>
          </a:xfrm>
          <a:prstGeom prst="line">
            <a:avLst/>
          </a:prstGeom>
          <a:ln w="12700">
            <a:solidFill>
              <a:srgbClr val="AEAE9F"/>
            </a:solidFill>
            <a:tailEnd type="none"/>
          </a:ln>
        </p:spPr>
        <p:style>
          <a:lnRef idx="1">
            <a:schemeClr val="accent1"/>
          </a:lnRef>
          <a:fillRef idx="0">
            <a:schemeClr val="accent1"/>
          </a:fillRef>
          <a:effectRef idx="0">
            <a:schemeClr val="accent1"/>
          </a:effectRef>
          <a:fontRef idx="minor">
            <a:schemeClr val="tx1"/>
          </a:fontRef>
        </p:style>
      </p:cxnSp>
      <p:sp>
        <p:nvSpPr>
          <p:cNvPr id="23" name="矩形 53">
            <a:extLst>
              <a:ext uri="{FF2B5EF4-FFF2-40B4-BE49-F238E27FC236}">
                <a16:creationId xmlns:a16="http://schemas.microsoft.com/office/drawing/2014/main" id="{EE86B5E5-D06C-77A9-5445-3F32EC8AF4F1}"/>
              </a:ext>
            </a:extLst>
          </p:cNvPr>
          <p:cNvSpPr/>
          <p:nvPr/>
        </p:nvSpPr>
        <p:spPr>
          <a:xfrm>
            <a:off x="1236083" y="4232697"/>
            <a:ext cx="2108269" cy="369332"/>
          </a:xfrm>
          <a:prstGeom prst="rect">
            <a:avLst/>
          </a:prstGeom>
        </p:spPr>
        <p:txBody>
          <a:bodyPr wrap="none">
            <a:spAutoFit/>
          </a:bodyPr>
          <a:lstStyle/>
          <a:p>
            <a:pPr lvl="0" algn="ctr">
              <a:defRPr/>
            </a:pPr>
            <a:r>
              <a:rPr lang="en-US" altLang="zh-CN" b="1" dirty="0">
                <a:solidFill>
                  <a:srgbClr val="000000"/>
                </a:solidFill>
                <a:cs typeface="+mn-ea"/>
                <a:sym typeface="+mn-lt"/>
              </a:rPr>
              <a:t>Purchase Behavior</a:t>
            </a:r>
          </a:p>
        </p:txBody>
      </p:sp>
      <p:grpSp>
        <p:nvGrpSpPr>
          <p:cNvPr id="24" name="组合 60">
            <a:extLst>
              <a:ext uri="{FF2B5EF4-FFF2-40B4-BE49-F238E27FC236}">
                <a16:creationId xmlns:a16="http://schemas.microsoft.com/office/drawing/2014/main" id="{30863E9F-336C-1DFA-DF5A-14DF70B0E0C8}"/>
              </a:ext>
            </a:extLst>
          </p:cNvPr>
          <p:cNvGrpSpPr/>
          <p:nvPr/>
        </p:nvGrpSpPr>
        <p:grpSpPr>
          <a:xfrm>
            <a:off x="4267845" y="3344074"/>
            <a:ext cx="3524901" cy="366504"/>
            <a:chOff x="5653609" y="1766122"/>
            <a:chExt cx="2062183" cy="316315"/>
          </a:xfrm>
        </p:grpSpPr>
        <p:sp>
          <p:nvSpPr>
            <p:cNvPr id="25" name="文本框 65">
              <a:extLst>
                <a:ext uri="{FF2B5EF4-FFF2-40B4-BE49-F238E27FC236}">
                  <a16:creationId xmlns:a16="http://schemas.microsoft.com/office/drawing/2014/main" id="{4610C102-3358-E926-944C-B43FF43E4F0F}"/>
                </a:ext>
              </a:extLst>
            </p:cNvPr>
            <p:cNvSpPr txBox="1"/>
            <p:nvPr/>
          </p:nvSpPr>
          <p:spPr>
            <a:xfrm>
              <a:off x="5830344" y="1815386"/>
              <a:ext cx="1885448" cy="23906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dirty="0">
                  <a:ln>
                    <a:noFill/>
                  </a:ln>
                  <a:solidFill>
                    <a:srgbClr val="000000"/>
                  </a:solidFill>
                  <a:effectLst/>
                  <a:uLnTx/>
                  <a:uFillTx/>
                  <a:cs typeface="+mn-ea"/>
                  <a:sym typeface="+mn-lt"/>
                </a:rPr>
                <a:t>Occasions</a:t>
              </a:r>
            </a:p>
          </p:txBody>
        </p:sp>
        <p:grpSp>
          <p:nvGrpSpPr>
            <p:cNvPr id="26" name="组合 66">
              <a:extLst>
                <a:ext uri="{FF2B5EF4-FFF2-40B4-BE49-F238E27FC236}">
                  <a16:creationId xmlns:a16="http://schemas.microsoft.com/office/drawing/2014/main" id="{53B41159-0F3D-2E85-9A0A-1681FEAD5A8C}"/>
                </a:ext>
              </a:extLst>
            </p:cNvPr>
            <p:cNvGrpSpPr/>
            <p:nvPr/>
          </p:nvGrpSpPr>
          <p:grpSpPr>
            <a:xfrm>
              <a:off x="5653609" y="1766122"/>
              <a:ext cx="1943290" cy="316315"/>
              <a:chOff x="666519" y="1495347"/>
              <a:chExt cx="1943290" cy="316315"/>
            </a:xfrm>
          </p:grpSpPr>
          <p:cxnSp>
            <p:nvCxnSpPr>
              <p:cNvPr id="27" name="直接连接符 67">
                <a:extLst>
                  <a:ext uri="{FF2B5EF4-FFF2-40B4-BE49-F238E27FC236}">
                    <a16:creationId xmlns:a16="http://schemas.microsoft.com/office/drawing/2014/main" id="{F8CDFEEB-D4A3-0674-18AE-7D6CE8F3F808}"/>
                  </a:ext>
                </a:extLst>
              </p:cNvPr>
              <p:cNvCxnSpPr>
                <a:cxnSpLocks/>
              </p:cNvCxnSpPr>
              <p:nvPr/>
            </p:nvCxnSpPr>
            <p:spPr>
              <a:xfrm>
                <a:off x="666519" y="1495347"/>
                <a:ext cx="1934936" cy="0"/>
              </a:xfrm>
              <a:prstGeom prst="line">
                <a:avLst/>
              </a:prstGeom>
              <a:ln w="12700">
                <a:solidFill>
                  <a:srgbClr val="AEAE9F"/>
                </a:solidFill>
                <a:tailEnd type="none"/>
              </a:ln>
            </p:spPr>
            <p:style>
              <a:lnRef idx="1">
                <a:schemeClr val="accent1"/>
              </a:lnRef>
              <a:fillRef idx="0">
                <a:schemeClr val="accent1"/>
              </a:fillRef>
              <a:effectRef idx="0">
                <a:schemeClr val="accent1"/>
              </a:effectRef>
              <a:fontRef idx="minor">
                <a:schemeClr val="tx1"/>
              </a:fontRef>
            </p:style>
          </p:cxnSp>
          <p:cxnSp>
            <p:nvCxnSpPr>
              <p:cNvPr id="28" name="直接连接符 68">
                <a:extLst>
                  <a:ext uri="{FF2B5EF4-FFF2-40B4-BE49-F238E27FC236}">
                    <a16:creationId xmlns:a16="http://schemas.microsoft.com/office/drawing/2014/main" id="{E4F68710-6C4F-9214-E16D-BD0AB62E85AE}"/>
                  </a:ext>
                </a:extLst>
              </p:cNvPr>
              <p:cNvCxnSpPr>
                <a:cxnSpLocks/>
              </p:cNvCxnSpPr>
              <p:nvPr/>
            </p:nvCxnSpPr>
            <p:spPr>
              <a:xfrm flipV="1">
                <a:off x="666519" y="1784391"/>
                <a:ext cx="1943290" cy="27271"/>
              </a:xfrm>
              <a:prstGeom prst="line">
                <a:avLst/>
              </a:prstGeom>
              <a:ln w="12700">
                <a:solidFill>
                  <a:srgbClr val="AEAE9F"/>
                </a:solidFill>
                <a:tailEnd type="none"/>
              </a:ln>
            </p:spPr>
            <p:style>
              <a:lnRef idx="1">
                <a:schemeClr val="accent1"/>
              </a:lnRef>
              <a:fillRef idx="0">
                <a:schemeClr val="accent1"/>
              </a:fillRef>
              <a:effectRef idx="0">
                <a:schemeClr val="accent1"/>
              </a:effectRef>
              <a:fontRef idx="minor">
                <a:schemeClr val="tx1"/>
              </a:fontRef>
            </p:style>
          </p:cxnSp>
        </p:grpSp>
      </p:grpSp>
      <p:graphicFrame>
        <p:nvGraphicFramePr>
          <p:cNvPr id="29" name="Chart 3">
            <a:extLst>
              <a:ext uri="{FF2B5EF4-FFF2-40B4-BE49-F238E27FC236}">
                <a16:creationId xmlns:a16="http://schemas.microsoft.com/office/drawing/2014/main" id="{9D08339F-7A7A-876C-DEA3-66236FF2BF9E}"/>
              </a:ext>
            </a:extLst>
          </p:cNvPr>
          <p:cNvGraphicFramePr/>
          <p:nvPr>
            <p:custDataLst>
              <p:tags r:id="rId2"/>
            </p:custDataLst>
            <p:extLst>
              <p:ext uri="{D42A27DB-BD31-4B8C-83A1-F6EECF244321}">
                <p14:modId xmlns:p14="http://schemas.microsoft.com/office/powerpoint/2010/main" val="3587686738"/>
              </p:ext>
            </p:extLst>
          </p:nvPr>
        </p:nvGraphicFramePr>
        <p:xfrm>
          <a:off x="8232775" y="2171700"/>
          <a:ext cx="2927350" cy="2913063"/>
        </p:xfrm>
        <a:graphic>
          <a:graphicData uri="http://schemas.openxmlformats.org/drawingml/2006/chart">
            <c:chart xmlns:c="http://schemas.openxmlformats.org/drawingml/2006/chart" xmlns:r="http://schemas.openxmlformats.org/officeDocument/2006/relationships" r:id="rId13"/>
          </a:graphicData>
        </a:graphic>
      </p:graphicFrame>
      <p:sp>
        <p:nvSpPr>
          <p:cNvPr id="30" name="文本占位符 2">
            <a:extLst>
              <a:ext uri="{FF2B5EF4-FFF2-40B4-BE49-F238E27FC236}">
                <a16:creationId xmlns:a16="http://schemas.microsoft.com/office/drawing/2014/main" id="{08F8EF66-6AEF-935B-E1F9-074554B08DAF}"/>
              </a:ext>
            </a:extLst>
          </p:cNvPr>
          <p:cNvSpPr>
            <a:spLocks noGrp="1"/>
          </p:cNvSpPr>
          <p:nvPr>
            <p:custDataLst>
              <p:tags r:id="rId3"/>
            </p:custDataLst>
          </p:nvPr>
        </p:nvSpPr>
        <p:spPr bwMode="auto">
          <a:xfrm>
            <a:off x="8607425" y="4878388"/>
            <a:ext cx="457200" cy="19208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79BB55D3-DA07-4E87-A2D8-D8DAABB5CCAC}" type="datetime'F''''la''''vo''r'''''''''''''''''''''''''''''''''''''''''''''">
              <a:rPr lang="en-US" altLang="en-US" sz="1400" smtClean="0">
                <a:ea typeface="等线" panose="02010600030101010101" pitchFamily="2" charset="-122"/>
              </a:rPr>
              <a:pPr marL="0" lvl="0" indent="0" algn="r">
                <a:spcBef>
                  <a:spcPct val="0"/>
                </a:spcBef>
                <a:spcAft>
                  <a:spcPct val="0"/>
                </a:spcAft>
                <a:buNone/>
              </a:pPr>
              <a:t>Flavor</a:t>
            </a:fld>
            <a:endParaRPr lang="zh-CN" altLang="en-US" sz="1400" dirty="0">
              <a:ea typeface="等线" panose="02010600030101010101" pitchFamily="2" charset="-122"/>
            </a:endParaRPr>
          </a:p>
        </p:txBody>
      </p:sp>
      <p:sp>
        <p:nvSpPr>
          <p:cNvPr id="33" name="文本占位符 2">
            <a:extLst>
              <a:ext uri="{FF2B5EF4-FFF2-40B4-BE49-F238E27FC236}">
                <a16:creationId xmlns:a16="http://schemas.microsoft.com/office/drawing/2014/main" id="{CB8E6055-D929-4434-49CB-D5C03A33BFB9}"/>
              </a:ext>
            </a:extLst>
          </p:cNvPr>
          <p:cNvSpPr>
            <a:spLocks noGrp="1"/>
          </p:cNvSpPr>
          <p:nvPr>
            <p:custDataLst>
              <p:tags r:id="rId4"/>
            </p:custDataLst>
          </p:nvPr>
        </p:nvSpPr>
        <p:spPr bwMode="auto">
          <a:xfrm>
            <a:off x="11110913" y="3351213"/>
            <a:ext cx="214313" cy="19208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D32A48E6-956F-427E-985C-6D42AB349AC1}" type="datetime'''''''''''''''O''''''''''''i''''l'''''''''''''''">
              <a:rPr lang="en-US" altLang="en-US" sz="1400" smtClean="0">
                <a:ea typeface="等线" panose="02010600030101010101" pitchFamily="2" charset="-122"/>
              </a:rPr>
              <a:pPr/>
              <a:t>Oil</a:t>
            </a:fld>
            <a:endParaRPr lang="zh-CN" altLang="en-US" sz="1400" dirty="0">
              <a:ea typeface="等线" panose="02010600030101010101" pitchFamily="2" charset="-122"/>
            </a:endParaRPr>
          </a:p>
        </p:txBody>
      </p:sp>
      <p:sp>
        <p:nvSpPr>
          <p:cNvPr id="34" name="文本占位符 2">
            <a:extLst>
              <a:ext uri="{FF2B5EF4-FFF2-40B4-BE49-F238E27FC236}">
                <a16:creationId xmlns:a16="http://schemas.microsoft.com/office/drawing/2014/main" id="{4C8D0A45-839D-B3AB-FA15-721692B650B2}"/>
              </a:ext>
            </a:extLst>
          </p:cNvPr>
          <p:cNvSpPr>
            <a:spLocks noGrp="1"/>
          </p:cNvSpPr>
          <p:nvPr>
            <p:custDataLst>
              <p:tags r:id="rId5"/>
            </p:custDataLst>
          </p:nvPr>
        </p:nvSpPr>
        <p:spPr bwMode="auto">
          <a:xfrm>
            <a:off x="7950200" y="2263775"/>
            <a:ext cx="989013" cy="19208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F0B00264-5316-4BAB-B0F3-5E39E4B38DF2}" type="datetime'''''''P''a''''''''''ckag''''e'''''''' ''''''Si''''ze'''''''''">
              <a:rPr lang="en-US" altLang="en-US" sz="1400" smtClean="0">
                <a:ea typeface="等线" panose="02010600030101010101" pitchFamily="2" charset="-122"/>
              </a:rPr>
              <a:pPr marL="0" lvl="0" indent="0" algn="r">
                <a:spcBef>
                  <a:spcPct val="0"/>
                </a:spcBef>
                <a:spcAft>
                  <a:spcPct val="0"/>
                </a:spcAft>
                <a:buNone/>
              </a:pPr>
              <a:t>Package Size</a:t>
            </a:fld>
            <a:endParaRPr lang="zh-CN" altLang="en-US" sz="1400" dirty="0">
              <a:ea typeface="等线" panose="02010600030101010101" pitchFamily="2" charset="-122"/>
            </a:endParaRPr>
          </a:p>
        </p:txBody>
      </p:sp>
      <p:sp>
        <p:nvSpPr>
          <p:cNvPr id="39" name="文本占位符 2">
            <a:extLst>
              <a:ext uri="{FF2B5EF4-FFF2-40B4-BE49-F238E27FC236}">
                <a16:creationId xmlns:a16="http://schemas.microsoft.com/office/drawing/2014/main" id="{FC4E9728-189F-9A9E-A786-757EF908D4E5}"/>
              </a:ext>
            </a:extLst>
          </p:cNvPr>
          <p:cNvSpPr>
            <a:spLocks noGrp="1"/>
          </p:cNvSpPr>
          <p:nvPr>
            <p:custDataLst>
              <p:tags r:id="rId6"/>
            </p:custDataLst>
          </p:nvPr>
        </p:nvSpPr>
        <p:spPr bwMode="auto">
          <a:xfrm>
            <a:off x="7910513" y="3324225"/>
            <a:ext cx="371475" cy="19208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109DDD9F-002C-43FA-B846-8403F6D06F7D}" type="datetime'P''''''''''''''''r''''''''''''i''ce'''''">
              <a:rPr lang="en-US" altLang="en-US" sz="1400" smtClean="0">
                <a:ea typeface="等线" panose="02010600030101010101" pitchFamily="2" charset="-122"/>
              </a:rPr>
              <a:pPr marL="0" lvl="0" indent="0" algn="r">
                <a:spcBef>
                  <a:spcPct val="0"/>
                </a:spcBef>
                <a:spcAft>
                  <a:spcPct val="0"/>
                </a:spcAft>
                <a:buNone/>
              </a:pPr>
              <a:t>Price</a:t>
            </a:fld>
            <a:endParaRPr lang="zh-CN" altLang="en-US" sz="1400" dirty="0">
              <a:ea typeface="等线" panose="02010600030101010101" pitchFamily="2" charset="-122"/>
            </a:endParaRPr>
          </a:p>
        </p:txBody>
      </p:sp>
      <p:sp>
        <p:nvSpPr>
          <p:cNvPr id="44" name="文本占位符 2">
            <a:extLst>
              <a:ext uri="{FF2B5EF4-FFF2-40B4-BE49-F238E27FC236}">
                <a16:creationId xmlns:a16="http://schemas.microsoft.com/office/drawing/2014/main" id="{5CEA1652-DCFD-9732-4018-5348DE4F8078}"/>
              </a:ext>
            </a:extLst>
          </p:cNvPr>
          <p:cNvSpPr>
            <a:spLocks noGrp="1"/>
          </p:cNvSpPr>
          <p:nvPr>
            <p:custDataLst>
              <p:tags r:id="rId7"/>
            </p:custDataLst>
          </p:nvPr>
        </p:nvSpPr>
        <p:spPr bwMode="auto">
          <a:xfrm>
            <a:off x="9051925" y="2043113"/>
            <a:ext cx="569913" cy="19208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CC406F49-805B-4453-8A2B-D0D899B4D165}" type="datetime'T''''''e''x''''tur''''''''''''''''''''''''e'''">
              <a:rPr lang="en-US" altLang="en-US" sz="1400" smtClean="0">
                <a:ea typeface="等线" panose="02010600030101010101" pitchFamily="2" charset="-122"/>
              </a:rPr>
              <a:pPr marL="0" lvl="0" indent="0" algn="r">
                <a:spcBef>
                  <a:spcPct val="0"/>
                </a:spcBef>
                <a:spcAft>
                  <a:spcPct val="0"/>
                </a:spcAft>
                <a:buNone/>
              </a:pPr>
              <a:t>Texture</a:t>
            </a:fld>
            <a:endParaRPr lang="zh-CN" altLang="en-US" sz="1400" dirty="0">
              <a:ea typeface="等线" panose="02010600030101010101" pitchFamily="2" charset="-122"/>
            </a:endParaRPr>
          </a:p>
        </p:txBody>
      </p:sp>
      <p:cxnSp>
        <p:nvCxnSpPr>
          <p:cNvPr id="46" name="直接连接符 114">
            <a:extLst>
              <a:ext uri="{FF2B5EF4-FFF2-40B4-BE49-F238E27FC236}">
                <a16:creationId xmlns:a16="http://schemas.microsoft.com/office/drawing/2014/main" id="{0C3D592D-EBED-1C42-EC6C-F1353DB98C06}"/>
              </a:ext>
            </a:extLst>
          </p:cNvPr>
          <p:cNvCxnSpPr/>
          <p:nvPr/>
        </p:nvCxnSpPr>
        <p:spPr>
          <a:xfrm>
            <a:off x="7811500" y="1898198"/>
            <a:ext cx="3602064" cy="0"/>
          </a:xfrm>
          <a:prstGeom prst="line">
            <a:avLst/>
          </a:prstGeom>
          <a:ln w="12700">
            <a:solidFill>
              <a:srgbClr val="AEAE9F"/>
            </a:solidFill>
            <a:tailEnd type="none"/>
          </a:ln>
        </p:spPr>
        <p:style>
          <a:lnRef idx="1">
            <a:schemeClr val="accent1"/>
          </a:lnRef>
          <a:fillRef idx="0">
            <a:schemeClr val="accent1"/>
          </a:fillRef>
          <a:effectRef idx="0">
            <a:schemeClr val="accent1"/>
          </a:effectRef>
          <a:fontRef idx="minor">
            <a:schemeClr val="tx1"/>
          </a:fontRef>
        </p:style>
      </p:cxnSp>
      <p:cxnSp>
        <p:nvCxnSpPr>
          <p:cNvPr id="47" name="直接连接符 115">
            <a:extLst>
              <a:ext uri="{FF2B5EF4-FFF2-40B4-BE49-F238E27FC236}">
                <a16:creationId xmlns:a16="http://schemas.microsoft.com/office/drawing/2014/main" id="{D3AA6B51-38BF-E2F5-E25B-039422A995E3}"/>
              </a:ext>
            </a:extLst>
          </p:cNvPr>
          <p:cNvCxnSpPr/>
          <p:nvPr/>
        </p:nvCxnSpPr>
        <p:spPr>
          <a:xfrm>
            <a:off x="7811500" y="1549363"/>
            <a:ext cx="3602064" cy="0"/>
          </a:xfrm>
          <a:prstGeom prst="line">
            <a:avLst/>
          </a:prstGeom>
          <a:ln w="12700">
            <a:solidFill>
              <a:srgbClr val="AEAE9F"/>
            </a:solidFill>
            <a:tailEnd type="none"/>
          </a:ln>
        </p:spPr>
        <p:style>
          <a:lnRef idx="1">
            <a:schemeClr val="accent1"/>
          </a:lnRef>
          <a:fillRef idx="0">
            <a:schemeClr val="accent1"/>
          </a:fillRef>
          <a:effectRef idx="0">
            <a:schemeClr val="accent1"/>
          </a:effectRef>
          <a:fontRef idx="minor">
            <a:schemeClr val="tx1"/>
          </a:fontRef>
        </p:style>
      </p:cxnSp>
      <p:sp>
        <p:nvSpPr>
          <p:cNvPr id="49" name="矩形 116">
            <a:extLst>
              <a:ext uri="{FF2B5EF4-FFF2-40B4-BE49-F238E27FC236}">
                <a16:creationId xmlns:a16="http://schemas.microsoft.com/office/drawing/2014/main" id="{052538AD-03AE-9DA4-9331-99F9679979F6}"/>
              </a:ext>
            </a:extLst>
          </p:cNvPr>
          <p:cNvSpPr/>
          <p:nvPr/>
        </p:nvSpPr>
        <p:spPr>
          <a:xfrm>
            <a:off x="7862450" y="1569026"/>
            <a:ext cx="3682418" cy="369332"/>
          </a:xfrm>
          <a:prstGeom prst="rect">
            <a:avLst/>
          </a:prstGeom>
        </p:spPr>
        <p:txBody>
          <a:bodyPr wrap="none">
            <a:spAutoFit/>
          </a:bodyPr>
          <a:lstStyle/>
          <a:p>
            <a:pPr lvl="0" algn="ctr">
              <a:defRPr/>
            </a:pPr>
            <a:r>
              <a:rPr lang="en-US" altLang="zh-CN" b="1" dirty="0">
                <a:solidFill>
                  <a:srgbClr val="000000"/>
                </a:solidFill>
                <a:cs typeface="+mn-ea"/>
                <a:sym typeface="+mn-lt"/>
              </a:rPr>
              <a:t>Relative Importance of Attributes</a:t>
            </a:r>
          </a:p>
        </p:txBody>
      </p:sp>
      <p:cxnSp>
        <p:nvCxnSpPr>
          <p:cNvPr id="55" name="直接连接符 64">
            <a:extLst>
              <a:ext uri="{FF2B5EF4-FFF2-40B4-BE49-F238E27FC236}">
                <a16:creationId xmlns:a16="http://schemas.microsoft.com/office/drawing/2014/main" id="{871AFA1F-F382-D84F-C8E4-49CD8B17CEB6}"/>
              </a:ext>
            </a:extLst>
          </p:cNvPr>
          <p:cNvCxnSpPr/>
          <p:nvPr/>
        </p:nvCxnSpPr>
        <p:spPr>
          <a:xfrm>
            <a:off x="354925" y="1925237"/>
            <a:ext cx="3602064" cy="0"/>
          </a:xfrm>
          <a:prstGeom prst="line">
            <a:avLst/>
          </a:prstGeom>
          <a:ln w="12700">
            <a:solidFill>
              <a:srgbClr val="AEAE9F"/>
            </a:solidFill>
            <a:tailEnd type="none"/>
          </a:ln>
        </p:spPr>
        <p:style>
          <a:lnRef idx="1">
            <a:schemeClr val="accent1"/>
          </a:lnRef>
          <a:fillRef idx="0">
            <a:schemeClr val="accent1"/>
          </a:fillRef>
          <a:effectRef idx="0">
            <a:schemeClr val="accent1"/>
          </a:effectRef>
          <a:fontRef idx="minor">
            <a:schemeClr val="tx1"/>
          </a:fontRef>
        </p:style>
      </p:cxnSp>
      <p:cxnSp>
        <p:nvCxnSpPr>
          <p:cNvPr id="60" name="直接连接符 64">
            <a:extLst>
              <a:ext uri="{FF2B5EF4-FFF2-40B4-BE49-F238E27FC236}">
                <a16:creationId xmlns:a16="http://schemas.microsoft.com/office/drawing/2014/main" id="{A03A42C1-3822-4EC9-DFFC-9E6425265924}"/>
              </a:ext>
            </a:extLst>
          </p:cNvPr>
          <p:cNvCxnSpPr/>
          <p:nvPr/>
        </p:nvCxnSpPr>
        <p:spPr>
          <a:xfrm>
            <a:off x="354925" y="4217374"/>
            <a:ext cx="3602064" cy="0"/>
          </a:xfrm>
          <a:prstGeom prst="line">
            <a:avLst/>
          </a:prstGeom>
          <a:ln w="12700">
            <a:solidFill>
              <a:srgbClr val="AEAE9F"/>
            </a:solidFill>
            <a:tailEnd type="none"/>
          </a:ln>
        </p:spPr>
        <p:style>
          <a:lnRef idx="1">
            <a:schemeClr val="accent1"/>
          </a:lnRef>
          <a:fillRef idx="0">
            <a:schemeClr val="accent1"/>
          </a:fillRef>
          <a:effectRef idx="0">
            <a:schemeClr val="accent1"/>
          </a:effectRef>
          <a:fontRef idx="minor">
            <a:schemeClr val="tx1"/>
          </a:fontRef>
        </p:style>
      </p:cxnSp>
      <p:grpSp>
        <p:nvGrpSpPr>
          <p:cNvPr id="62" name="组合 10">
            <a:extLst>
              <a:ext uri="{FF2B5EF4-FFF2-40B4-BE49-F238E27FC236}">
                <a16:creationId xmlns:a16="http://schemas.microsoft.com/office/drawing/2014/main" id="{88A263A2-B2C2-6B2D-01A0-97FD914471B8}"/>
              </a:ext>
            </a:extLst>
          </p:cNvPr>
          <p:cNvGrpSpPr/>
          <p:nvPr/>
        </p:nvGrpSpPr>
        <p:grpSpPr>
          <a:xfrm>
            <a:off x="365585" y="1910066"/>
            <a:ext cx="3713921" cy="2225537"/>
            <a:chOff x="538509" y="1883715"/>
            <a:chExt cx="3564485" cy="1758620"/>
          </a:xfrm>
        </p:grpSpPr>
        <p:sp>
          <p:nvSpPr>
            <p:cNvPr id="63" name="圆角矩形 11">
              <a:extLst>
                <a:ext uri="{FF2B5EF4-FFF2-40B4-BE49-F238E27FC236}">
                  <a16:creationId xmlns:a16="http://schemas.microsoft.com/office/drawing/2014/main" id="{2714D758-631B-C2FA-B85B-1C5D9B26ACB4}"/>
                </a:ext>
              </a:extLst>
            </p:cNvPr>
            <p:cNvSpPr/>
            <p:nvPr/>
          </p:nvSpPr>
          <p:spPr bwMode="ltGray">
            <a:xfrm>
              <a:off x="1004573" y="2821789"/>
              <a:ext cx="2881083" cy="346056"/>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333333"/>
                  </a:solidFill>
                  <a:effectLst/>
                  <a:uLnTx/>
                  <a:uFillTx/>
                  <a:cs typeface="+mn-ea"/>
                  <a:sym typeface="+mn-lt"/>
                </a:rPr>
                <a:t>Monthly Income 7-9K </a:t>
              </a:r>
              <a:r>
                <a:rPr kumimoji="0" lang="en-US" altLang="zh-CN" sz="1200" b="1" i="0" u="none" strike="noStrike" kern="1200" cap="none" spc="0" normalizeH="0" baseline="0" noProof="0" dirty="0">
                  <a:ln>
                    <a:noFill/>
                  </a:ln>
                  <a:solidFill>
                    <a:schemeClr val="accent4">
                      <a:lumMod val="75000"/>
                    </a:schemeClr>
                  </a:solidFill>
                  <a:effectLst/>
                  <a:uLnTx/>
                  <a:uFillTx/>
                  <a:cs typeface="+mn-ea"/>
                  <a:sym typeface="+mn-lt"/>
                </a:rPr>
                <a:t>106</a:t>
              </a:r>
              <a:endParaRPr kumimoji="0" lang="en-US" altLang="zh-CN" sz="1600" b="1" i="0" u="none" strike="noStrike" kern="1200" cap="none" spc="0" normalizeH="0" baseline="0" noProof="0" dirty="0">
                <a:ln>
                  <a:noFill/>
                </a:ln>
                <a:solidFill>
                  <a:srgbClr val="333333"/>
                </a:solidFill>
                <a:effectLst/>
                <a:uLnTx/>
                <a:uFillTx/>
                <a:cs typeface="+mn-ea"/>
                <a:sym typeface="+mn-lt"/>
              </a:endParaRPr>
            </a:p>
          </p:txBody>
        </p:sp>
        <p:sp>
          <p:nvSpPr>
            <p:cNvPr id="64" name="圆角矩形 12">
              <a:extLst>
                <a:ext uri="{FF2B5EF4-FFF2-40B4-BE49-F238E27FC236}">
                  <a16:creationId xmlns:a16="http://schemas.microsoft.com/office/drawing/2014/main" id="{02B45022-4737-9183-888A-05C319E48378}"/>
                </a:ext>
              </a:extLst>
            </p:cNvPr>
            <p:cNvSpPr/>
            <p:nvPr/>
          </p:nvSpPr>
          <p:spPr bwMode="ltGray">
            <a:xfrm>
              <a:off x="962104" y="1883715"/>
              <a:ext cx="3140890" cy="914942"/>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accent4">
                      <a:lumMod val="75000"/>
                    </a:schemeClr>
                  </a:solidFill>
                  <a:cs typeface="+mn-ea"/>
                  <a:sym typeface="+mn-lt"/>
                </a:rPr>
                <a:t>Index:</a:t>
              </a:r>
              <a:endParaRPr kumimoji="0" lang="en-US" altLang="zh-CN" sz="1400" b="1" i="0" u="none" strike="noStrike" kern="1200" cap="none" spc="0" normalizeH="0" baseline="0" noProof="0" dirty="0">
                <a:ln>
                  <a:noFill/>
                </a:ln>
                <a:solidFill>
                  <a:srgbClr val="333333"/>
                </a:solidFill>
                <a:effectLst/>
                <a:uLnTx/>
                <a:uFillTx/>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333333"/>
                  </a:solidFill>
                  <a:effectLst/>
                  <a:uLnTx/>
                  <a:uFillTx/>
                  <a:cs typeface="+mn-ea"/>
                  <a:sym typeface="+mn-lt"/>
                </a:rPr>
                <a:t>Single &amp; Mixed</a:t>
              </a:r>
              <a:r>
                <a:rPr kumimoji="0" lang="en-US" altLang="zh-CN" sz="1600" b="1" i="0" u="none" strike="noStrike" kern="1200" cap="none" spc="0" normalizeH="0" noProof="0" dirty="0">
                  <a:ln>
                    <a:noFill/>
                  </a:ln>
                  <a:solidFill>
                    <a:srgbClr val="333333"/>
                  </a:solidFill>
                  <a:effectLst/>
                  <a:uLnTx/>
                  <a:uFillTx/>
                  <a:cs typeface="+mn-ea"/>
                  <a:sym typeface="+mn-lt"/>
                </a:rPr>
                <a:t> Family </a:t>
              </a:r>
              <a:r>
                <a:rPr kumimoji="0" lang="en-US" altLang="zh-CN" sz="1200" b="1" i="0" u="none" strike="noStrike" kern="1200" cap="none" spc="0" normalizeH="0" baseline="0" noProof="0" dirty="0">
                  <a:ln>
                    <a:noFill/>
                  </a:ln>
                  <a:solidFill>
                    <a:schemeClr val="accent4">
                      <a:lumMod val="75000"/>
                    </a:schemeClr>
                  </a:solidFill>
                  <a:effectLst/>
                  <a:uLnTx/>
                  <a:uFillTx/>
                  <a:cs typeface="+mn-ea"/>
                  <a:sym typeface="+mn-lt"/>
                </a:rPr>
                <a:t>111</a:t>
              </a:r>
            </a:p>
            <a:p>
              <a:pPr lvl="0">
                <a:defRPr/>
              </a:pPr>
              <a:r>
                <a:rPr lang="en-US" altLang="zh-CN" sz="1600" b="1" dirty="0">
                  <a:solidFill>
                    <a:srgbClr val="333333"/>
                  </a:solidFill>
                  <a:cs typeface="+mn-ea"/>
                  <a:sym typeface="+mn-lt"/>
                </a:rPr>
                <a:t>Male </a:t>
              </a:r>
              <a:r>
                <a:rPr kumimoji="0" lang="en-US" altLang="zh-CN" sz="1200" b="1" i="0" u="none" strike="noStrike" kern="1200" cap="none" spc="0" normalizeH="0" baseline="0" noProof="0" dirty="0">
                  <a:ln>
                    <a:noFill/>
                  </a:ln>
                  <a:solidFill>
                    <a:schemeClr val="accent4">
                      <a:lumMod val="75000"/>
                    </a:schemeClr>
                  </a:solidFill>
                  <a:effectLst/>
                  <a:uLnTx/>
                  <a:uFillTx/>
                  <a:cs typeface="+mn-ea"/>
                  <a:sym typeface="+mn-lt"/>
                </a:rPr>
                <a:t>119</a:t>
              </a:r>
            </a:p>
            <a:p>
              <a:pPr>
                <a:defRPr/>
              </a:pPr>
              <a:r>
                <a:rPr lang="en-US" altLang="zh-CN" sz="1600" b="1" dirty="0">
                  <a:solidFill>
                    <a:srgbClr val="333333"/>
                  </a:solidFill>
                  <a:cs typeface="+mn-ea"/>
                  <a:sym typeface="+mn-lt"/>
                </a:rPr>
                <a:t>25-34 years old</a:t>
              </a:r>
              <a:r>
                <a:rPr lang="en-US" altLang="zh-CN" sz="1200" b="1" dirty="0">
                  <a:solidFill>
                    <a:srgbClr val="333333"/>
                  </a:solidFill>
                  <a:cs typeface="+mn-ea"/>
                  <a:sym typeface="+mn-lt"/>
                </a:rPr>
                <a:t> </a:t>
              </a:r>
              <a:r>
                <a:rPr kumimoji="0" lang="en-US" altLang="zh-CN" sz="1200" b="1" i="0" u="none" strike="noStrike" kern="1200" cap="none" spc="0" normalizeH="0" baseline="0" noProof="0" dirty="0">
                  <a:ln>
                    <a:noFill/>
                  </a:ln>
                  <a:solidFill>
                    <a:schemeClr val="accent4">
                      <a:lumMod val="75000"/>
                    </a:schemeClr>
                  </a:solidFill>
                  <a:effectLst/>
                  <a:uLnTx/>
                  <a:uFillTx/>
                  <a:cs typeface="+mn-ea"/>
                  <a:sym typeface="+mn-lt"/>
                </a:rPr>
                <a:t>108</a:t>
              </a:r>
            </a:p>
          </p:txBody>
        </p:sp>
        <p:sp>
          <p:nvSpPr>
            <p:cNvPr id="65" name="圆角矩形 13">
              <a:extLst>
                <a:ext uri="{FF2B5EF4-FFF2-40B4-BE49-F238E27FC236}">
                  <a16:creationId xmlns:a16="http://schemas.microsoft.com/office/drawing/2014/main" id="{7AC077A2-3517-7436-11C0-764E5631779B}"/>
                </a:ext>
              </a:extLst>
            </p:cNvPr>
            <p:cNvSpPr/>
            <p:nvPr/>
          </p:nvSpPr>
          <p:spPr bwMode="ltGray">
            <a:xfrm>
              <a:off x="1036427" y="3145535"/>
              <a:ext cx="2881083" cy="496800"/>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333333"/>
                  </a:solidFill>
                  <a:effectLst/>
                  <a:uLnTx/>
                  <a:uFillTx/>
                  <a:cs typeface="+mn-ea"/>
                  <a:sym typeface="+mn-lt"/>
                </a:rPr>
                <a:t>BCD Cities</a:t>
              </a:r>
            </a:p>
            <a:p>
              <a:pPr lvl="0">
                <a:defRPr/>
              </a:pPr>
              <a:r>
                <a:rPr lang="en-US" altLang="zh-CN" sz="1200" dirty="0">
                  <a:solidFill>
                    <a:schemeClr val="accent4">
                      <a:lumMod val="75000"/>
                    </a:schemeClr>
                  </a:solidFill>
                  <a:cs typeface="+mn-ea"/>
                  <a:sym typeface="+mn-lt"/>
                </a:rPr>
                <a:t>Frequency</a:t>
              </a:r>
              <a:r>
                <a:rPr lang="zh-CN" altLang="en-US" sz="1200" dirty="0">
                  <a:solidFill>
                    <a:schemeClr val="accent4">
                      <a:lumMod val="75000"/>
                    </a:schemeClr>
                  </a:solidFill>
                  <a:cs typeface="+mn-ea"/>
                  <a:sym typeface="+mn-lt"/>
                </a:rPr>
                <a:t>：</a:t>
              </a:r>
              <a:r>
                <a:rPr lang="en-US" altLang="zh-CN" sz="1200" b="1" dirty="0">
                  <a:solidFill>
                    <a:schemeClr val="accent4">
                      <a:lumMod val="75000"/>
                    </a:schemeClr>
                  </a:solidFill>
                  <a:cs typeface="+mn-ea"/>
                  <a:sym typeface="+mn-lt"/>
                </a:rPr>
                <a:t>70%</a:t>
              </a:r>
              <a:endParaRPr kumimoji="0" lang="en-US" altLang="zh-CN" sz="1200" b="1" i="0" u="none" strike="noStrike" kern="1200" cap="none" spc="0" normalizeH="0" baseline="0" noProof="0" dirty="0">
                <a:ln>
                  <a:noFill/>
                </a:ln>
                <a:solidFill>
                  <a:schemeClr val="accent4">
                    <a:lumMod val="75000"/>
                  </a:schemeClr>
                </a:solidFill>
                <a:effectLst/>
                <a:uLnTx/>
                <a:uFillTx/>
                <a:cs typeface="+mn-ea"/>
                <a:sym typeface="+mn-lt"/>
              </a:endParaRPr>
            </a:p>
          </p:txBody>
        </p:sp>
        <p:sp>
          <p:nvSpPr>
            <p:cNvPr id="73" name="skyline_269947">
              <a:extLst>
                <a:ext uri="{FF2B5EF4-FFF2-40B4-BE49-F238E27FC236}">
                  <a16:creationId xmlns:a16="http://schemas.microsoft.com/office/drawing/2014/main" id="{FAA1005C-926B-099A-FFEB-E8CBDA86F3BA}"/>
                </a:ext>
              </a:extLst>
            </p:cNvPr>
            <p:cNvSpPr/>
            <p:nvPr/>
          </p:nvSpPr>
          <p:spPr>
            <a:xfrm>
              <a:off x="538509" y="3244769"/>
              <a:ext cx="431864" cy="319629"/>
            </a:xfrm>
            <a:custGeom>
              <a:avLst/>
              <a:gdLst>
                <a:gd name="connsiteX0" fmla="*/ 116069 w 553021"/>
                <a:gd name="connsiteY0" fmla="*/ 552155 h 606722"/>
                <a:gd name="connsiteX1" fmla="*/ 116069 w 553021"/>
                <a:gd name="connsiteY1" fmla="*/ 586282 h 606722"/>
                <a:gd name="connsiteX2" fmla="*/ 122834 w 553021"/>
                <a:gd name="connsiteY2" fmla="*/ 586282 h 606722"/>
                <a:gd name="connsiteX3" fmla="*/ 122834 w 553021"/>
                <a:gd name="connsiteY3" fmla="*/ 569219 h 606722"/>
                <a:gd name="connsiteX4" fmla="*/ 133159 w 553021"/>
                <a:gd name="connsiteY4" fmla="*/ 558999 h 606722"/>
                <a:gd name="connsiteX5" fmla="*/ 143395 w 553021"/>
                <a:gd name="connsiteY5" fmla="*/ 569219 h 606722"/>
                <a:gd name="connsiteX6" fmla="*/ 143395 w 553021"/>
                <a:gd name="connsiteY6" fmla="*/ 586282 h 606722"/>
                <a:gd name="connsiteX7" fmla="*/ 150160 w 553021"/>
                <a:gd name="connsiteY7" fmla="*/ 586282 h 606722"/>
                <a:gd name="connsiteX8" fmla="*/ 150160 w 553021"/>
                <a:gd name="connsiteY8" fmla="*/ 552155 h 606722"/>
                <a:gd name="connsiteX9" fmla="*/ 460792 w 553021"/>
                <a:gd name="connsiteY9" fmla="*/ 504473 h 606722"/>
                <a:gd name="connsiteX10" fmla="*/ 471024 w 553021"/>
                <a:gd name="connsiteY10" fmla="*/ 514680 h 606722"/>
                <a:gd name="connsiteX11" fmla="*/ 471024 w 553021"/>
                <a:gd name="connsiteY11" fmla="*/ 528349 h 606722"/>
                <a:gd name="connsiteX12" fmla="*/ 460792 w 553021"/>
                <a:gd name="connsiteY12" fmla="*/ 538556 h 606722"/>
                <a:gd name="connsiteX13" fmla="*/ 450560 w 553021"/>
                <a:gd name="connsiteY13" fmla="*/ 528349 h 606722"/>
                <a:gd name="connsiteX14" fmla="*/ 450560 w 553021"/>
                <a:gd name="connsiteY14" fmla="*/ 514680 h 606722"/>
                <a:gd name="connsiteX15" fmla="*/ 460792 w 553021"/>
                <a:gd name="connsiteY15" fmla="*/ 504473 h 606722"/>
                <a:gd name="connsiteX16" fmla="*/ 174085 w 553021"/>
                <a:gd name="connsiteY16" fmla="*/ 463545 h 606722"/>
                <a:gd name="connsiteX17" fmla="*/ 184317 w 553021"/>
                <a:gd name="connsiteY17" fmla="*/ 473779 h 606722"/>
                <a:gd name="connsiteX18" fmla="*/ 184317 w 553021"/>
                <a:gd name="connsiteY18" fmla="*/ 487394 h 606722"/>
                <a:gd name="connsiteX19" fmla="*/ 174085 w 553021"/>
                <a:gd name="connsiteY19" fmla="*/ 497628 h 606722"/>
                <a:gd name="connsiteX20" fmla="*/ 163853 w 553021"/>
                <a:gd name="connsiteY20" fmla="*/ 487394 h 606722"/>
                <a:gd name="connsiteX21" fmla="*/ 163853 w 553021"/>
                <a:gd name="connsiteY21" fmla="*/ 473779 h 606722"/>
                <a:gd name="connsiteX22" fmla="*/ 174085 w 553021"/>
                <a:gd name="connsiteY22" fmla="*/ 463545 h 606722"/>
                <a:gd name="connsiteX23" fmla="*/ 133166 w 553021"/>
                <a:gd name="connsiteY23" fmla="*/ 463545 h 606722"/>
                <a:gd name="connsiteX24" fmla="*/ 143389 w 553021"/>
                <a:gd name="connsiteY24" fmla="*/ 473779 h 606722"/>
                <a:gd name="connsiteX25" fmla="*/ 143389 w 553021"/>
                <a:gd name="connsiteY25" fmla="*/ 487394 h 606722"/>
                <a:gd name="connsiteX26" fmla="*/ 133166 w 553021"/>
                <a:gd name="connsiteY26" fmla="*/ 497628 h 606722"/>
                <a:gd name="connsiteX27" fmla="*/ 122854 w 553021"/>
                <a:gd name="connsiteY27" fmla="*/ 487394 h 606722"/>
                <a:gd name="connsiteX28" fmla="*/ 122854 w 553021"/>
                <a:gd name="connsiteY28" fmla="*/ 473779 h 606722"/>
                <a:gd name="connsiteX29" fmla="*/ 133166 w 553021"/>
                <a:gd name="connsiteY29" fmla="*/ 463545 h 606722"/>
                <a:gd name="connsiteX30" fmla="*/ 92158 w 553021"/>
                <a:gd name="connsiteY30" fmla="*/ 463545 h 606722"/>
                <a:gd name="connsiteX31" fmla="*/ 102390 w 553021"/>
                <a:gd name="connsiteY31" fmla="*/ 473779 h 606722"/>
                <a:gd name="connsiteX32" fmla="*/ 102390 w 553021"/>
                <a:gd name="connsiteY32" fmla="*/ 487394 h 606722"/>
                <a:gd name="connsiteX33" fmla="*/ 92158 w 553021"/>
                <a:gd name="connsiteY33" fmla="*/ 497628 h 606722"/>
                <a:gd name="connsiteX34" fmla="*/ 81926 w 553021"/>
                <a:gd name="connsiteY34" fmla="*/ 487394 h 606722"/>
                <a:gd name="connsiteX35" fmla="*/ 81926 w 553021"/>
                <a:gd name="connsiteY35" fmla="*/ 473779 h 606722"/>
                <a:gd name="connsiteX36" fmla="*/ 92158 w 553021"/>
                <a:gd name="connsiteY36" fmla="*/ 463545 h 606722"/>
                <a:gd name="connsiteX37" fmla="*/ 460792 w 553021"/>
                <a:gd name="connsiteY37" fmla="*/ 436306 h 606722"/>
                <a:gd name="connsiteX38" fmla="*/ 471024 w 553021"/>
                <a:gd name="connsiteY38" fmla="*/ 446513 h 606722"/>
                <a:gd name="connsiteX39" fmla="*/ 471024 w 553021"/>
                <a:gd name="connsiteY39" fmla="*/ 460182 h 606722"/>
                <a:gd name="connsiteX40" fmla="*/ 460792 w 553021"/>
                <a:gd name="connsiteY40" fmla="*/ 470389 h 606722"/>
                <a:gd name="connsiteX41" fmla="*/ 450560 w 553021"/>
                <a:gd name="connsiteY41" fmla="*/ 460182 h 606722"/>
                <a:gd name="connsiteX42" fmla="*/ 450560 w 553021"/>
                <a:gd name="connsiteY42" fmla="*/ 446513 h 606722"/>
                <a:gd name="connsiteX43" fmla="*/ 460792 w 553021"/>
                <a:gd name="connsiteY43" fmla="*/ 436306 h 606722"/>
                <a:gd name="connsiteX44" fmla="*/ 174085 w 553021"/>
                <a:gd name="connsiteY44" fmla="*/ 395378 h 606722"/>
                <a:gd name="connsiteX45" fmla="*/ 184317 w 553021"/>
                <a:gd name="connsiteY45" fmla="*/ 405612 h 606722"/>
                <a:gd name="connsiteX46" fmla="*/ 184317 w 553021"/>
                <a:gd name="connsiteY46" fmla="*/ 419227 h 606722"/>
                <a:gd name="connsiteX47" fmla="*/ 174085 w 553021"/>
                <a:gd name="connsiteY47" fmla="*/ 429461 h 606722"/>
                <a:gd name="connsiteX48" fmla="*/ 163853 w 553021"/>
                <a:gd name="connsiteY48" fmla="*/ 419227 h 606722"/>
                <a:gd name="connsiteX49" fmla="*/ 163853 w 553021"/>
                <a:gd name="connsiteY49" fmla="*/ 405612 h 606722"/>
                <a:gd name="connsiteX50" fmla="*/ 174085 w 553021"/>
                <a:gd name="connsiteY50" fmla="*/ 395378 h 606722"/>
                <a:gd name="connsiteX51" fmla="*/ 133166 w 553021"/>
                <a:gd name="connsiteY51" fmla="*/ 395378 h 606722"/>
                <a:gd name="connsiteX52" fmla="*/ 143389 w 553021"/>
                <a:gd name="connsiteY52" fmla="*/ 405612 h 606722"/>
                <a:gd name="connsiteX53" fmla="*/ 143389 w 553021"/>
                <a:gd name="connsiteY53" fmla="*/ 419227 h 606722"/>
                <a:gd name="connsiteX54" fmla="*/ 133166 w 553021"/>
                <a:gd name="connsiteY54" fmla="*/ 429461 h 606722"/>
                <a:gd name="connsiteX55" fmla="*/ 122854 w 553021"/>
                <a:gd name="connsiteY55" fmla="*/ 419227 h 606722"/>
                <a:gd name="connsiteX56" fmla="*/ 122854 w 553021"/>
                <a:gd name="connsiteY56" fmla="*/ 405612 h 606722"/>
                <a:gd name="connsiteX57" fmla="*/ 133166 w 553021"/>
                <a:gd name="connsiteY57" fmla="*/ 395378 h 606722"/>
                <a:gd name="connsiteX58" fmla="*/ 92158 w 553021"/>
                <a:gd name="connsiteY58" fmla="*/ 395378 h 606722"/>
                <a:gd name="connsiteX59" fmla="*/ 102390 w 553021"/>
                <a:gd name="connsiteY59" fmla="*/ 405612 h 606722"/>
                <a:gd name="connsiteX60" fmla="*/ 102390 w 553021"/>
                <a:gd name="connsiteY60" fmla="*/ 419227 h 606722"/>
                <a:gd name="connsiteX61" fmla="*/ 92158 w 553021"/>
                <a:gd name="connsiteY61" fmla="*/ 429461 h 606722"/>
                <a:gd name="connsiteX62" fmla="*/ 81926 w 553021"/>
                <a:gd name="connsiteY62" fmla="*/ 419227 h 606722"/>
                <a:gd name="connsiteX63" fmla="*/ 81926 w 553021"/>
                <a:gd name="connsiteY63" fmla="*/ 405612 h 606722"/>
                <a:gd name="connsiteX64" fmla="*/ 92158 w 553021"/>
                <a:gd name="connsiteY64" fmla="*/ 395378 h 606722"/>
                <a:gd name="connsiteX65" fmla="*/ 460792 w 553021"/>
                <a:gd name="connsiteY65" fmla="*/ 368140 h 606722"/>
                <a:gd name="connsiteX66" fmla="*/ 471024 w 553021"/>
                <a:gd name="connsiteY66" fmla="*/ 378347 h 606722"/>
                <a:gd name="connsiteX67" fmla="*/ 471024 w 553021"/>
                <a:gd name="connsiteY67" fmla="*/ 391927 h 606722"/>
                <a:gd name="connsiteX68" fmla="*/ 460792 w 553021"/>
                <a:gd name="connsiteY68" fmla="*/ 402223 h 606722"/>
                <a:gd name="connsiteX69" fmla="*/ 450560 w 553021"/>
                <a:gd name="connsiteY69" fmla="*/ 391927 h 606722"/>
                <a:gd name="connsiteX70" fmla="*/ 450560 w 553021"/>
                <a:gd name="connsiteY70" fmla="*/ 378347 h 606722"/>
                <a:gd name="connsiteX71" fmla="*/ 460792 w 553021"/>
                <a:gd name="connsiteY71" fmla="*/ 368140 h 606722"/>
                <a:gd name="connsiteX72" fmla="*/ 365202 w 553021"/>
                <a:gd name="connsiteY72" fmla="*/ 354521 h 606722"/>
                <a:gd name="connsiteX73" fmla="*/ 375549 w 553021"/>
                <a:gd name="connsiteY73" fmla="*/ 364743 h 606722"/>
                <a:gd name="connsiteX74" fmla="*/ 375549 w 553021"/>
                <a:gd name="connsiteY74" fmla="*/ 555573 h 606722"/>
                <a:gd name="connsiteX75" fmla="*/ 365202 w 553021"/>
                <a:gd name="connsiteY75" fmla="*/ 565794 h 606722"/>
                <a:gd name="connsiteX76" fmla="*/ 354944 w 553021"/>
                <a:gd name="connsiteY76" fmla="*/ 555573 h 606722"/>
                <a:gd name="connsiteX77" fmla="*/ 354944 w 553021"/>
                <a:gd name="connsiteY77" fmla="*/ 364743 h 606722"/>
                <a:gd name="connsiteX78" fmla="*/ 365202 w 553021"/>
                <a:gd name="connsiteY78" fmla="*/ 354521 h 606722"/>
                <a:gd name="connsiteX79" fmla="*/ 324248 w 553021"/>
                <a:gd name="connsiteY79" fmla="*/ 354521 h 606722"/>
                <a:gd name="connsiteX80" fmla="*/ 334480 w 553021"/>
                <a:gd name="connsiteY80" fmla="*/ 364743 h 606722"/>
                <a:gd name="connsiteX81" fmla="*/ 334480 w 553021"/>
                <a:gd name="connsiteY81" fmla="*/ 555573 h 606722"/>
                <a:gd name="connsiteX82" fmla="*/ 324248 w 553021"/>
                <a:gd name="connsiteY82" fmla="*/ 565794 h 606722"/>
                <a:gd name="connsiteX83" fmla="*/ 314016 w 553021"/>
                <a:gd name="connsiteY83" fmla="*/ 555573 h 606722"/>
                <a:gd name="connsiteX84" fmla="*/ 314016 w 553021"/>
                <a:gd name="connsiteY84" fmla="*/ 364743 h 606722"/>
                <a:gd name="connsiteX85" fmla="*/ 324248 w 553021"/>
                <a:gd name="connsiteY85" fmla="*/ 354521 h 606722"/>
                <a:gd name="connsiteX86" fmla="*/ 283320 w 553021"/>
                <a:gd name="connsiteY86" fmla="*/ 354521 h 606722"/>
                <a:gd name="connsiteX87" fmla="*/ 293552 w 553021"/>
                <a:gd name="connsiteY87" fmla="*/ 364743 h 606722"/>
                <a:gd name="connsiteX88" fmla="*/ 293552 w 553021"/>
                <a:gd name="connsiteY88" fmla="*/ 555573 h 606722"/>
                <a:gd name="connsiteX89" fmla="*/ 283320 w 553021"/>
                <a:gd name="connsiteY89" fmla="*/ 565794 h 606722"/>
                <a:gd name="connsiteX90" fmla="*/ 273088 w 553021"/>
                <a:gd name="connsiteY90" fmla="*/ 555573 h 606722"/>
                <a:gd name="connsiteX91" fmla="*/ 273088 w 553021"/>
                <a:gd name="connsiteY91" fmla="*/ 364743 h 606722"/>
                <a:gd name="connsiteX92" fmla="*/ 283320 w 553021"/>
                <a:gd name="connsiteY92" fmla="*/ 354521 h 606722"/>
                <a:gd name="connsiteX93" fmla="*/ 238904 w 553021"/>
                <a:gd name="connsiteY93" fmla="*/ 334066 h 606722"/>
                <a:gd name="connsiteX94" fmla="*/ 238904 w 553021"/>
                <a:gd name="connsiteY94" fmla="*/ 341354 h 606722"/>
                <a:gd name="connsiteX95" fmla="*/ 238904 w 553021"/>
                <a:gd name="connsiteY95" fmla="*/ 586282 h 606722"/>
                <a:gd name="connsiteX96" fmla="*/ 409626 w 553021"/>
                <a:gd name="connsiteY96" fmla="*/ 586282 h 606722"/>
                <a:gd name="connsiteX97" fmla="*/ 409626 w 553021"/>
                <a:gd name="connsiteY97" fmla="*/ 334066 h 606722"/>
                <a:gd name="connsiteX98" fmla="*/ 174085 w 553021"/>
                <a:gd name="connsiteY98" fmla="*/ 327212 h 606722"/>
                <a:gd name="connsiteX99" fmla="*/ 184317 w 553021"/>
                <a:gd name="connsiteY99" fmla="*/ 337446 h 606722"/>
                <a:gd name="connsiteX100" fmla="*/ 184317 w 553021"/>
                <a:gd name="connsiteY100" fmla="*/ 351061 h 606722"/>
                <a:gd name="connsiteX101" fmla="*/ 174085 w 553021"/>
                <a:gd name="connsiteY101" fmla="*/ 361295 h 606722"/>
                <a:gd name="connsiteX102" fmla="*/ 163853 w 553021"/>
                <a:gd name="connsiteY102" fmla="*/ 351061 h 606722"/>
                <a:gd name="connsiteX103" fmla="*/ 163853 w 553021"/>
                <a:gd name="connsiteY103" fmla="*/ 337446 h 606722"/>
                <a:gd name="connsiteX104" fmla="*/ 174085 w 553021"/>
                <a:gd name="connsiteY104" fmla="*/ 327212 h 606722"/>
                <a:gd name="connsiteX105" fmla="*/ 133166 w 553021"/>
                <a:gd name="connsiteY105" fmla="*/ 327212 h 606722"/>
                <a:gd name="connsiteX106" fmla="*/ 143389 w 553021"/>
                <a:gd name="connsiteY106" fmla="*/ 337446 h 606722"/>
                <a:gd name="connsiteX107" fmla="*/ 143389 w 553021"/>
                <a:gd name="connsiteY107" fmla="*/ 351061 h 606722"/>
                <a:gd name="connsiteX108" fmla="*/ 133166 w 553021"/>
                <a:gd name="connsiteY108" fmla="*/ 361295 h 606722"/>
                <a:gd name="connsiteX109" fmla="*/ 122854 w 553021"/>
                <a:gd name="connsiteY109" fmla="*/ 351061 h 606722"/>
                <a:gd name="connsiteX110" fmla="*/ 122854 w 553021"/>
                <a:gd name="connsiteY110" fmla="*/ 337446 h 606722"/>
                <a:gd name="connsiteX111" fmla="*/ 133166 w 553021"/>
                <a:gd name="connsiteY111" fmla="*/ 327212 h 606722"/>
                <a:gd name="connsiteX112" fmla="*/ 92158 w 553021"/>
                <a:gd name="connsiteY112" fmla="*/ 327212 h 606722"/>
                <a:gd name="connsiteX113" fmla="*/ 102390 w 553021"/>
                <a:gd name="connsiteY113" fmla="*/ 337446 h 606722"/>
                <a:gd name="connsiteX114" fmla="*/ 102390 w 553021"/>
                <a:gd name="connsiteY114" fmla="*/ 351061 h 606722"/>
                <a:gd name="connsiteX115" fmla="*/ 92158 w 553021"/>
                <a:gd name="connsiteY115" fmla="*/ 361295 h 606722"/>
                <a:gd name="connsiteX116" fmla="*/ 81926 w 553021"/>
                <a:gd name="connsiteY116" fmla="*/ 351061 h 606722"/>
                <a:gd name="connsiteX117" fmla="*/ 81926 w 553021"/>
                <a:gd name="connsiteY117" fmla="*/ 337446 h 606722"/>
                <a:gd name="connsiteX118" fmla="*/ 92158 w 553021"/>
                <a:gd name="connsiteY118" fmla="*/ 327212 h 606722"/>
                <a:gd name="connsiteX119" fmla="*/ 460792 w 553021"/>
                <a:gd name="connsiteY119" fmla="*/ 299974 h 606722"/>
                <a:gd name="connsiteX120" fmla="*/ 471024 w 553021"/>
                <a:gd name="connsiteY120" fmla="*/ 310181 h 606722"/>
                <a:gd name="connsiteX121" fmla="*/ 471024 w 553021"/>
                <a:gd name="connsiteY121" fmla="*/ 323761 h 606722"/>
                <a:gd name="connsiteX122" fmla="*/ 460792 w 553021"/>
                <a:gd name="connsiteY122" fmla="*/ 334057 h 606722"/>
                <a:gd name="connsiteX123" fmla="*/ 450560 w 553021"/>
                <a:gd name="connsiteY123" fmla="*/ 323761 h 606722"/>
                <a:gd name="connsiteX124" fmla="*/ 450560 w 553021"/>
                <a:gd name="connsiteY124" fmla="*/ 310181 h 606722"/>
                <a:gd name="connsiteX125" fmla="*/ 460792 w 553021"/>
                <a:gd name="connsiteY125" fmla="*/ 299974 h 606722"/>
                <a:gd name="connsiteX126" fmla="*/ 174085 w 553021"/>
                <a:gd name="connsiteY126" fmla="*/ 259046 h 606722"/>
                <a:gd name="connsiteX127" fmla="*/ 184317 w 553021"/>
                <a:gd name="connsiteY127" fmla="*/ 269280 h 606722"/>
                <a:gd name="connsiteX128" fmla="*/ 184317 w 553021"/>
                <a:gd name="connsiteY128" fmla="*/ 282895 h 606722"/>
                <a:gd name="connsiteX129" fmla="*/ 174085 w 553021"/>
                <a:gd name="connsiteY129" fmla="*/ 293129 h 606722"/>
                <a:gd name="connsiteX130" fmla="*/ 163853 w 553021"/>
                <a:gd name="connsiteY130" fmla="*/ 282895 h 606722"/>
                <a:gd name="connsiteX131" fmla="*/ 163853 w 553021"/>
                <a:gd name="connsiteY131" fmla="*/ 269280 h 606722"/>
                <a:gd name="connsiteX132" fmla="*/ 174085 w 553021"/>
                <a:gd name="connsiteY132" fmla="*/ 259046 h 606722"/>
                <a:gd name="connsiteX133" fmla="*/ 133166 w 553021"/>
                <a:gd name="connsiteY133" fmla="*/ 259046 h 606722"/>
                <a:gd name="connsiteX134" fmla="*/ 143389 w 553021"/>
                <a:gd name="connsiteY134" fmla="*/ 269280 h 606722"/>
                <a:gd name="connsiteX135" fmla="*/ 143389 w 553021"/>
                <a:gd name="connsiteY135" fmla="*/ 282895 h 606722"/>
                <a:gd name="connsiteX136" fmla="*/ 133166 w 553021"/>
                <a:gd name="connsiteY136" fmla="*/ 293129 h 606722"/>
                <a:gd name="connsiteX137" fmla="*/ 122854 w 553021"/>
                <a:gd name="connsiteY137" fmla="*/ 282895 h 606722"/>
                <a:gd name="connsiteX138" fmla="*/ 122854 w 553021"/>
                <a:gd name="connsiteY138" fmla="*/ 269280 h 606722"/>
                <a:gd name="connsiteX139" fmla="*/ 133166 w 553021"/>
                <a:gd name="connsiteY139" fmla="*/ 259046 h 606722"/>
                <a:gd name="connsiteX140" fmla="*/ 92158 w 553021"/>
                <a:gd name="connsiteY140" fmla="*/ 259046 h 606722"/>
                <a:gd name="connsiteX141" fmla="*/ 102390 w 553021"/>
                <a:gd name="connsiteY141" fmla="*/ 269280 h 606722"/>
                <a:gd name="connsiteX142" fmla="*/ 102390 w 553021"/>
                <a:gd name="connsiteY142" fmla="*/ 282895 h 606722"/>
                <a:gd name="connsiteX143" fmla="*/ 92158 w 553021"/>
                <a:gd name="connsiteY143" fmla="*/ 293129 h 606722"/>
                <a:gd name="connsiteX144" fmla="*/ 81926 w 553021"/>
                <a:gd name="connsiteY144" fmla="*/ 282895 h 606722"/>
                <a:gd name="connsiteX145" fmla="*/ 81926 w 553021"/>
                <a:gd name="connsiteY145" fmla="*/ 269280 h 606722"/>
                <a:gd name="connsiteX146" fmla="*/ 92158 w 553021"/>
                <a:gd name="connsiteY146" fmla="*/ 259046 h 606722"/>
                <a:gd name="connsiteX147" fmla="*/ 460792 w 553021"/>
                <a:gd name="connsiteY147" fmla="*/ 231808 h 606722"/>
                <a:gd name="connsiteX148" fmla="*/ 471024 w 553021"/>
                <a:gd name="connsiteY148" fmla="*/ 242021 h 606722"/>
                <a:gd name="connsiteX149" fmla="*/ 471024 w 553021"/>
                <a:gd name="connsiteY149" fmla="*/ 255608 h 606722"/>
                <a:gd name="connsiteX150" fmla="*/ 460792 w 553021"/>
                <a:gd name="connsiteY150" fmla="*/ 265821 h 606722"/>
                <a:gd name="connsiteX151" fmla="*/ 450560 w 553021"/>
                <a:gd name="connsiteY151" fmla="*/ 255608 h 606722"/>
                <a:gd name="connsiteX152" fmla="*/ 450560 w 553021"/>
                <a:gd name="connsiteY152" fmla="*/ 242021 h 606722"/>
                <a:gd name="connsiteX153" fmla="*/ 460792 w 553021"/>
                <a:gd name="connsiteY153" fmla="*/ 231808 h 606722"/>
                <a:gd name="connsiteX154" fmla="*/ 419864 w 553021"/>
                <a:gd name="connsiteY154" fmla="*/ 231808 h 606722"/>
                <a:gd name="connsiteX155" fmla="*/ 430096 w 553021"/>
                <a:gd name="connsiteY155" fmla="*/ 242021 h 606722"/>
                <a:gd name="connsiteX156" fmla="*/ 430096 w 553021"/>
                <a:gd name="connsiteY156" fmla="*/ 255608 h 606722"/>
                <a:gd name="connsiteX157" fmla="*/ 419864 w 553021"/>
                <a:gd name="connsiteY157" fmla="*/ 265821 h 606722"/>
                <a:gd name="connsiteX158" fmla="*/ 409632 w 553021"/>
                <a:gd name="connsiteY158" fmla="*/ 255608 h 606722"/>
                <a:gd name="connsiteX159" fmla="*/ 409632 w 553021"/>
                <a:gd name="connsiteY159" fmla="*/ 242021 h 606722"/>
                <a:gd name="connsiteX160" fmla="*/ 419864 w 553021"/>
                <a:gd name="connsiteY160" fmla="*/ 231808 h 606722"/>
                <a:gd name="connsiteX161" fmla="*/ 378902 w 553021"/>
                <a:gd name="connsiteY161" fmla="*/ 231808 h 606722"/>
                <a:gd name="connsiteX162" fmla="*/ 389169 w 553021"/>
                <a:gd name="connsiteY162" fmla="*/ 242021 h 606722"/>
                <a:gd name="connsiteX163" fmla="*/ 389169 w 553021"/>
                <a:gd name="connsiteY163" fmla="*/ 255608 h 606722"/>
                <a:gd name="connsiteX164" fmla="*/ 378902 w 553021"/>
                <a:gd name="connsiteY164" fmla="*/ 265821 h 606722"/>
                <a:gd name="connsiteX165" fmla="*/ 368634 w 553021"/>
                <a:gd name="connsiteY165" fmla="*/ 255608 h 606722"/>
                <a:gd name="connsiteX166" fmla="*/ 368634 w 553021"/>
                <a:gd name="connsiteY166" fmla="*/ 242021 h 606722"/>
                <a:gd name="connsiteX167" fmla="*/ 378902 w 553021"/>
                <a:gd name="connsiteY167" fmla="*/ 231808 h 606722"/>
                <a:gd name="connsiteX168" fmla="*/ 47798 w 553021"/>
                <a:gd name="connsiteY168" fmla="*/ 211335 h 606722"/>
                <a:gd name="connsiteX169" fmla="*/ 47798 w 553021"/>
                <a:gd name="connsiteY169" fmla="*/ 586282 h 606722"/>
                <a:gd name="connsiteX170" fmla="*/ 95597 w 553021"/>
                <a:gd name="connsiteY170" fmla="*/ 586282 h 606722"/>
                <a:gd name="connsiteX171" fmla="*/ 95597 w 553021"/>
                <a:gd name="connsiteY171" fmla="*/ 541935 h 606722"/>
                <a:gd name="connsiteX172" fmla="*/ 105833 w 553021"/>
                <a:gd name="connsiteY172" fmla="*/ 531715 h 606722"/>
                <a:gd name="connsiteX173" fmla="*/ 160396 w 553021"/>
                <a:gd name="connsiteY173" fmla="*/ 531715 h 606722"/>
                <a:gd name="connsiteX174" fmla="*/ 170633 w 553021"/>
                <a:gd name="connsiteY174" fmla="*/ 541935 h 606722"/>
                <a:gd name="connsiteX175" fmla="*/ 170633 w 553021"/>
                <a:gd name="connsiteY175" fmla="*/ 586282 h 606722"/>
                <a:gd name="connsiteX176" fmla="*/ 218432 w 553021"/>
                <a:gd name="connsiteY176" fmla="*/ 586282 h 606722"/>
                <a:gd name="connsiteX177" fmla="*/ 218432 w 553021"/>
                <a:gd name="connsiteY177" fmla="*/ 341354 h 606722"/>
                <a:gd name="connsiteX178" fmla="*/ 218432 w 553021"/>
                <a:gd name="connsiteY178" fmla="*/ 323757 h 606722"/>
                <a:gd name="connsiteX179" fmla="*/ 218432 w 553021"/>
                <a:gd name="connsiteY179" fmla="*/ 211335 h 606722"/>
                <a:gd name="connsiteX180" fmla="*/ 460792 w 553021"/>
                <a:gd name="connsiteY180" fmla="*/ 163641 h 606722"/>
                <a:gd name="connsiteX181" fmla="*/ 471024 w 553021"/>
                <a:gd name="connsiteY181" fmla="*/ 173854 h 606722"/>
                <a:gd name="connsiteX182" fmla="*/ 471024 w 553021"/>
                <a:gd name="connsiteY182" fmla="*/ 187441 h 606722"/>
                <a:gd name="connsiteX183" fmla="*/ 460792 w 553021"/>
                <a:gd name="connsiteY183" fmla="*/ 197654 h 606722"/>
                <a:gd name="connsiteX184" fmla="*/ 450560 w 553021"/>
                <a:gd name="connsiteY184" fmla="*/ 187441 h 606722"/>
                <a:gd name="connsiteX185" fmla="*/ 450560 w 553021"/>
                <a:gd name="connsiteY185" fmla="*/ 173854 h 606722"/>
                <a:gd name="connsiteX186" fmla="*/ 460792 w 553021"/>
                <a:gd name="connsiteY186" fmla="*/ 163641 h 606722"/>
                <a:gd name="connsiteX187" fmla="*/ 419864 w 553021"/>
                <a:gd name="connsiteY187" fmla="*/ 163641 h 606722"/>
                <a:gd name="connsiteX188" fmla="*/ 430096 w 553021"/>
                <a:gd name="connsiteY188" fmla="*/ 173854 h 606722"/>
                <a:gd name="connsiteX189" fmla="*/ 430096 w 553021"/>
                <a:gd name="connsiteY189" fmla="*/ 187441 h 606722"/>
                <a:gd name="connsiteX190" fmla="*/ 419864 w 553021"/>
                <a:gd name="connsiteY190" fmla="*/ 197654 h 606722"/>
                <a:gd name="connsiteX191" fmla="*/ 409632 w 553021"/>
                <a:gd name="connsiteY191" fmla="*/ 187441 h 606722"/>
                <a:gd name="connsiteX192" fmla="*/ 409632 w 553021"/>
                <a:gd name="connsiteY192" fmla="*/ 173854 h 606722"/>
                <a:gd name="connsiteX193" fmla="*/ 419864 w 553021"/>
                <a:gd name="connsiteY193" fmla="*/ 163641 h 606722"/>
                <a:gd name="connsiteX194" fmla="*/ 378902 w 553021"/>
                <a:gd name="connsiteY194" fmla="*/ 163641 h 606722"/>
                <a:gd name="connsiteX195" fmla="*/ 389169 w 553021"/>
                <a:gd name="connsiteY195" fmla="*/ 173854 h 606722"/>
                <a:gd name="connsiteX196" fmla="*/ 389169 w 553021"/>
                <a:gd name="connsiteY196" fmla="*/ 187441 h 606722"/>
                <a:gd name="connsiteX197" fmla="*/ 378902 w 553021"/>
                <a:gd name="connsiteY197" fmla="*/ 197654 h 606722"/>
                <a:gd name="connsiteX198" fmla="*/ 368634 w 553021"/>
                <a:gd name="connsiteY198" fmla="*/ 187441 h 606722"/>
                <a:gd name="connsiteX199" fmla="*/ 368634 w 553021"/>
                <a:gd name="connsiteY199" fmla="*/ 173854 h 606722"/>
                <a:gd name="connsiteX200" fmla="*/ 378902 w 553021"/>
                <a:gd name="connsiteY200" fmla="*/ 163641 h 606722"/>
                <a:gd name="connsiteX201" fmla="*/ 187709 w 553021"/>
                <a:gd name="connsiteY201" fmla="*/ 149952 h 606722"/>
                <a:gd name="connsiteX202" fmla="*/ 269696 w 553021"/>
                <a:gd name="connsiteY202" fmla="*/ 149952 h 606722"/>
                <a:gd name="connsiteX203" fmla="*/ 279933 w 553021"/>
                <a:gd name="connsiteY203" fmla="*/ 160264 h 606722"/>
                <a:gd name="connsiteX204" fmla="*/ 269696 w 553021"/>
                <a:gd name="connsiteY204" fmla="*/ 170487 h 606722"/>
                <a:gd name="connsiteX205" fmla="*/ 187709 w 553021"/>
                <a:gd name="connsiteY205" fmla="*/ 170487 h 606722"/>
                <a:gd name="connsiteX206" fmla="*/ 177472 w 553021"/>
                <a:gd name="connsiteY206" fmla="*/ 160264 h 606722"/>
                <a:gd name="connsiteX207" fmla="*/ 187709 w 553021"/>
                <a:gd name="connsiteY207" fmla="*/ 149952 h 606722"/>
                <a:gd name="connsiteX208" fmla="*/ 143395 w 553021"/>
                <a:gd name="connsiteY208" fmla="*/ 115887 h 606722"/>
                <a:gd name="connsiteX209" fmla="*/ 143395 w 553021"/>
                <a:gd name="connsiteY209" fmla="*/ 190895 h 606722"/>
                <a:gd name="connsiteX210" fmla="*/ 228668 w 553021"/>
                <a:gd name="connsiteY210" fmla="*/ 190895 h 606722"/>
                <a:gd name="connsiteX211" fmla="*/ 238904 w 553021"/>
                <a:gd name="connsiteY211" fmla="*/ 201115 h 606722"/>
                <a:gd name="connsiteX212" fmla="*/ 238904 w 553021"/>
                <a:gd name="connsiteY212" fmla="*/ 204492 h 606722"/>
                <a:gd name="connsiteX213" fmla="*/ 269701 w 553021"/>
                <a:gd name="connsiteY213" fmla="*/ 204492 h 606722"/>
                <a:gd name="connsiteX214" fmla="*/ 279938 w 553021"/>
                <a:gd name="connsiteY214" fmla="*/ 214712 h 606722"/>
                <a:gd name="connsiteX215" fmla="*/ 269701 w 553021"/>
                <a:gd name="connsiteY215" fmla="*/ 224933 h 606722"/>
                <a:gd name="connsiteX216" fmla="*/ 238904 w 553021"/>
                <a:gd name="connsiteY216" fmla="*/ 224933 h 606722"/>
                <a:gd name="connsiteX217" fmla="*/ 238904 w 553021"/>
                <a:gd name="connsiteY217" fmla="*/ 259059 h 606722"/>
                <a:gd name="connsiteX218" fmla="*/ 269701 w 553021"/>
                <a:gd name="connsiteY218" fmla="*/ 259059 h 606722"/>
                <a:gd name="connsiteX219" fmla="*/ 279938 w 553021"/>
                <a:gd name="connsiteY219" fmla="*/ 269279 h 606722"/>
                <a:gd name="connsiteX220" fmla="*/ 269701 w 553021"/>
                <a:gd name="connsiteY220" fmla="*/ 279499 h 606722"/>
                <a:gd name="connsiteX221" fmla="*/ 238904 w 553021"/>
                <a:gd name="connsiteY221" fmla="*/ 279499 h 606722"/>
                <a:gd name="connsiteX222" fmla="*/ 238904 w 553021"/>
                <a:gd name="connsiteY222" fmla="*/ 313537 h 606722"/>
                <a:gd name="connsiteX223" fmla="*/ 314029 w 553021"/>
                <a:gd name="connsiteY223" fmla="*/ 313537 h 606722"/>
                <a:gd name="connsiteX224" fmla="*/ 314029 w 553021"/>
                <a:gd name="connsiteY224" fmla="*/ 115887 h 606722"/>
                <a:gd name="connsiteX225" fmla="*/ 460792 w 553021"/>
                <a:gd name="connsiteY225" fmla="*/ 95475 h 606722"/>
                <a:gd name="connsiteX226" fmla="*/ 471024 w 553021"/>
                <a:gd name="connsiteY226" fmla="*/ 105688 h 606722"/>
                <a:gd name="connsiteX227" fmla="*/ 471024 w 553021"/>
                <a:gd name="connsiteY227" fmla="*/ 119275 h 606722"/>
                <a:gd name="connsiteX228" fmla="*/ 460792 w 553021"/>
                <a:gd name="connsiteY228" fmla="*/ 129488 h 606722"/>
                <a:gd name="connsiteX229" fmla="*/ 450560 w 553021"/>
                <a:gd name="connsiteY229" fmla="*/ 119275 h 606722"/>
                <a:gd name="connsiteX230" fmla="*/ 450560 w 553021"/>
                <a:gd name="connsiteY230" fmla="*/ 105688 h 606722"/>
                <a:gd name="connsiteX231" fmla="*/ 460792 w 553021"/>
                <a:gd name="connsiteY231" fmla="*/ 95475 h 606722"/>
                <a:gd name="connsiteX232" fmla="*/ 419864 w 553021"/>
                <a:gd name="connsiteY232" fmla="*/ 95475 h 606722"/>
                <a:gd name="connsiteX233" fmla="*/ 430096 w 553021"/>
                <a:gd name="connsiteY233" fmla="*/ 105688 h 606722"/>
                <a:gd name="connsiteX234" fmla="*/ 430096 w 553021"/>
                <a:gd name="connsiteY234" fmla="*/ 119275 h 606722"/>
                <a:gd name="connsiteX235" fmla="*/ 419864 w 553021"/>
                <a:gd name="connsiteY235" fmla="*/ 129488 h 606722"/>
                <a:gd name="connsiteX236" fmla="*/ 409632 w 553021"/>
                <a:gd name="connsiteY236" fmla="*/ 119275 h 606722"/>
                <a:gd name="connsiteX237" fmla="*/ 409632 w 553021"/>
                <a:gd name="connsiteY237" fmla="*/ 105688 h 606722"/>
                <a:gd name="connsiteX238" fmla="*/ 419864 w 553021"/>
                <a:gd name="connsiteY238" fmla="*/ 95475 h 606722"/>
                <a:gd name="connsiteX239" fmla="*/ 378902 w 553021"/>
                <a:gd name="connsiteY239" fmla="*/ 95475 h 606722"/>
                <a:gd name="connsiteX240" fmla="*/ 389169 w 553021"/>
                <a:gd name="connsiteY240" fmla="*/ 105688 h 606722"/>
                <a:gd name="connsiteX241" fmla="*/ 389169 w 553021"/>
                <a:gd name="connsiteY241" fmla="*/ 119275 h 606722"/>
                <a:gd name="connsiteX242" fmla="*/ 378902 w 553021"/>
                <a:gd name="connsiteY242" fmla="*/ 129488 h 606722"/>
                <a:gd name="connsiteX243" fmla="*/ 368634 w 553021"/>
                <a:gd name="connsiteY243" fmla="*/ 119275 h 606722"/>
                <a:gd name="connsiteX244" fmla="*/ 368634 w 553021"/>
                <a:gd name="connsiteY244" fmla="*/ 105688 h 606722"/>
                <a:gd name="connsiteX245" fmla="*/ 378902 w 553021"/>
                <a:gd name="connsiteY245" fmla="*/ 95475 h 606722"/>
                <a:gd name="connsiteX246" fmla="*/ 334501 w 553021"/>
                <a:gd name="connsiteY246" fmla="*/ 61321 h 606722"/>
                <a:gd name="connsiteX247" fmla="*/ 334501 w 553021"/>
                <a:gd name="connsiteY247" fmla="*/ 105667 h 606722"/>
                <a:gd name="connsiteX248" fmla="*/ 334501 w 553021"/>
                <a:gd name="connsiteY248" fmla="*/ 313537 h 606722"/>
                <a:gd name="connsiteX249" fmla="*/ 368681 w 553021"/>
                <a:gd name="connsiteY249" fmla="*/ 313537 h 606722"/>
                <a:gd name="connsiteX250" fmla="*/ 368681 w 553021"/>
                <a:gd name="connsiteY250" fmla="*/ 310160 h 606722"/>
                <a:gd name="connsiteX251" fmla="*/ 378917 w 553021"/>
                <a:gd name="connsiteY251" fmla="*/ 299940 h 606722"/>
                <a:gd name="connsiteX252" fmla="*/ 389153 w 553021"/>
                <a:gd name="connsiteY252" fmla="*/ 310160 h 606722"/>
                <a:gd name="connsiteX253" fmla="*/ 389153 w 553021"/>
                <a:gd name="connsiteY253" fmla="*/ 313537 h 606722"/>
                <a:gd name="connsiteX254" fmla="*/ 409626 w 553021"/>
                <a:gd name="connsiteY254" fmla="*/ 313537 h 606722"/>
                <a:gd name="connsiteX255" fmla="*/ 409626 w 553021"/>
                <a:gd name="connsiteY255" fmla="*/ 310160 h 606722"/>
                <a:gd name="connsiteX256" fmla="*/ 419862 w 553021"/>
                <a:gd name="connsiteY256" fmla="*/ 299940 h 606722"/>
                <a:gd name="connsiteX257" fmla="*/ 430098 w 553021"/>
                <a:gd name="connsiteY257" fmla="*/ 310160 h 606722"/>
                <a:gd name="connsiteX258" fmla="*/ 430098 w 553021"/>
                <a:gd name="connsiteY258" fmla="*/ 323757 h 606722"/>
                <a:gd name="connsiteX259" fmla="*/ 430098 w 553021"/>
                <a:gd name="connsiteY259" fmla="*/ 586282 h 606722"/>
                <a:gd name="connsiteX260" fmla="*/ 505223 w 553021"/>
                <a:gd name="connsiteY260" fmla="*/ 586282 h 606722"/>
                <a:gd name="connsiteX261" fmla="*/ 505223 w 553021"/>
                <a:gd name="connsiteY261" fmla="*/ 61321 h 606722"/>
                <a:gd name="connsiteX262" fmla="*/ 184341 w 553021"/>
                <a:gd name="connsiteY262" fmla="*/ 61321 h 606722"/>
                <a:gd name="connsiteX263" fmla="*/ 184341 w 553021"/>
                <a:gd name="connsiteY263" fmla="*/ 95447 h 606722"/>
                <a:gd name="connsiteX264" fmla="*/ 273084 w 553021"/>
                <a:gd name="connsiteY264" fmla="*/ 95447 h 606722"/>
                <a:gd name="connsiteX265" fmla="*/ 273084 w 553021"/>
                <a:gd name="connsiteY265" fmla="*/ 61321 h 606722"/>
                <a:gd name="connsiteX266" fmla="*/ 228668 w 553021"/>
                <a:gd name="connsiteY266" fmla="*/ 0 h 606722"/>
                <a:gd name="connsiteX267" fmla="*/ 238904 w 553021"/>
                <a:gd name="connsiteY267" fmla="*/ 10220 h 606722"/>
                <a:gd name="connsiteX268" fmla="*/ 238904 w 553021"/>
                <a:gd name="connsiteY268" fmla="*/ 40880 h 606722"/>
                <a:gd name="connsiteX269" fmla="*/ 283320 w 553021"/>
                <a:gd name="connsiteY269" fmla="*/ 40880 h 606722"/>
                <a:gd name="connsiteX270" fmla="*/ 293556 w 553021"/>
                <a:gd name="connsiteY270" fmla="*/ 51101 h 606722"/>
                <a:gd name="connsiteX271" fmla="*/ 293556 w 553021"/>
                <a:gd name="connsiteY271" fmla="*/ 95447 h 606722"/>
                <a:gd name="connsiteX272" fmla="*/ 314029 w 553021"/>
                <a:gd name="connsiteY272" fmla="*/ 95447 h 606722"/>
                <a:gd name="connsiteX273" fmla="*/ 314029 w 553021"/>
                <a:gd name="connsiteY273" fmla="*/ 51101 h 606722"/>
                <a:gd name="connsiteX274" fmla="*/ 324265 w 553021"/>
                <a:gd name="connsiteY274" fmla="*/ 40880 h 606722"/>
                <a:gd name="connsiteX275" fmla="*/ 515459 w 553021"/>
                <a:gd name="connsiteY275" fmla="*/ 40880 h 606722"/>
                <a:gd name="connsiteX276" fmla="*/ 525695 w 553021"/>
                <a:gd name="connsiteY276" fmla="*/ 51101 h 606722"/>
                <a:gd name="connsiteX277" fmla="*/ 525695 w 553021"/>
                <a:gd name="connsiteY277" fmla="*/ 586282 h 606722"/>
                <a:gd name="connsiteX278" fmla="*/ 542785 w 553021"/>
                <a:gd name="connsiteY278" fmla="*/ 586282 h 606722"/>
                <a:gd name="connsiteX279" fmla="*/ 553021 w 553021"/>
                <a:gd name="connsiteY279" fmla="*/ 596502 h 606722"/>
                <a:gd name="connsiteX280" fmla="*/ 542785 w 553021"/>
                <a:gd name="connsiteY280" fmla="*/ 606722 h 606722"/>
                <a:gd name="connsiteX281" fmla="*/ 10236 w 553021"/>
                <a:gd name="connsiteY281" fmla="*/ 606722 h 606722"/>
                <a:gd name="connsiteX282" fmla="*/ 0 w 553021"/>
                <a:gd name="connsiteY282" fmla="*/ 596502 h 606722"/>
                <a:gd name="connsiteX283" fmla="*/ 10236 w 553021"/>
                <a:gd name="connsiteY283" fmla="*/ 586282 h 606722"/>
                <a:gd name="connsiteX284" fmla="*/ 27326 w 553021"/>
                <a:gd name="connsiteY284" fmla="*/ 586282 h 606722"/>
                <a:gd name="connsiteX285" fmla="*/ 27326 w 553021"/>
                <a:gd name="connsiteY285" fmla="*/ 201115 h 606722"/>
                <a:gd name="connsiteX286" fmla="*/ 37562 w 553021"/>
                <a:gd name="connsiteY286" fmla="*/ 190895 h 606722"/>
                <a:gd name="connsiteX287" fmla="*/ 122923 w 553021"/>
                <a:gd name="connsiteY287" fmla="*/ 190895 h 606722"/>
                <a:gd name="connsiteX288" fmla="*/ 122923 w 553021"/>
                <a:gd name="connsiteY288" fmla="*/ 105667 h 606722"/>
                <a:gd name="connsiteX289" fmla="*/ 133159 w 553021"/>
                <a:gd name="connsiteY289" fmla="*/ 95447 h 606722"/>
                <a:gd name="connsiteX290" fmla="*/ 163868 w 553021"/>
                <a:gd name="connsiteY290" fmla="*/ 95447 h 606722"/>
                <a:gd name="connsiteX291" fmla="*/ 163868 w 553021"/>
                <a:gd name="connsiteY291" fmla="*/ 51101 h 606722"/>
                <a:gd name="connsiteX292" fmla="*/ 174104 w 553021"/>
                <a:gd name="connsiteY292" fmla="*/ 40880 h 606722"/>
                <a:gd name="connsiteX293" fmla="*/ 218432 w 553021"/>
                <a:gd name="connsiteY293" fmla="*/ 40880 h 606722"/>
                <a:gd name="connsiteX294" fmla="*/ 218432 w 553021"/>
                <a:gd name="connsiteY294" fmla="*/ 10220 h 606722"/>
                <a:gd name="connsiteX295" fmla="*/ 228668 w 553021"/>
                <a:gd name="connsiteY295"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Lst>
              <a:rect l="l" t="t" r="r" b="b"/>
              <a:pathLst>
                <a:path w="553021" h="606722">
                  <a:moveTo>
                    <a:pt x="116069" y="552155"/>
                  </a:moveTo>
                  <a:lnTo>
                    <a:pt x="116069" y="586282"/>
                  </a:lnTo>
                  <a:lnTo>
                    <a:pt x="122834" y="586282"/>
                  </a:lnTo>
                  <a:lnTo>
                    <a:pt x="122834" y="569219"/>
                  </a:lnTo>
                  <a:cubicBezTo>
                    <a:pt x="122834" y="563531"/>
                    <a:pt x="127463" y="558999"/>
                    <a:pt x="133159" y="558999"/>
                  </a:cubicBezTo>
                  <a:cubicBezTo>
                    <a:pt x="138767" y="558999"/>
                    <a:pt x="143395" y="563531"/>
                    <a:pt x="143395" y="569219"/>
                  </a:cubicBezTo>
                  <a:lnTo>
                    <a:pt x="143395" y="586282"/>
                  </a:lnTo>
                  <a:lnTo>
                    <a:pt x="150160" y="586282"/>
                  </a:lnTo>
                  <a:lnTo>
                    <a:pt x="150160" y="552155"/>
                  </a:lnTo>
                  <a:close/>
                  <a:moveTo>
                    <a:pt x="460792" y="504473"/>
                  </a:moveTo>
                  <a:cubicBezTo>
                    <a:pt x="466487" y="504473"/>
                    <a:pt x="471024" y="509089"/>
                    <a:pt x="471024" y="514680"/>
                  </a:cubicBezTo>
                  <a:lnTo>
                    <a:pt x="471024" y="528349"/>
                  </a:lnTo>
                  <a:cubicBezTo>
                    <a:pt x="471024" y="533941"/>
                    <a:pt x="466487" y="538556"/>
                    <a:pt x="460792" y="538556"/>
                  </a:cubicBezTo>
                  <a:cubicBezTo>
                    <a:pt x="455187" y="538556"/>
                    <a:pt x="450560" y="533941"/>
                    <a:pt x="450560" y="528349"/>
                  </a:cubicBezTo>
                  <a:lnTo>
                    <a:pt x="450560" y="514680"/>
                  </a:lnTo>
                  <a:cubicBezTo>
                    <a:pt x="450560" y="509089"/>
                    <a:pt x="455187" y="504473"/>
                    <a:pt x="460792" y="504473"/>
                  </a:cubicBezTo>
                  <a:close/>
                  <a:moveTo>
                    <a:pt x="174085" y="463545"/>
                  </a:moveTo>
                  <a:cubicBezTo>
                    <a:pt x="179691" y="463545"/>
                    <a:pt x="184317" y="468084"/>
                    <a:pt x="184317" y="473779"/>
                  </a:cubicBezTo>
                  <a:lnTo>
                    <a:pt x="184317" y="487394"/>
                  </a:lnTo>
                  <a:cubicBezTo>
                    <a:pt x="184317" y="493090"/>
                    <a:pt x="179691" y="497628"/>
                    <a:pt x="174085" y="497628"/>
                  </a:cubicBezTo>
                  <a:cubicBezTo>
                    <a:pt x="168390" y="497628"/>
                    <a:pt x="163853" y="493090"/>
                    <a:pt x="163853" y="487394"/>
                  </a:cubicBezTo>
                  <a:lnTo>
                    <a:pt x="163853" y="473779"/>
                  </a:lnTo>
                  <a:cubicBezTo>
                    <a:pt x="163853" y="468084"/>
                    <a:pt x="168390" y="463545"/>
                    <a:pt x="174085" y="463545"/>
                  </a:cubicBezTo>
                  <a:close/>
                  <a:moveTo>
                    <a:pt x="133166" y="463545"/>
                  </a:moveTo>
                  <a:cubicBezTo>
                    <a:pt x="138766" y="463545"/>
                    <a:pt x="143389" y="468084"/>
                    <a:pt x="143389" y="473779"/>
                  </a:cubicBezTo>
                  <a:lnTo>
                    <a:pt x="143389" y="487394"/>
                  </a:lnTo>
                  <a:cubicBezTo>
                    <a:pt x="143389" y="493090"/>
                    <a:pt x="138766" y="497628"/>
                    <a:pt x="133166" y="497628"/>
                  </a:cubicBezTo>
                  <a:cubicBezTo>
                    <a:pt x="127476" y="497628"/>
                    <a:pt x="122854" y="493090"/>
                    <a:pt x="122854" y="487394"/>
                  </a:cubicBezTo>
                  <a:lnTo>
                    <a:pt x="122854" y="473779"/>
                  </a:lnTo>
                  <a:cubicBezTo>
                    <a:pt x="122854" y="468084"/>
                    <a:pt x="127476" y="463545"/>
                    <a:pt x="133166" y="463545"/>
                  </a:cubicBezTo>
                  <a:close/>
                  <a:moveTo>
                    <a:pt x="92158" y="463545"/>
                  </a:moveTo>
                  <a:cubicBezTo>
                    <a:pt x="97852" y="463545"/>
                    <a:pt x="102390" y="468084"/>
                    <a:pt x="102390" y="473779"/>
                  </a:cubicBezTo>
                  <a:lnTo>
                    <a:pt x="102390" y="487394"/>
                  </a:lnTo>
                  <a:cubicBezTo>
                    <a:pt x="102390" y="493090"/>
                    <a:pt x="97852" y="497628"/>
                    <a:pt x="92158" y="497628"/>
                  </a:cubicBezTo>
                  <a:cubicBezTo>
                    <a:pt x="86552" y="497628"/>
                    <a:pt x="81926" y="493090"/>
                    <a:pt x="81926" y="487394"/>
                  </a:cubicBezTo>
                  <a:lnTo>
                    <a:pt x="81926" y="473779"/>
                  </a:lnTo>
                  <a:cubicBezTo>
                    <a:pt x="81926" y="468084"/>
                    <a:pt x="86552" y="463545"/>
                    <a:pt x="92158" y="463545"/>
                  </a:cubicBezTo>
                  <a:close/>
                  <a:moveTo>
                    <a:pt x="460792" y="436306"/>
                  </a:moveTo>
                  <a:cubicBezTo>
                    <a:pt x="466487" y="436306"/>
                    <a:pt x="471024" y="440922"/>
                    <a:pt x="471024" y="446513"/>
                  </a:cubicBezTo>
                  <a:lnTo>
                    <a:pt x="471024" y="460182"/>
                  </a:lnTo>
                  <a:cubicBezTo>
                    <a:pt x="471024" y="465774"/>
                    <a:pt x="466487" y="470389"/>
                    <a:pt x="460792" y="470389"/>
                  </a:cubicBezTo>
                  <a:cubicBezTo>
                    <a:pt x="455187" y="470389"/>
                    <a:pt x="450560" y="465774"/>
                    <a:pt x="450560" y="460182"/>
                  </a:cubicBezTo>
                  <a:lnTo>
                    <a:pt x="450560" y="446513"/>
                  </a:lnTo>
                  <a:cubicBezTo>
                    <a:pt x="450560" y="440922"/>
                    <a:pt x="455187" y="436306"/>
                    <a:pt x="460792" y="436306"/>
                  </a:cubicBezTo>
                  <a:close/>
                  <a:moveTo>
                    <a:pt x="174085" y="395378"/>
                  </a:moveTo>
                  <a:cubicBezTo>
                    <a:pt x="179691" y="395378"/>
                    <a:pt x="184317" y="399917"/>
                    <a:pt x="184317" y="405612"/>
                  </a:cubicBezTo>
                  <a:lnTo>
                    <a:pt x="184317" y="419227"/>
                  </a:lnTo>
                  <a:cubicBezTo>
                    <a:pt x="184317" y="424923"/>
                    <a:pt x="179691" y="429461"/>
                    <a:pt x="174085" y="429461"/>
                  </a:cubicBezTo>
                  <a:cubicBezTo>
                    <a:pt x="168390" y="429461"/>
                    <a:pt x="163853" y="424923"/>
                    <a:pt x="163853" y="419227"/>
                  </a:cubicBezTo>
                  <a:lnTo>
                    <a:pt x="163853" y="405612"/>
                  </a:lnTo>
                  <a:cubicBezTo>
                    <a:pt x="163853" y="399917"/>
                    <a:pt x="168390" y="395378"/>
                    <a:pt x="174085" y="395378"/>
                  </a:cubicBezTo>
                  <a:close/>
                  <a:moveTo>
                    <a:pt x="133166" y="395378"/>
                  </a:moveTo>
                  <a:cubicBezTo>
                    <a:pt x="138766" y="395378"/>
                    <a:pt x="143389" y="399917"/>
                    <a:pt x="143389" y="405612"/>
                  </a:cubicBezTo>
                  <a:lnTo>
                    <a:pt x="143389" y="419227"/>
                  </a:lnTo>
                  <a:cubicBezTo>
                    <a:pt x="143389" y="424923"/>
                    <a:pt x="138766" y="429461"/>
                    <a:pt x="133166" y="429461"/>
                  </a:cubicBezTo>
                  <a:cubicBezTo>
                    <a:pt x="127476" y="429461"/>
                    <a:pt x="122854" y="424923"/>
                    <a:pt x="122854" y="419227"/>
                  </a:cubicBezTo>
                  <a:lnTo>
                    <a:pt x="122854" y="405612"/>
                  </a:lnTo>
                  <a:cubicBezTo>
                    <a:pt x="122854" y="399917"/>
                    <a:pt x="127476" y="395378"/>
                    <a:pt x="133166" y="395378"/>
                  </a:cubicBezTo>
                  <a:close/>
                  <a:moveTo>
                    <a:pt x="92158" y="395378"/>
                  </a:moveTo>
                  <a:cubicBezTo>
                    <a:pt x="97852" y="395378"/>
                    <a:pt x="102390" y="399917"/>
                    <a:pt x="102390" y="405612"/>
                  </a:cubicBezTo>
                  <a:lnTo>
                    <a:pt x="102390" y="419227"/>
                  </a:lnTo>
                  <a:cubicBezTo>
                    <a:pt x="102390" y="424923"/>
                    <a:pt x="97852" y="429461"/>
                    <a:pt x="92158" y="429461"/>
                  </a:cubicBezTo>
                  <a:cubicBezTo>
                    <a:pt x="86552" y="429461"/>
                    <a:pt x="81926" y="424923"/>
                    <a:pt x="81926" y="419227"/>
                  </a:cubicBezTo>
                  <a:lnTo>
                    <a:pt x="81926" y="405612"/>
                  </a:lnTo>
                  <a:cubicBezTo>
                    <a:pt x="81926" y="399917"/>
                    <a:pt x="86552" y="395378"/>
                    <a:pt x="92158" y="395378"/>
                  </a:cubicBezTo>
                  <a:close/>
                  <a:moveTo>
                    <a:pt x="460792" y="368140"/>
                  </a:moveTo>
                  <a:cubicBezTo>
                    <a:pt x="466487" y="368140"/>
                    <a:pt x="471024" y="372756"/>
                    <a:pt x="471024" y="378347"/>
                  </a:cubicBezTo>
                  <a:lnTo>
                    <a:pt x="471024" y="391927"/>
                  </a:lnTo>
                  <a:cubicBezTo>
                    <a:pt x="471024" y="397608"/>
                    <a:pt x="466487" y="402223"/>
                    <a:pt x="460792" y="402223"/>
                  </a:cubicBezTo>
                  <a:cubicBezTo>
                    <a:pt x="455187" y="402223"/>
                    <a:pt x="450560" y="397608"/>
                    <a:pt x="450560" y="391927"/>
                  </a:cubicBezTo>
                  <a:lnTo>
                    <a:pt x="450560" y="378347"/>
                  </a:lnTo>
                  <a:cubicBezTo>
                    <a:pt x="450560" y="372756"/>
                    <a:pt x="455187" y="368140"/>
                    <a:pt x="460792" y="368140"/>
                  </a:cubicBezTo>
                  <a:close/>
                  <a:moveTo>
                    <a:pt x="365202" y="354521"/>
                  </a:moveTo>
                  <a:cubicBezTo>
                    <a:pt x="370911" y="354521"/>
                    <a:pt x="375549" y="359054"/>
                    <a:pt x="375549" y="364743"/>
                  </a:cubicBezTo>
                  <a:lnTo>
                    <a:pt x="375549" y="555573"/>
                  </a:lnTo>
                  <a:cubicBezTo>
                    <a:pt x="375549" y="561261"/>
                    <a:pt x="370911" y="565794"/>
                    <a:pt x="365202" y="565794"/>
                  </a:cubicBezTo>
                  <a:cubicBezTo>
                    <a:pt x="359583" y="565794"/>
                    <a:pt x="354944" y="561261"/>
                    <a:pt x="354944" y="555573"/>
                  </a:cubicBezTo>
                  <a:lnTo>
                    <a:pt x="354944" y="364743"/>
                  </a:lnTo>
                  <a:cubicBezTo>
                    <a:pt x="354944" y="359054"/>
                    <a:pt x="359583" y="354521"/>
                    <a:pt x="365202" y="354521"/>
                  </a:cubicBezTo>
                  <a:close/>
                  <a:moveTo>
                    <a:pt x="324248" y="354521"/>
                  </a:moveTo>
                  <a:cubicBezTo>
                    <a:pt x="329943" y="354521"/>
                    <a:pt x="334480" y="359054"/>
                    <a:pt x="334480" y="364743"/>
                  </a:cubicBezTo>
                  <a:lnTo>
                    <a:pt x="334480" y="555573"/>
                  </a:lnTo>
                  <a:cubicBezTo>
                    <a:pt x="334480" y="561261"/>
                    <a:pt x="329943" y="565794"/>
                    <a:pt x="324248" y="565794"/>
                  </a:cubicBezTo>
                  <a:cubicBezTo>
                    <a:pt x="318643" y="565794"/>
                    <a:pt x="314016" y="561261"/>
                    <a:pt x="314016" y="555573"/>
                  </a:cubicBezTo>
                  <a:lnTo>
                    <a:pt x="314016" y="364743"/>
                  </a:lnTo>
                  <a:cubicBezTo>
                    <a:pt x="314016" y="359054"/>
                    <a:pt x="318643" y="354521"/>
                    <a:pt x="324248" y="354521"/>
                  </a:cubicBezTo>
                  <a:close/>
                  <a:moveTo>
                    <a:pt x="283320" y="354521"/>
                  </a:moveTo>
                  <a:cubicBezTo>
                    <a:pt x="289015" y="354521"/>
                    <a:pt x="293552" y="359054"/>
                    <a:pt x="293552" y="364743"/>
                  </a:cubicBezTo>
                  <a:lnTo>
                    <a:pt x="293552" y="555573"/>
                  </a:lnTo>
                  <a:cubicBezTo>
                    <a:pt x="293552" y="561261"/>
                    <a:pt x="289015" y="565794"/>
                    <a:pt x="283320" y="565794"/>
                  </a:cubicBezTo>
                  <a:cubicBezTo>
                    <a:pt x="277626" y="565794"/>
                    <a:pt x="273088" y="561261"/>
                    <a:pt x="273088" y="555573"/>
                  </a:cubicBezTo>
                  <a:lnTo>
                    <a:pt x="273088" y="364743"/>
                  </a:lnTo>
                  <a:cubicBezTo>
                    <a:pt x="273088" y="359054"/>
                    <a:pt x="277715" y="354521"/>
                    <a:pt x="283320" y="354521"/>
                  </a:cubicBezTo>
                  <a:close/>
                  <a:moveTo>
                    <a:pt x="238904" y="334066"/>
                  </a:moveTo>
                  <a:lnTo>
                    <a:pt x="238904" y="341354"/>
                  </a:lnTo>
                  <a:lnTo>
                    <a:pt x="238904" y="586282"/>
                  </a:lnTo>
                  <a:lnTo>
                    <a:pt x="409626" y="586282"/>
                  </a:lnTo>
                  <a:lnTo>
                    <a:pt x="409626" y="334066"/>
                  </a:lnTo>
                  <a:close/>
                  <a:moveTo>
                    <a:pt x="174085" y="327212"/>
                  </a:moveTo>
                  <a:cubicBezTo>
                    <a:pt x="179691" y="327212"/>
                    <a:pt x="184317" y="331751"/>
                    <a:pt x="184317" y="337446"/>
                  </a:cubicBezTo>
                  <a:lnTo>
                    <a:pt x="184317" y="351061"/>
                  </a:lnTo>
                  <a:cubicBezTo>
                    <a:pt x="184317" y="356757"/>
                    <a:pt x="179691" y="361295"/>
                    <a:pt x="174085" y="361295"/>
                  </a:cubicBezTo>
                  <a:cubicBezTo>
                    <a:pt x="168390" y="361295"/>
                    <a:pt x="163853" y="356757"/>
                    <a:pt x="163853" y="351061"/>
                  </a:cubicBezTo>
                  <a:lnTo>
                    <a:pt x="163853" y="337446"/>
                  </a:lnTo>
                  <a:cubicBezTo>
                    <a:pt x="163853" y="331751"/>
                    <a:pt x="168390" y="327212"/>
                    <a:pt x="174085" y="327212"/>
                  </a:cubicBezTo>
                  <a:close/>
                  <a:moveTo>
                    <a:pt x="133166" y="327212"/>
                  </a:moveTo>
                  <a:cubicBezTo>
                    <a:pt x="138766" y="327212"/>
                    <a:pt x="143389" y="331751"/>
                    <a:pt x="143389" y="337446"/>
                  </a:cubicBezTo>
                  <a:lnTo>
                    <a:pt x="143389" y="351061"/>
                  </a:lnTo>
                  <a:cubicBezTo>
                    <a:pt x="143389" y="356757"/>
                    <a:pt x="138766" y="361295"/>
                    <a:pt x="133166" y="361295"/>
                  </a:cubicBezTo>
                  <a:cubicBezTo>
                    <a:pt x="127476" y="361295"/>
                    <a:pt x="122854" y="356757"/>
                    <a:pt x="122854" y="351061"/>
                  </a:cubicBezTo>
                  <a:lnTo>
                    <a:pt x="122854" y="337446"/>
                  </a:lnTo>
                  <a:cubicBezTo>
                    <a:pt x="122854" y="331751"/>
                    <a:pt x="127476" y="327212"/>
                    <a:pt x="133166" y="327212"/>
                  </a:cubicBezTo>
                  <a:close/>
                  <a:moveTo>
                    <a:pt x="92158" y="327212"/>
                  </a:moveTo>
                  <a:cubicBezTo>
                    <a:pt x="97852" y="327212"/>
                    <a:pt x="102390" y="331751"/>
                    <a:pt x="102390" y="337446"/>
                  </a:cubicBezTo>
                  <a:lnTo>
                    <a:pt x="102390" y="351061"/>
                  </a:lnTo>
                  <a:cubicBezTo>
                    <a:pt x="102390" y="356757"/>
                    <a:pt x="97852" y="361295"/>
                    <a:pt x="92158" y="361295"/>
                  </a:cubicBezTo>
                  <a:cubicBezTo>
                    <a:pt x="86552" y="361295"/>
                    <a:pt x="81926" y="356757"/>
                    <a:pt x="81926" y="351061"/>
                  </a:cubicBezTo>
                  <a:lnTo>
                    <a:pt x="81926" y="337446"/>
                  </a:lnTo>
                  <a:cubicBezTo>
                    <a:pt x="81926" y="331751"/>
                    <a:pt x="86552" y="327212"/>
                    <a:pt x="92158" y="327212"/>
                  </a:cubicBezTo>
                  <a:close/>
                  <a:moveTo>
                    <a:pt x="460792" y="299974"/>
                  </a:moveTo>
                  <a:cubicBezTo>
                    <a:pt x="466487" y="299974"/>
                    <a:pt x="471024" y="304501"/>
                    <a:pt x="471024" y="310181"/>
                  </a:cubicBezTo>
                  <a:lnTo>
                    <a:pt x="471024" y="323761"/>
                  </a:lnTo>
                  <a:cubicBezTo>
                    <a:pt x="471024" y="329442"/>
                    <a:pt x="466487" y="334057"/>
                    <a:pt x="460792" y="334057"/>
                  </a:cubicBezTo>
                  <a:cubicBezTo>
                    <a:pt x="455187" y="334057"/>
                    <a:pt x="450560" y="329442"/>
                    <a:pt x="450560" y="323761"/>
                  </a:cubicBezTo>
                  <a:lnTo>
                    <a:pt x="450560" y="310181"/>
                  </a:lnTo>
                  <a:cubicBezTo>
                    <a:pt x="450560" y="304501"/>
                    <a:pt x="455187" y="299974"/>
                    <a:pt x="460792" y="299974"/>
                  </a:cubicBezTo>
                  <a:close/>
                  <a:moveTo>
                    <a:pt x="174085" y="259046"/>
                  </a:moveTo>
                  <a:cubicBezTo>
                    <a:pt x="179691" y="259046"/>
                    <a:pt x="184317" y="263585"/>
                    <a:pt x="184317" y="269280"/>
                  </a:cubicBezTo>
                  <a:lnTo>
                    <a:pt x="184317" y="282895"/>
                  </a:lnTo>
                  <a:cubicBezTo>
                    <a:pt x="184317" y="288591"/>
                    <a:pt x="179691" y="293129"/>
                    <a:pt x="174085" y="293129"/>
                  </a:cubicBezTo>
                  <a:cubicBezTo>
                    <a:pt x="168390" y="293129"/>
                    <a:pt x="163853" y="288591"/>
                    <a:pt x="163853" y="282895"/>
                  </a:cubicBezTo>
                  <a:lnTo>
                    <a:pt x="163853" y="269280"/>
                  </a:lnTo>
                  <a:cubicBezTo>
                    <a:pt x="163853" y="263585"/>
                    <a:pt x="168390" y="259046"/>
                    <a:pt x="174085" y="259046"/>
                  </a:cubicBezTo>
                  <a:close/>
                  <a:moveTo>
                    <a:pt x="133166" y="259046"/>
                  </a:moveTo>
                  <a:cubicBezTo>
                    <a:pt x="138766" y="259046"/>
                    <a:pt x="143389" y="263585"/>
                    <a:pt x="143389" y="269280"/>
                  </a:cubicBezTo>
                  <a:lnTo>
                    <a:pt x="143389" y="282895"/>
                  </a:lnTo>
                  <a:cubicBezTo>
                    <a:pt x="143389" y="288591"/>
                    <a:pt x="138766" y="293129"/>
                    <a:pt x="133166" y="293129"/>
                  </a:cubicBezTo>
                  <a:cubicBezTo>
                    <a:pt x="127476" y="293129"/>
                    <a:pt x="122854" y="288591"/>
                    <a:pt x="122854" y="282895"/>
                  </a:cubicBezTo>
                  <a:lnTo>
                    <a:pt x="122854" y="269280"/>
                  </a:lnTo>
                  <a:cubicBezTo>
                    <a:pt x="122854" y="263585"/>
                    <a:pt x="127476" y="259046"/>
                    <a:pt x="133166" y="259046"/>
                  </a:cubicBezTo>
                  <a:close/>
                  <a:moveTo>
                    <a:pt x="92158" y="259046"/>
                  </a:moveTo>
                  <a:cubicBezTo>
                    <a:pt x="97852" y="259046"/>
                    <a:pt x="102390" y="263585"/>
                    <a:pt x="102390" y="269280"/>
                  </a:cubicBezTo>
                  <a:lnTo>
                    <a:pt x="102390" y="282895"/>
                  </a:lnTo>
                  <a:cubicBezTo>
                    <a:pt x="102390" y="288591"/>
                    <a:pt x="97852" y="293129"/>
                    <a:pt x="92158" y="293129"/>
                  </a:cubicBezTo>
                  <a:cubicBezTo>
                    <a:pt x="86552" y="293129"/>
                    <a:pt x="81926" y="288591"/>
                    <a:pt x="81926" y="282895"/>
                  </a:cubicBezTo>
                  <a:lnTo>
                    <a:pt x="81926" y="269280"/>
                  </a:lnTo>
                  <a:cubicBezTo>
                    <a:pt x="81926" y="263585"/>
                    <a:pt x="86552" y="259046"/>
                    <a:pt x="92158" y="259046"/>
                  </a:cubicBezTo>
                  <a:close/>
                  <a:moveTo>
                    <a:pt x="460792" y="231808"/>
                  </a:moveTo>
                  <a:cubicBezTo>
                    <a:pt x="466487" y="231808"/>
                    <a:pt x="471024" y="236337"/>
                    <a:pt x="471024" y="242021"/>
                  </a:cubicBezTo>
                  <a:lnTo>
                    <a:pt x="471024" y="255608"/>
                  </a:lnTo>
                  <a:cubicBezTo>
                    <a:pt x="471024" y="261292"/>
                    <a:pt x="466487" y="265821"/>
                    <a:pt x="460792" y="265821"/>
                  </a:cubicBezTo>
                  <a:cubicBezTo>
                    <a:pt x="455187" y="265821"/>
                    <a:pt x="450560" y="261292"/>
                    <a:pt x="450560" y="255608"/>
                  </a:cubicBezTo>
                  <a:lnTo>
                    <a:pt x="450560" y="242021"/>
                  </a:lnTo>
                  <a:cubicBezTo>
                    <a:pt x="450560" y="236337"/>
                    <a:pt x="455187" y="231808"/>
                    <a:pt x="460792" y="231808"/>
                  </a:cubicBezTo>
                  <a:close/>
                  <a:moveTo>
                    <a:pt x="419864" y="231808"/>
                  </a:moveTo>
                  <a:cubicBezTo>
                    <a:pt x="425559" y="231808"/>
                    <a:pt x="430096" y="236337"/>
                    <a:pt x="430096" y="242021"/>
                  </a:cubicBezTo>
                  <a:lnTo>
                    <a:pt x="430096" y="255608"/>
                  </a:lnTo>
                  <a:cubicBezTo>
                    <a:pt x="430096" y="261292"/>
                    <a:pt x="425559" y="265821"/>
                    <a:pt x="419864" y="265821"/>
                  </a:cubicBezTo>
                  <a:cubicBezTo>
                    <a:pt x="414259" y="265821"/>
                    <a:pt x="409632" y="261292"/>
                    <a:pt x="409632" y="255608"/>
                  </a:cubicBezTo>
                  <a:lnTo>
                    <a:pt x="409632" y="242021"/>
                  </a:lnTo>
                  <a:cubicBezTo>
                    <a:pt x="409632" y="236337"/>
                    <a:pt x="414259" y="231808"/>
                    <a:pt x="419864" y="231808"/>
                  </a:cubicBezTo>
                  <a:close/>
                  <a:moveTo>
                    <a:pt x="378902" y="231808"/>
                  </a:moveTo>
                  <a:cubicBezTo>
                    <a:pt x="384527" y="231808"/>
                    <a:pt x="389169" y="236337"/>
                    <a:pt x="389169" y="242021"/>
                  </a:cubicBezTo>
                  <a:lnTo>
                    <a:pt x="389169" y="255608"/>
                  </a:lnTo>
                  <a:cubicBezTo>
                    <a:pt x="389169" y="261292"/>
                    <a:pt x="384527" y="265821"/>
                    <a:pt x="378902" y="265821"/>
                  </a:cubicBezTo>
                  <a:cubicBezTo>
                    <a:pt x="373188" y="265821"/>
                    <a:pt x="368634" y="261292"/>
                    <a:pt x="368634" y="255608"/>
                  </a:cubicBezTo>
                  <a:lnTo>
                    <a:pt x="368634" y="242021"/>
                  </a:lnTo>
                  <a:cubicBezTo>
                    <a:pt x="368634" y="236337"/>
                    <a:pt x="373188" y="231808"/>
                    <a:pt x="378902" y="231808"/>
                  </a:cubicBezTo>
                  <a:close/>
                  <a:moveTo>
                    <a:pt x="47798" y="211335"/>
                  </a:moveTo>
                  <a:lnTo>
                    <a:pt x="47798" y="586282"/>
                  </a:lnTo>
                  <a:lnTo>
                    <a:pt x="95597" y="586282"/>
                  </a:lnTo>
                  <a:lnTo>
                    <a:pt x="95597" y="541935"/>
                  </a:lnTo>
                  <a:cubicBezTo>
                    <a:pt x="95597" y="536248"/>
                    <a:pt x="100136" y="531715"/>
                    <a:pt x="105833" y="531715"/>
                  </a:cubicBezTo>
                  <a:lnTo>
                    <a:pt x="160396" y="531715"/>
                  </a:lnTo>
                  <a:cubicBezTo>
                    <a:pt x="166093" y="531715"/>
                    <a:pt x="170633" y="536248"/>
                    <a:pt x="170633" y="541935"/>
                  </a:cubicBezTo>
                  <a:lnTo>
                    <a:pt x="170633" y="586282"/>
                  </a:lnTo>
                  <a:lnTo>
                    <a:pt x="218432" y="586282"/>
                  </a:lnTo>
                  <a:lnTo>
                    <a:pt x="218432" y="341354"/>
                  </a:lnTo>
                  <a:lnTo>
                    <a:pt x="218432" y="323757"/>
                  </a:lnTo>
                  <a:lnTo>
                    <a:pt x="218432" y="211335"/>
                  </a:lnTo>
                  <a:close/>
                  <a:moveTo>
                    <a:pt x="460792" y="163641"/>
                  </a:moveTo>
                  <a:cubicBezTo>
                    <a:pt x="466487" y="163641"/>
                    <a:pt x="471024" y="168170"/>
                    <a:pt x="471024" y="173854"/>
                  </a:cubicBezTo>
                  <a:lnTo>
                    <a:pt x="471024" y="187441"/>
                  </a:lnTo>
                  <a:cubicBezTo>
                    <a:pt x="471024" y="193125"/>
                    <a:pt x="466487" y="197654"/>
                    <a:pt x="460792" y="197654"/>
                  </a:cubicBezTo>
                  <a:cubicBezTo>
                    <a:pt x="455187" y="197654"/>
                    <a:pt x="450560" y="193125"/>
                    <a:pt x="450560" y="187441"/>
                  </a:cubicBezTo>
                  <a:lnTo>
                    <a:pt x="450560" y="173854"/>
                  </a:lnTo>
                  <a:cubicBezTo>
                    <a:pt x="450560" y="168170"/>
                    <a:pt x="455187" y="163641"/>
                    <a:pt x="460792" y="163641"/>
                  </a:cubicBezTo>
                  <a:close/>
                  <a:moveTo>
                    <a:pt x="419864" y="163641"/>
                  </a:moveTo>
                  <a:cubicBezTo>
                    <a:pt x="425559" y="163641"/>
                    <a:pt x="430096" y="168170"/>
                    <a:pt x="430096" y="173854"/>
                  </a:cubicBezTo>
                  <a:lnTo>
                    <a:pt x="430096" y="187441"/>
                  </a:lnTo>
                  <a:cubicBezTo>
                    <a:pt x="430096" y="193125"/>
                    <a:pt x="425559" y="197654"/>
                    <a:pt x="419864" y="197654"/>
                  </a:cubicBezTo>
                  <a:cubicBezTo>
                    <a:pt x="414259" y="197654"/>
                    <a:pt x="409632" y="193125"/>
                    <a:pt x="409632" y="187441"/>
                  </a:cubicBezTo>
                  <a:lnTo>
                    <a:pt x="409632" y="173854"/>
                  </a:lnTo>
                  <a:cubicBezTo>
                    <a:pt x="409632" y="168170"/>
                    <a:pt x="414259" y="163641"/>
                    <a:pt x="419864" y="163641"/>
                  </a:cubicBezTo>
                  <a:close/>
                  <a:moveTo>
                    <a:pt x="378902" y="163641"/>
                  </a:moveTo>
                  <a:cubicBezTo>
                    <a:pt x="384527" y="163641"/>
                    <a:pt x="389169" y="168170"/>
                    <a:pt x="389169" y="173854"/>
                  </a:cubicBezTo>
                  <a:lnTo>
                    <a:pt x="389169" y="187441"/>
                  </a:lnTo>
                  <a:cubicBezTo>
                    <a:pt x="389169" y="193125"/>
                    <a:pt x="384527" y="197654"/>
                    <a:pt x="378902" y="197654"/>
                  </a:cubicBezTo>
                  <a:cubicBezTo>
                    <a:pt x="373188" y="197654"/>
                    <a:pt x="368634" y="193125"/>
                    <a:pt x="368634" y="187441"/>
                  </a:cubicBezTo>
                  <a:lnTo>
                    <a:pt x="368634" y="173854"/>
                  </a:lnTo>
                  <a:cubicBezTo>
                    <a:pt x="368634" y="168170"/>
                    <a:pt x="373188" y="163641"/>
                    <a:pt x="378902" y="163641"/>
                  </a:cubicBezTo>
                  <a:close/>
                  <a:moveTo>
                    <a:pt x="187709" y="149952"/>
                  </a:moveTo>
                  <a:lnTo>
                    <a:pt x="269696" y="149952"/>
                  </a:lnTo>
                  <a:cubicBezTo>
                    <a:pt x="275304" y="149952"/>
                    <a:pt x="279933" y="154575"/>
                    <a:pt x="279933" y="160264"/>
                  </a:cubicBezTo>
                  <a:cubicBezTo>
                    <a:pt x="279933" y="165865"/>
                    <a:pt x="275304" y="170487"/>
                    <a:pt x="269696" y="170487"/>
                  </a:cubicBezTo>
                  <a:lnTo>
                    <a:pt x="187709" y="170487"/>
                  </a:lnTo>
                  <a:cubicBezTo>
                    <a:pt x="182101" y="170487"/>
                    <a:pt x="177472" y="165865"/>
                    <a:pt x="177472" y="160264"/>
                  </a:cubicBezTo>
                  <a:cubicBezTo>
                    <a:pt x="177472" y="154575"/>
                    <a:pt x="182101" y="149952"/>
                    <a:pt x="187709" y="149952"/>
                  </a:cubicBezTo>
                  <a:close/>
                  <a:moveTo>
                    <a:pt x="143395" y="115887"/>
                  </a:moveTo>
                  <a:lnTo>
                    <a:pt x="143395" y="190895"/>
                  </a:lnTo>
                  <a:lnTo>
                    <a:pt x="228668" y="190895"/>
                  </a:lnTo>
                  <a:cubicBezTo>
                    <a:pt x="234364" y="190895"/>
                    <a:pt x="238904" y="195427"/>
                    <a:pt x="238904" y="201115"/>
                  </a:cubicBezTo>
                  <a:lnTo>
                    <a:pt x="238904" y="204492"/>
                  </a:lnTo>
                  <a:lnTo>
                    <a:pt x="269701" y="204492"/>
                  </a:lnTo>
                  <a:cubicBezTo>
                    <a:pt x="275309" y="204492"/>
                    <a:pt x="279938" y="209114"/>
                    <a:pt x="279938" y="214712"/>
                  </a:cubicBezTo>
                  <a:cubicBezTo>
                    <a:pt x="279938" y="220400"/>
                    <a:pt x="275309" y="224933"/>
                    <a:pt x="269701" y="224933"/>
                  </a:cubicBezTo>
                  <a:lnTo>
                    <a:pt x="238904" y="224933"/>
                  </a:lnTo>
                  <a:lnTo>
                    <a:pt x="238904" y="259059"/>
                  </a:lnTo>
                  <a:lnTo>
                    <a:pt x="269701" y="259059"/>
                  </a:lnTo>
                  <a:cubicBezTo>
                    <a:pt x="275309" y="259059"/>
                    <a:pt x="279938" y="263591"/>
                    <a:pt x="279938" y="269279"/>
                  </a:cubicBezTo>
                  <a:cubicBezTo>
                    <a:pt x="279938" y="274878"/>
                    <a:pt x="275309" y="279499"/>
                    <a:pt x="269701" y="279499"/>
                  </a:cubicBezTo>
                  <a:lnTo>
                    <a:pt x="238904" y="279499"/>
                  </a:lnTo>
                  <a:lnTo>
                    <a:pt x="238904" y="313537"/>
                  </a:lnTo>
                  <a:lnTo>
                    <a:pt x="314029" y="313537"/>
                  </a:lnTo>
                  <a:lnTo>
                    <a:pt x="314029" y="115887"/>
                  </a:lnTo>
                  <a:close/>
                  <a:moveTo>
                    <a:pt x="460792" y="95475"/>
                  </a:moveTo>
                  <a:cubicBezTo>
                    <a:pt x="466487" y="95475"/>
                    <a:pt x="471024" y="100004"/>
                    <a:pt x="471024" y="105688"/>
                  </a:cubicBezTo>
                  <a:lnTo>
                    <a:pt x="471024" y="119275"/>
                  </a:lnTo>
                  <a:cubicBezTo>
                    <a:pt x="471024" y="124959"/>
                    <a:pt x="466487" y="129488"/>
                    <a:pt x="460792" y="129488"/>
                  </a:cubicBezTo>
                  <a:cubicBezTo>
                    <a:pt x="455187" y="129488"/>
                    <a:pt x="450560" y="124959"/>
                    <a:pt x="450560" y="119275"/>
                  </a:cubicBezTo>
                  <a:lnTo>
                    <a:pt x="450560" y="105688"/>
                  </a:lnTo>
                  <a:cubicBezTo>
                    <a:pt x="450560" y="100004"/>
                    <a:pt x="455187" y="95475"/>
                    <a:pt x="460792" y="95475"/>
                  </a:cubicBezTo>
                  <a:close/>
                  <a:moveTo>
                    <a:pt x="419864" y="95475"/>
                  </a:moveTo>
                  <a:cubicBezTo>
                    <a:pt x="425559" y="95475"/>
                    <a:pt x="430096" y="100004"/>
                    <a:pt x="430096" y="105688"/>
                  </a:cubicBezTo>
                  <a:lnTo>
                    <a:pt x="430096" y="119275"/>
                  </a:lnTo>
                  <a:cubicBezTo>
                    <a:pt x="430096" y="124959"/>
                    <a:pt x="425559" y="129488"/>
                    <a:pt x="419864" y="129488"/>
                  </a:cubicBezTo>
                  <a:cubicBezTo>
                    <a:pt x="414259" y="129488"/>
                    <a:pt x="409632" y="124959"/>
                    <a:pt x="409632" y="119275"/>
                  </a:cubicBezTo>
                  <a:lnTo>
                    <a:pt x="409632" y="105688"/>
                  </a:lnTo>
                  <a:cubicBezTo>
                    <a:pt x="409632" y="100004"/>
                    <a:pt x="414259" y="95475"/>
                    <a:pt x="419864" y="95475"/>
                  </a:cubicBezTo>
                  <a:close/>
                  <a:moveTo>
                    <a:pt x="378902" y="95475"/>
                  </a:moveTo>
                  <a:cubicBezTo>
                    <a:pt x="384527" y="95475"/>
                    <a:pt x="389169" y="100004"/>
                    <a:pt x="389169" y="105688"/>
                  </a:cubicBezTo>
                  <a:lnTo>
                    <a:pt x="389169" y="119275"/>
                  </a:lnTo>
                  <a:cubicBezTo>
                    <a:pt x="389169" y="124959"/>
                    <a:pt x="384527" y="129488"/>
                    <a:pt x="378902" y="129488"/>
                  </a:cubicBezTo>
                  <a:cubicBezTo>
                    <a:pt x="373188" y="129488"/>
                    <a:pt x="368634" y="124959"/>
                    <a:pt x="368634" y="119275"/>
                  </a:cubicBezTo>
                  <a:lnTo>
                    <a:pt x="368634" y="105688"/>
                  </a:lnTo>
                  <a:cubicBezTo>
                    <a:pt x="368634" y="100004"/>
                    <a:pt x="373188" y="95475"/>
                    <a:pt x="378902" y="95475"/>
                  </a:cubicBezTo>
                  <a:close/>
                  <a:moveTo>
                    <a:pt x="334501" y="61321"/>
                  </a:moveTo>
                  <a:lnTo>
                    <a:pt x="334501" y="105667"/>
                  </a:lnTo>
                  <a:lnTo>
                    <a:pt x="334501" y="313537"/>
                  </a:lnTo>
                  <a:lnTo>
                    <a:pt x="368681" y="313537"/>
                  </a:lnTo>
                  <a:lnTo>
                    <a:pt x="368681" y="310160"/>
                  </a:lnTo>
                  <a:cubicBezTo>
                    <a:pt x="368681" y="304472"/>
                    <a:pt x="373220" y="299940"/>
                    <a:pt x="378917" y="299940"/>
                  </a:cubicBezTo>
                  <a:cubicBezTo>
                    <a:pt x="384525" y="299940"/>
                    <a:pt x="389153" y="304472"/>
                    <a:pt x="389153" y="310160"/>
                  </a:cubicBezTo>
                  <a:lnTo>
                    <a:pt x="389153" y="313537"/>
                  </a:lnTo>
                  <a:lnTo>
                    <a:pt x="409626" y="313537"/>
                  </a:lnTo>
                  <a:lnTo>
                    <a:pt x="409626" y="310160"/>
                  </a:lnTo>
                  <a:cubicBezTo>
                    <a:pt x="409626" y="304472"/>
                    <a:pt x="414254" y="299940"/>
                    <a:pt x="419862" y="299940"/>
                  </a:cubicBezTo>
                  <a:cubicBezTo>
                    <a:pt x="425558" y="299940"/>
                    <a:pt x="430098" y="304472"/>
                    <a:pt x="430098" y="310160"/>
                  </a:cubicBezTo>
                  <a:lnTo>
                    <a:pt x="430098" y="323757"/>
                  </a:lnTo>
                  <a:lnTo>
                    <a:pt x="430098" y="586282"/>
                  </a:lnTo>
                  <a:lnTo>
                    <a:pt x="505223" y="586282"/>
                  </a:lnTo>
                  <a:lnTo>
                    <a:pt x="505223" y="61321"/>
                  </a:lnTo>
                  <a:close/>
                  <a:moveTo>
                    <a:pt x="184341" y="61321"/>
                  </a:moveTo>
                  <a:lnTo>
                    <a:pt x="184341" y="95447"/>
                  </a:lnTo>
                  <a:lnTo>
                    <a:pt x="273084" y="95447"/>
                  </a:lnTo>
                  <a:lnTo>
                    <a:pt x="273084" y="61321"/>
                  </a:lnTo>
                  <a:close/>
                  <a:moveTo>
                    <a:pt x="228668" y="0"/>
                  </a:moveTo>
                  <a:cubicBezTo>
                    <a:pt x="234364" y="0"/>
                    <a:pt x="238904" y="4532"/>
                    <a:pt x="238904" y="10220"/>
                  </a:cubicBezTo>
                  <a:lnTo>
                    <a:pt x="238904" y="40880"/>
                  </a:lnTo>
                  <a:lnTo>
                    <a:pt x="283320" y="40880"/>
                  </a:lnTo>
                  <a:cubicBezTo>
                    <a:pt x="289017" y="40880"/>
                    <a:pt x="293556" y="45502"/>
                    <a:pt x="293556" y="51101"/>
                  </a:cubicBezTo>
                  <a:lnTo>
                    <a:pt x="293556" y="95447"/>
                  </a:lnTo>
                  <a:lnTo>
                    <a:pt x="314029" y="95447"/>
                  </a:lnTo>
                  <a:lnTo>
                    <a:pt x="314029" y="51101"/>
                  </a:lnTo>
                  <a:cubicBezTo>
                    <a:pt x="314029" y="45502"/>
                    <a:pt x="318657" y="40880"/>
                    <a:pt x="324265" y="40880"/>
                  </a:cubicBezTo>
                  <a:lnTo>
                    <a:pt x="515459" y="40880"/>
                  </a:lnTo>
                  <a:cubicBezTo>
                    <a:pt x="521156" y="40880"/>
                    <a:pt x="525695" y="45502"/>
                    <a:pt x="525695" y="51101"/>
                  </a:cubicBezTo>
                  <a:lnTo>
                    <a:pt x="525695" y="586282"/>
                  </a:lnTo>
                  <a:lnTo>
                    <a:pt x="542785" y="586282"/>
                  </a:lnTo>
                  <a:cubicBezTo>
                    <a:pt x="548393" y="586282"/>
                    <a:pt x="553021" y="590814"/>
                    <a:pt x="553021" y="596502"/>
                  </a:cubicBezTo>
                  <a:cubicBezTo>
                    <a:pt x="553021" y="602101"/>
                    <a:pt x="548393" y="606722"/>
                    <a:pt x="542785" y="606722"/>
                  </a:cubicBezTo>
                  <a:lnTo>
                    <a:pt x="10236" y="606722"/>
                  </a:lnTo>
                  <a:cubicBezTo>
                    <a:pt x="4539" y="606722"/>
                    <a:pt x="0" y="602101"/>
                    <a:pt x="0" y="596502"/>
                  </a:cubicBezTo>
                  <a:cubicBezTo>
                    <a:pt x="0" y="590814"/>
                    <a:pt x="4539" y="586282"/>
                    <a:pt x="10236" y="586282"/>
                  </a:cubicBezTo>
                  <a:lnTo>
                    <a:pt x="27326" y="586282"/>
                  </a:lnTo>
                  <a:lnTo>
                    <a:pt x="27326" y="201115"/>
                  </a:lnTo>
                  <a:cubicBezTo>
                    <a:pt x="27326" y="195427"/>
                    <a:pt x="31865" y="190895"/>
                    <a:pt x="37562" y="190895"/>
                  </a:cubicBezTo>
                  <a:lnTo>
                    <a:pt x="122923" y="190895"/>
                  </a:lnTo>
                  <a:lnTo>
                    <a:pt x="122923" y="105667"/>
                  </a:lnTo>
                  <a:cubicBezTo>
                    <a:pt x="122923" y="99980"/>
                    <a:pt x="127463" y="95447"/>
                    <a:pt x="133159" y="95447"/>
                  </a:cubicBezTo>
                  <a:lnTo>
                    <a:pt x="163868" y="95447"/>
                  </a:lnTo>
                  <a:lnTo>
                    <a:pt x="163868" y="51101"/>
                  </a:lnTo>
                  <a:cubicBezTo>
                    <a:pt x="163868" y="45502"/>
                    <a:pt x="168407" y="40880"/>
                    <a:pt x="174104" y="40880"/>
                  </a:cubicBezTo>
                  <a:lnTo>
                    <a:pt x="218432" y="40880"/>
                  </a:lnTo>
                  <a:lnTo>
                    <a:pt x="218432" y="10220"/>
                  </a:lnTo>
                  <a:cubicBezTo>
                    <a:pt x="218432" y="4532"/>
                    <a:pt x="223060" y="0"/>
                    <a:pt x="228668" y="0"/>
                  </a:cubicBezTo>
                  <a:close/>
                </a:path>
              </a:pathLst>
            </a:custGeom>
            <a:solidFill>
              <a:srgbClr val="E3C24C"/>
            </a:solidFill>
            <a:ln>
              <a:solidFill>
                <a:srgbClr val="E3C2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cs typeface="+mn-ea"/>
                <a:sym typeface="+mn-lt"/>
              </a:endParaRPr>
            </a:p>
          </p:txBody>
        </p:sp>
        <p:sp>
          <p:nvSpPr>
            <p:cNvPr id="79" name="07855148-4cf2-44b3-8d54-c860649a8038">
              <a:extLst>
                <a:ext uri="{FF2B5EF4-FFF2-40B4-BE49-F238E27FC236}">
                  <a16:creationId xmlns:a16="http://schemas.microsoft.com/office/drawing/2014/main" id="{52AD403A-CBC0-BEA4-1804-19CCDC8EE7D8}"/>
                </a:ext>
              </a:extLst>
            </p:cNvPr>
            <p:cNvSpPr/>
            <p:nvPr/>
          </p:nvSpPr>
          <p:spPr>
            <a:xfrm>
              <a:off x="593693" y="2756529"/>
              <a:ext cx="338128" cy="313077"/>
            </a:xfrm>
            <a:custGeom>
              <a:avLst/>
              <a:gdLst>
                <a:gd name="connsiteX0" fmla="*/ 163495 w 326279"/>
                <a:gd name="connsiteY0" fmla="*/ 0 h 342872"/>
                <a:gd name="connsiteX1" fmla="*/ 58084 w 326279"/>
                <a:gd name="connsiteY1" fmla="*/ 25823 h 342872"/>
                <a:gd name="connsiteX2" fmla="*/ 52214 w 326279"/>
                <a:gd name="connsiteY2" fmla="*/ 28887 h 342872"/>
                <a:gd name="connsiteX3" fmla="*/ 43109 w 326279"/>
                <a:gd name="connsiteY3" fmla="*/ 34290 h 342872"/>
                <a:gd name="connsiteX4" fmla="*/ 69493 w 326279"/>
                <a:gd name="connsiteY4" fmla="*/ 73129 h 342872"/>
                <a:gd name="connsiteX5" fmla="*/ 81911 w 326279"/>
                <a:gd name="connsiteY5" fmla="*/ 78074 h 342872"/>
                <a:gd name="connsiteX6" fmla="*/ 244092 w 326279"/>
                <a:gd name="connsiteY6" fmla="*/ 78074 h 342872"/>
                <a:gd name="connsiteX7" fmla="*/ 258193 w 326279"/>
                <a:gd name="connsiteY7" fmla="*/ 70757 h 342872"/>
                <a:gd name="connsiteX8" fmla="*/ 283139 w 326279"/>
                <a:gd name="connsiteY8" fmla="*/ 34290 h 342872"/>
                <a:gd name="connsiteX9" fmla="*/ 268206 w 326279"/>
                <a:gd name="connsiteY9" fmla="*/ 25752 h 342872"/>
                <a:gd name="connsiteX10" fmla="*/ 267057 w 326279"/>
                <a:gd name="connsiteY10" fmla="*/ 25175 h 342872"/>
                <a:gd name="connsiteX11" fmla="*/ 163495 w 326279"/>
                <a:gd name="connsiteY11" fmla="*/ 0 h 342872"/>
                <a:gd name="connsiteX12" fmla="*/ 102132 w 326279"/>
                <a:gd name="connsiteY12" fmla="*/ 43969 h 342872"/>
                <a:gd name="connsiteX13" fmla="*/ 74501 w 326279"/>
                <a:gd name="connsiteY13" fmla="*/ 37029 h 342872"/>
                <a:gd name="connsiteX14" fmla="*/ 163495 w 326279"/>
                <a:gd name="connsiteY14" fmla="*/ 17145 h 342872"/>
                <a:gd name="connsiteX15" fmla="*/ 229415 w 326279"/>
                <a:gd name="connsiteY15" fmla="*/ 28282 h 342872"/>
                <a:gd name="connsiteX16" fmla="*/ 161113 w 326279"/>
                <a:gd name="connsiteY16" fmla="*/ 43200 h 342872"/>
                <a:gd name="connsiteX17" fmla="*/ 102132 w 326279"/>
                <a:gd name="connsiteY17" fmla="*/ 43969 h 342872"/>
                <a:gd name="connsiteX18" fmla="*/ 254150 w 326279"/>
                <a:gd name="connsiteY18" fmla="*/ 92202 h 342872"/>
                <a:gd name="connsiteX19" fmla="*/ 251816 w 326279"/>
                <a:gd name="connsiteY19" fmla="*/ 93380 h 342872"/>
                <a:gd name="connsiteX20" fmla="*/ 74187 w 326279"/>
                <a:gd name="connsiteY20" fmla="*/ 93380 h 342872"/>
                <a:gd name="connsiteX21" fmla="*/ 71967 w 326279"/>
                <a:gd name="connsiteY21" fmla="*/ 92260 h 342872"/>
                <a:gd name="connsiteX22" fmla="*/ 163495 w 326279"/>
                <a:gd name="connsiteY22" fmla="*/ 342872 h 342872"/>
                <a:gd name="connsiteX23" fmla="*/ 254150 w 326279"/>
                <a:gd name="connsiteY23" fmla="*/ 92202 h 342872"/>
                <a:gd name="connsiteX24" fmla="*/ 153599 w 326279"/>
                <a:gd name="connsiteY24" fmla="*/ 171450 h 342872"/>
                <a:gd name="connsiteX25" fmla="*/ 134549 w 326279"/>
                <a:gd name="connsiteY25" fmla="*/ 190500 h 342872"/>
                <a:gd name="connsiteX26" fmla="*/ 153599 w 326279"/>
                <a:gd name="connsiteY26" fmla="*/ 209550 h 342872"/>
                <a:gd name="connsiteX27" fmla="*/ 153599 w 326279"/>
                <a:gd name="connsiteY27" fmla="*/ 171450 h 342872"/>
                <a:gd name="connsiteX28" fmla="*/ 172649 w 326279"/>
                <a:gd name="connsiteY28" fmla="*/ 152400 h 342872"/>
                <a:gd name="connsiteX29" fmla="*/ 172649 w 326279"/>
                <a:gd name="connsiteY29" fmla="*/ 142875 h 342872"/>
                <a:gd name="connsiteX30" fmla="*/ 153599 w 326279"/>
                <a:gd name="connsiteY30" fmla="*/ 142875 h 342872"/>
                <a:gd name="connsiteX31" fmla="*/ 153599 w 326279"/>
                <a:gd name="connsiteY31" fmla="*/ 152400 h 342872"/>
                <a:gd name="connsiteX32" fmla="*/ 115499 w 326279"/>
                <a:gd name="connsiteY32" fmla="*/ 190500 h 342872"/>
                <a:gd name="connsiteX33" fmla="*/ 153599 w 326279"/>
                <a:gd name="connsiteY33" fmla="*/ 228600 h 342872"/>
                <a:gd name="connsiteX34" fmla="*/ 153599 w 326279"/>
                <a:gd name="connsiteY34" fmla="*/ 266700 h 342872"/>
                <a:gd name="connsiteX35" fmla="*/ 135631 w 326279"/>
                <a:gd name="connsiteY35" fmla="*/ 254001 h 342872"/>
                <a:gd name="connsiteX36" fmla="*/ 123476 w 326279"/>
                <a:gd name="connsiteY36" fmla="*/ 248195 h 342872"/>
                <a:gd name="connsiteX37" fmla="*/ 117669 w 326279"/>
                <a:gd name="connsiteY37" fmla="*/ 260349 h 342872"/>
                <a:gd name="connsiteX38" fmla="*/ 153599 w 326279"/>
                <a:gd name="connsiteY38" fmla="*/ 285750 h 342872"/>
                <a:gd name="connsiteX39" fmla="*/ 153599 w 326279"/>
                <a:gd name="connsiteY39" fmla="*/ 295275 h 342872"/>
                <a:gd name="connsiteX40" fmla="*/ 172649 w 326279"/>
                <a:gd name="connsiteY40" fmla="*/ 295275 h 342872"/>
                <a:gd name="connsiteX41" fmla="*/ 172649 w 326279"/>
                <a:gd name="connsiteY41" fmla="*/ 285750 h 342872"/>
                <a:gd name="connsiteX42" fmla="*/ 210749 w 326279"/>
                <a:gd name="connsiteY42" fmla="*/ 247650 h 342872"/>
                <a:gd name="connsiteX43" fmla="*/ 172649 w 326279"/>
                <a:gd name="connsiteY43" fmla="*/ 209550 h 342872"/>
                <a:gd name="connsiteX44" fmla="*/ 172649 w 326279"/>
                <a:gd name="connsiteY44" fmla="*/ 171450 h 342872"/>
                <a:gd name="connsiteX45" fmla="*/ 190617 w 326279"/>
                <a:gd name="connsiteY45" fmla="*/ 184149 h 342872"/>
                <a:gd name="connsiteX46" fmla="*/ 202772 w 326279"/>
                <a:gd name="connsiteY46" fmla="*/ 189955 h 342872"/>
                <a:gd name="connsiteX47" fmla="*/ 208579 w 326279"/>
                <a:gd name="connsiteY47" fmla="*/ 177801 h 342872"/>
                <a:gd name="connsiteX48" fmla="*/ 172649 w 326279"/>
                <a:gd name="connsiteY48" fmla="*/ 152400 h 342872"/>
                <a:gd name="connsiteX49" fmla="*/ 172649 w 326279"/>
                <a:gd name="connsiteY49" fmla="*/ 228600 h 342872"/>
                <a:gd name="connsiteX50" fmla="*/ 172649 w 326279"/>
                <a:gd name="connsiteY50" fmla="*/ 266700 h 342872"/>
                <a:gd name="connsiteX51" fmla="*/ 191699 w 326279"/>
                <a:gd name="connsiteY51" fmla="*/ 247650 h 342872"/>
                <a:gd name="connsiteX52" fmla="*/ 172649 w 326279"/>
                <a:gd name="connsiteY52" fmla="*/ 228600 h 342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6279" h="342872">
                  <a:moveTo>
                    <a:pt x="163495" y="0"/>
                  </a:moveTo>
                  <a:cubicBezTo>
                    <a:pt x="120475" y="0"/>
                    <a:pt x="81272" y="14209"/>
                    <a:pt x="58084" y="25823"/>
                  </a:cubicBezTo>
                  <a:cubicBezTo>
                    <a:pt x="55994" y="26870"/>
                    <a:pt x="54035" y="27895"/>
                    <a:pt x="52214" y="28887"/>
                  </a:cubicBezTo>
                  <a:cubicBezTo>
                    <a:pt x="48612" y="30851"/>
                    <a:pt x="45554" y="32683"/>
                    <a:pt x="43109" y="34290"/>
                  </a:cubicBezTo>
                  <a:lnTo>
                    <a:pt x="69493" y="73129"/>
                  </a:lnTo>
                  <a:lnTo>
                    <a:pt x="81911" y="78074"/>
                  </a:lnTo>
                  <a:cubicBezTo>
                    <a:pt x="130453" y="102565"/>
                    <a:pt x="195549" y="102565"/>
                    <a:pt x="244092" y="78074"/>
                  </a:cubicBezTo>
                  <a:lnTo>
                    <a:pt x="258193" y="70757"/>
                  </a:lnTo>
                  <a:lnTo>
                    <a:pt x="283139" y="34290"/>
                  </a:lnTo>
                  <a:cubicBezTo>
                    <a:pt x="279483" y="31853"/>
                    <a:pt x="274428" y="28896"/>
                    <a:pt x="268206" y="25752"/>
                  </a:cubicBezTo>
                  <a:cubicBezTo>
                    <a:pt x="267827" y="25560"/>
                    <a:pt x="267444" y="25368"/>
                    <a:pt x="267057" y="25175"/>
                  </a:cubicBezTo>
                  <a:cubicBezTo>
                    <a:pt x="243968" y="13687"/>
                    <a:pt x="205717" y="0"/>
                    <a:pt x="163495" y="0"/>
                  </a:cubicBezTo>
                  <a:close/>
                  <a:moveTo>
                    <a:pt x="102132" y="43969"/>
                  </a:moveTo>
                  <a:cubicBezTo>
                    <a:pt x="92638" y="42217"/>
                    <a:pt x="83308" y="39801"/>
                    <a:pt x="74501" y="37029"/>
                  </a:cubicBezTo>
                  <a:cubicBezTo>
                    <a:pt x="96230" y="27380"/>
                    <a:pt x="128614" y="17145"/>
                    <a:pt x="163495" y="17145"/>
                  </a:cubicBezTo>
                  <a:cubicBezTo>
                    <a:pt x="187663" y="17145"/>
                    <a:pt x="210514" y="22059"/>
                    <a:pt x="229415" y="28282"/>
                  </a:cubicBezTo>
                  <a:cubicBezTo>
                    <a:pt x="207265" y="31408"/>
                    <a:pt x="183629" y="36686"/>
                    <a:pt x="161113" y="43200"/>
                  </a:cubicBezTo>
                  <a:cubicBezTo>
                    <a:pt x="143395" y="48325"/>
                    <a:pt x="122687" y="47761"/>
                    <a:pt x="102132" y="43969"/>
                  </a:cubicBezTo>
                  <a:close/>
                  <a:moveTo>
                    <a:pt x="254150" y="92202"/>
                  </a:moveTo>
                  <a:lnTo>
                    <a:pt x="251816" y="93380"/>
                  </a:lnTo>
                  <a:cubicBezTo>
                    <a:pt x="198416" y="120324"/>
                    <a:pt x="127588" y="120324"/>
                    <a:pt x="74187" y="93380"/>
                  </a:cubicBezTo>
                  <a:lnTo>
                    <a:pt x="71967" y="92260"/>
                  </a:lnTo>
                  <a:cubicBezTo>
                    <a:pt x="-8248" y="180283"/>
                    <a:pt x="-69496" y="342872"/>
                    <a:pt x="163495" y="342872"/>
                  </a:cubicBezTo>
                  <a:cubicBezTo>
                    <a:pt x="396486" y="342872"/>
                    <a:pt x="333745" y="177246"/>
                    <a:pt x="254150" y="92202"/>
                  </a:cubicBezTo>
                  <a:close/>
                  <a:moveTo>
                    <a:pt x="153599" y="171450"/>
                  </a:moveTo>
                  <a:cubicBezTo>
                    <a:pt x="143078" y="171450"/>
                    <a:pt x="134549" y="179979"/>
                    <a:pt x="134549" y="190500"/>
                  </a:cubicBezTo>
                  <a:cubicBezTo>
                    <a:pt x="134549" y="201021"/>
                    <a:pt x="143078" y="209550"/>
                    <a:pt x="153599" y="209550"/>
                  </a:cubicBezTo>
                  <a:lnTo>
                    <a:pt x="153599" y="171450"/>
                  </a:lnTo>
                  <a:close/>
                  <a:moveTo>
                    <a:pt x="172649" y="152400"/>
                  </a:moveTo>
                  <a:lnTo>
                    <a:pt x="172649" y="142875"/>
                  </a:lnTo>
                  <a:lnTo>
                    <a:pt x="153599" y="142875"/>
                  </a:lnTo>
                  <a:lnTo>
                    <a:pt x="153599" y="152400"/>
                  </a:lnTo>
                  <a:cubicBezTo>
                    <a:pt x="132557" y="152400"/>
                    <a:pt x="115499" y="169458"/>
                    <a:pt x="115499" y="190500"/>
                  </a:cubicBezTo>
                  <a:cubicBezTo>
                    <a:pt x="115499" y="211542"/>
                    <a:pt x="132557" y="228600"/>
                    <a:pt x="153599" y="228600"/>
                  </a:cubicBezTo>
                  <a:lnTo>
                    <a:pt x="153599" y="266700"/>
                  </a:lnTo>
                  <a:cubicBezTo>
                    <a:pt x="145319" y="266700"/>
                    <a:pt x="138250" y="261413"/>
                    <a:pt x="135631" y="254001"/>
                  </a:cubicBezTo>
                  <a:cubicBezTo>
                    <a:pt x="133877" y="249041"/>
                    <a:pt x="128435" y="246441"/>
                    <a:pt x="123476" y="248195"/>
                  </a:cubicBezTo>
                  <a:cubicBezTo>
                    <a:pt x="118516" y="249947"/>
                    <a:pt x="115916" y="255389"/>
                    <a:pt x="117669" y="260349"/>
                  </a:cubicBezTo>
                  <a:cubicBezTo>
                    <a:pt x="122895" y="275134"/>
                    <a:pt x="136995" y="285750"/>
                    <a:pt x="153599" y="285750"/>
                  </a:cubicBezTo>
                  <a:lnTo>
                    <a:pt x="153599" y="295275"/>
                  </a:lnTo>
                  <a:lnTo>
                    <a:pt x="172649" y="295275"/>
                  </a:lnTo>
                  <a:lnTo>
                    <a:pt x="172649" y="285750"/>
                  </a:lnTo>
                  <a:cubicBezTo>
                    <a:pt x="193691" y="285750"/>
                    <a:pt x="210749" y="268692"/>
                    <a:pt x="210749" y="247650"/>
                  </a:cubicBezTo>
                  <a:cubicBezTo>
                    <a:pt x="210749" y="226608"/>
                    <a:pt x="193691" y="209550"/>
                    <a:pt x="172649" y="209550"/>
                  </a:cubicBezTo>
                  <a:lnTo>
                    <a:pt x="172649" y="171450"/>
                  </a:lnTo>
                  <a:cubicBezTo>
                    <a:pt x="180929" y="171450"/>
                    <a:pt x="187997" y="176737"/>
                    <a:pt x="190617" y="184149"/>
                  </a:cubicBezTo>
                  <a:cubicBezTo>
                    <a:pt x="192370" y="189109"/>
                    <a:pt x="197812" y="191709"/>
                    <a:pt x="202772" y="189955"/>
                  </a:cubicBezTo>
                  <a:cubicBezTo>
                    <a:pt x="207732" y="188203"/>
                    <a:pt x="210331" y="182761"/>
                    <a:pt x="208579" y="177801"/>
                  </a:cubicBezTo>
                  <a:cubicBezTo>
                    <a:pt x="203352" y="163016"/>
                    <a:pt x="189253" y="152400"/>
                    <a:pt x="172649" y="152400"/>
                  </a:cubicBezTo>
                  <a:close/>
                  <a:moveTo>
                    <a:pt x="172649" y="228600"/>
                  </a:moveTo>
                  <a:lnTo>
                    <a:pt x="172649" y="266700"/>
                  </a:lnTo>
                  <a:cubicBezTo>
                    <a:pt x="183170" y="266700"/>
                    <a:pt x="191699" y="258171"/>
                    <a:pt x="191699" y="247650"/>
                  </a:cubicBezTo>
                  <a:cubicBezTo>
                    <a:pt x="191699" y="237129"/>
                    <a:pt x="183170" y="228600"/>
                    <a:pt x="172649" y="228600"/>
                  </a:cubicBezTo>
                  <a:close/>
                </a:path>
              </a:pathLst>
            </a:custGeom>
            <a:solidFill>
              <a:srgbClr val="E3C24C"/>
            </a:solidFill>
            <a:ln>
              <a:solidFill>
                <a:srgbClr val="E3C2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cs typeface="+mn-ea"/>
                <a:sym typeface="+mn-lt"/>
              </a:endParaRPr>
            </a:p>
          </p:txBody>
        </p:sp>
        <p:sp>
          <p:nvSpPr>
            <p:cNvPr id="80" name="iconfont-10488-5112834">
              <a:extLst>
                <a:ext uri="{FF2B5EF4-FFF2-40B4-BE49-F238E27FC236}">
                  <a16:creationId xmlns:a16="http://schemas.microsoft.com/office/drawing/2014/main" id="{982D9359-DEAA-5DD6-D246-69F35BD84154}"/>
                </a:ext>
              </a:extLst>
            </p:cNvPr>
            <p:cNvSpPr/>
            <p:nvPr/>
          </p:nvSpPr>
          <p:spPr>
            <a:xfrm>
              <a:off x="573581" y="1967245"/>
              <a:ext cx="414785" cy="348833"/>
            </a:xfrm>
            <a:custGeom>
              <a:avLst/>
              <a:gdLst>
                <a:gd name="connsiteX0" fmla="*/ 240783 w 608080"/>
                <a:gd name="connsiteY0" fmla="*/ 324992 h 508346"/>
                <a:gd name="connsiteX1" fmla="*/ 114992 w 608080"/>
                <a:gd name="connsiteY1" fmla="*/ 355690 h 508346"/>
                <a:gd name="connsiteX2" fmla="*/ 37445 w 608080"/>
                <a:gd name="connsiteY2" fmla="*/ 419985 h 508346"/>
                <a:gd name="connsiteX3" fmla="*/ 46696 w 608080"/>
                <a:gd name="connsiteY3" fmla="*/ 456084 h 508346"/>
                <a:gd name="connsiteX4" fmla="*/ 112927 w 608080"/>
                <a:gd name="connsiteY4" fmla="*/ 468435 h 508346"/>
                <a:gd name="connsiteX5" fmla="*/ 239592 w 608080"/>
                <a:gd name="connsiteY5" fmla="*/ 473518 h 508346"/>
                <a:gd name="connsiteX6" fmla="*/ 241419 w 608080"/>
                <a:gd name="connsiteY6" fmla="*/ 473518 h 508346"/>
                <a:gd name="connsiteX7" fmla="*/ 369870 w 608080"/>
                <a:gd name="connsiteY7" fmla="*/ 468077 h 508346"/>
                <a:gd name="connsiteX8" fmla="*/ 435982 w 608080"/>
                <a:gd name="connsiteY8" fmla="*/ 455131 h 508346"/>
                <a:gd name="connsiteX9" fmla="*/ 448331 w 608080"/>
                <a:gd name="connsiteY9" fmla="*/ 423797 h 508346"/>
                <a:gd name="connsiteX10" fmla="*/ 370347 w 608080"/>
                <a:gd name="connsiteY10" fmla="*/ 358073 h 508346"/>
                <a:gd name="connsiteX11" fmla="*/ 240783 w 608080"/>
                <a:gd name="connsiteY11" fmla="*/ 324992 h 508346"/>
                <a:gd name="connsiteX12" fmla="*/ 242411 w 608080"/>
                <a:gd name="connsiteY12" fmla="*/ 55261 h 508346"/>
                <a:gd name="connsiteX13" fmla="*/ 127103 w 608080"/>
                <a:gd name="connsiteY13" fmla="*/ 170588 h 508346"/>
                <a:gd name="connsiteX14" fmla="*/ 242371 w 608080"/>
                <a:gd name="connsiteY14" fmla="*/ 285914 h 508346"/>
                <a:gd name="connsiteX15" fmla="*/ 357681 w 608080"/>
                <a:gd name="connsiteY15" fmla="*/ 170588 h 508346"/>
                <a:gd name="connsiteX16" fmla="*/ 242411 w 608080"/>
                <a:gd name="connsiteY16" fmla="*/ 55261 h 508346"/>
                <a:gd name="connsiteX17" fmla="*/ 242371 w 608080"/>
                <a:gd name="connsiteY17" fmla="*/ 20433 h 508346"/>
                <a:gd name="connsiteX18" fmla="*/ 392503 w 608080"/>
                <a:gd name="connsiteY18" fmla="*/ 170588 h 508346"/>
                <a:gd name="connsiteX19" fmla="*/ 316544 w 608080"/>
                <a:gd name="connsiteY19" fmla="*/ 301084 h 508346"/>
                <a:gd name="connsiteX20" fmla="*/ 385515 w 608080"/>
                <a:gd name="connsiteY20" fmla="*/ 326699 h 508346"/>
                <a:gd name="connsiteX21" fmla="*/ 481288 w 608080"/>
                <a:gd name="connsiteY21" fmla="*/ 412440 h 508346"/>
                <a:gd name="connsiteX22" fmla="*/ 457464 w 608080"/>
                <a:gd name="connsiteY22" fmla="*/ 482573 h 508346"/>
                <a:gd name="connsiteX23" fmla="*/ 372173 w 608080"/>
                <a:gd name="connsiteY23" fmla="*/ 502866 h 508346"/>
                <a:gd name="connsiteX24" fmla="*/ 239592 w 608080"/>
                <a:gd name="connsiteY24" fmla="*/ 508346 h 508346"/>
                <a:gd name="connsiteX25" fmla="*/ 237726 w 608080"/>
                <a:gd name="connsiteY25" fmla="*/ 508346 h 508346"/>
                <a:gd name="connsiteX26" fmla="*/ 104787 w 608080"/>
                <a:gd name="connsiteY26" fmla="*/ 502628 h 508346"/>
                <a:gd name="connsiteX27" fmla="*/ 22753 w 608080"/>
                <a:gd name="connsiteY27" fmla="*/ 481341 h 508346"/>
                <a:gd name="connsiteX28" fmla="*/ 5163 w 608080"/>
                <a:gd name="connsiteY28" fmla="*/ 406880 h 508346"/>
                <a:gd name="connsiteX29" fmla="*/ 100102 w 608080"/>
                <a:gd name="connsiteY29" fmla="*/ 324237 h 508346"/>
                <a:gd name="connsiteX30" fmla="*/ 166690 w 608080"/>
                <a:gd name="connsiteY30" fmla="*/ 300211 h 508346"/>
                <a:gd name="connsiteX31" fmla="*/ 92280 w 608080"/>
                <a:gd name="connsiteY31" fmla="*/ 170588 h 508346"/>
                <a:gd name="connsiteX32" fmla="*/ 242371 w 608080"/>
                <a:gd name="connsiteY32" fmla="*/ 20433 h 508346"/>
                <a:gd name="connsiteX33" fmla="*/ 366125 w 608080"/>
                <a:gd name="connsiteY33" fmla="*/ 0 h 508346"/>
                <a:gd name="connsiteX34" fmla="*/ 511901 w 608080"/>
                <a:gd name="connsiteY34" fmla="*/ 145794 h 508346"/>
                <a:gd name="connsiteX35" fmla="*/ 482714 w 608080"/>
                <a:gd name="connsiteY35" fmla="*/ 236741 h 508346"/>
                <a:gd name="connsiteX36" fmla="*/ 445069 w 608080"/>
                <a:gd name="connsiteY36" fmla="*/ 273040 h 508346"/>
                <a:gd name="connsiteX37" fmla="*/ 605935 w 608080"/>
                <a:gd name="connsiteY37" fmla="*/ 384838 h 508346"/>
                <a:gd name="connsiteX38" fmla="*/ 581831 w 608080"/>
                <a:gd name="connsiteY38" fmla="*/ 447786 h 508346"/>
                <a:gd name="connsiteX39" fmla="*/ 529850 w 608080"/>
                <a:gd name="connsiteY39" fmla="*/ 463473 h 508346"/>
                <a:gd name="connsiteX40" fmla="*/ 527904 w 608080"/>
                <a:gd name="connsiteY40" fmla="*/ 463592 h 508346"/>
                <a:gd name="connsiteX41" fmla="*/ 514959 w 608080"/>
                <a:gd name="connsiteY41" fmla="*/ 451479 h 508346"/>
                <a:gd name="connsiteX42" fmla="*/ 525998 w 608080"/>
                <a:gd name="connsiteY42" fmla="*/ 437619 h 508346"/>
                <a:gd name="connsiteX43" fmla="*/ 565708 w 608080"/>
                <a:gd name="connsiteY43" fmla="*/ 427213 h 508346"/>
                <a:gd name="connsiteX44" fmla="*/ 580758 w 608080"/>
                <a:gd name="connsiteY44" fmla="*/ 391788 h 508346"/>
                <a:gd name="connsiteX45" fmla="*/ 517579 w 608080"/>
                <a:gd name="connsiteY45" fmla="*/ 330031 h 508346"/>
                <a:gd name="connsiteX46" fmla="*/ 401864 w 608080"/>
                <a:gd name="connsiteY46" fmla="*/ 291071 h 508346"/>
                <a:gd name="connsiteX47" fmla="*/ 401586 w 608080"/>
                <a:gd name="connsiteY47" fmla="*/ 291031 h 508346"/>
                <a:gd name="connsiteX48" fmla="*/ 400633 w 608080"/>
                <a:gd name="connsiteY48" fmla="*/ 290872 h 508346"/>
                <a:gd name="connsiteX49" fmla="*/ 400514 w 608080"/>
                <a:gd name="connsiteY49" fmla="*/ 290872 h 508346"/>
                <a:gd name="connsiteX50" fmla="*/ 390308 w 608080"/>
                <a:gd name="connsiteY50" fmla="*/ 278481 h 508346"/>
                <a:gd name="connsiteX51" fmla="*/ 399799 w 608080"/>
                <a:gd name="connsiteY51" fmla="*/ 265574 h 508346"/>
                <a:gd name="connsiteX52" fmla="*/ 485811 w 608080"/>
                <a:gd name="connsiteY52" fmla="*/ 145794 h 508346"/>
                <a:gd name="connsiteX53" fmla="*/ 366125 w 608080"/>
                <a:gd name="connsiteY53" fmla="*/ 26133 h 508346"/>
                <a:gd name="connsiteX54" fmla="*/ 353060 w 608080"/>
                <a:gd name="connsiteY54" fmla="*/ 13066 h 508346"/>
                <a:gd name="connsiteX55" fmla="*/ 366125 w 608080"/>
                <a:gd name="connsiteY55" fmla="*/ 0 h 508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8080" h="508346">
                  <a:moveTo>
                    <a:pt x="240783" y="324992"/>
                  </a:moveTo>
                  <a:cubicBezTo>
                    <a:pt x="202744" y="324992"/>
                    <a:pt x="155731" y="336469"/>
                    <a:pt x="114992" y="355690"/>
                  </a:cubicBezTo>
                  <a:cubicBezTo>
                    <a:pt x="75087" y="374593"/>
                    <a:pt x="46101" y="398619"/>
                    <a:pt x="37445" y="419985"/>
                  </a:cubicBezTo>
                  <a:cubicBezTo>
                    <a:pt x="32005" y="433329"/>
                    <a:pt x="34864" y="444488"/>
                    <a:pt x="46696" y="456084"/>
                  </a:cubicBezTo>
                  <a:cubicBezTo>
                    <a:pt x="48086" y="456958"/>
                    <a:pt x="59839" y="463471"/>
                    <a:pt x="112927" y="468435"/>
                  </a:cubicBezTo>
                  <a:cubicBezTo>
                    <a:pt x="148187" y="471731"/>
                    <a:pt x="193016" y="473518"/>
                    <a:pt x="239592" y="473518"/>
                  </a:cubicBezTo>
                  <a:lnTo>
                    <a:pt x="241419" y="473518"/>
                  </a:lnTo>
                  <a:cubicBezTo>
                    <a:pt x="288908" y="473478"/>
                    <a:pt x="334531" y="471572"/>
                    <a:pt x="369870" y="468077"/>
                  </a:cubicBezTo>
                  <a:cubicBezTo>
                    <a:pt x="425460" y="462637"/>
                    <a:pt x="435546" y="455449"/>
                    <a:pt x="435982" y="455131"/>
                  </a:cubicBezTo>
                  <a:cubicBezTo>
                    <a:pt x="452183" y="442462"/>
                    <a:pt x="451111" y="431700"/>
                    <a:pt x="448331" y="423797"/>
                  </a:cubicBezTo>
                  <a:cubicBezTo>
                    <a:pt x="441224" y="403147"/>
                    <a:pt x="411324" y="377889"/>
                    <a:pt x="370347" y="358073"/>
                  </a:cubicBezTo>
                  <a:cubicBezTo>
                    <a:pt x="327662" y="337342"/>
                    <a:pt x="279219" y="324992"/>
                    <a:pt x="240783" y="324992"/>
                  </a:cubicBezTo>
                  <a:close/>
                  <a:moveTo>
                    <a:pt x="242411" y="55261"/>
                  </a:moveTo>
                  <a:cubicBezTo>
                    <a:pt x="178841" y="55261"/>
                    <a:pt x="127103" y="107007"/>
                    <a:pt x="127103" y="170588"/>
                  </a:cubicBezTo>
                  <a:cubicBezTo>
                    <a:pt x="127103" y="234168"/>
                    <a:pt x="178801" y="285914"/>
                    <a:pt x="242371" y="285914"/>
                  </a:cubicBezTo>
                  <a:cubicBezTo>
                    <a:pt x="305982" y="285914"/>
                    <a:pt x="357681" y="234168"/>
                    <a:pt x="357681" y="170588"/>
                  </a:cubicBezTo>
                  <a:cubicBezTo>
                    <a:pt x="357681" y="107007"/>
                    <a:pt x="305982" y="55261"/>
                    <a:pt x="242411" y="55261"/>
                  </a:cubicBezTo>
                  <a:close/>
                  <a:moveTo>
                    <a:pt x="242371" y="20433"/>
                  </a:moveTo>
                  <a:cubicBezTo>
                    <a:pt x="325160" y="20433"/>
                    <a:pt x="392503" y="87786"/>
                    <a:pt x="392503" y="170588"/>
                  </a:cubicBezTo>
                  <a:cubicBezTo>
                    <a:pt x="392464" y="224558"/>
                    <a:pt x="363478" y="274397"/>
                    <a:pt x="316544" y="301084"/>
                  </a:cubicBezTo>
                  <a:cubicBezTo>
                    <a:pt x="340288" y="307439"/>
                    <a:pt x="363398" y="316017"/>
                    <a:pt x="385515" y="326699"/>
                  </a:cubicBezTo>
                  <a:cubicBezTo>
                    <a:pt x="415255" y="341115"/>
                    <a:pt x="467112" y="371376"/>
                    <a:pt x="481288" y="412440"/>
                  </a:cubicBezTo>
                  <a:cubicBezTo>
                    <a:pt x="490301" y="438571"/>
                    <a:pt x="481804" y="463471"/>
                    <a:pt x="457464" y="482573"/>
                  </a:cubicBezTo>
                  <a:cubicBezTo>
                    <a:pt x="449880" y="488450"/>
                    <a:pt x="432845" y="496988"/>
                    <a:pt x="372173" y="502866"/>
                  </a:cubicBezTo>
                  <a:cubicBezTo>
                    <a:pt x="335365" y="506400"/>
                    <a:pt x="288312" y="508346"/>
                    <a:pt x="239592" y="508346"/>
                  </a:cubicBezTo>
                  <a:lnTo>
                    <a:pt x="237726" y="508346"/>
                  </a:lnTo>
                  <a:cubicBezTo>
                    <a:pt x="188450" y="508307"/>
                    <a:pt x="141238" y="506281"/>
                    <a:pt x="104787" y="502628"/>
                  </a:cubicBezTo>
                  <a:cubicBezTo>
                    <a:pt x="45783" y="496750"/>
                    <a:pt x="30218" y="488569"/>
                    <a:pt x="22753" y="481341"/>
                  </a:cubicBezTo>
                  <a:cubicBezTo>
                    <a:pt x="636" y="459896"/>
                    <a:pt x="-5637" y="433487"/>
                    <a:pt x="5163" y="406880"/>
                  </a:cubicBezTo>
                  <a:cubicBezTo>
                    <a:pt x="21602" y="366253"/>
                    <a:pt x="71712" y="337660"/>
                    <a:pt x="100102" y="324237"/>
                  </a:cubicBezTo>
                  <a:cubicBezTo>
                    <a:pt x="121504" y="314150"/>
                    <a:pt x="143819" y="306088"/>
                    <a:pt x="166690" y="300211"/>
                  </a:cubicBezTo>
                  <a:cubicBezTo>
                    <a:pt x="120630" y="273285"/>
                    <a:pt x="92319" y="223962"/>
                    <a:pt x="92280" y="170588"/>
                  </a:cubicBezTo>
                  <a:cubicBezTo>
                    <a:pt x="92280" y="87786"/>
                    <a:pt x="159583" y="20433"/>
                    <a:pt x="242371" y="20433"/>
                  </a:cubicBezTo>
                  <a:close/>
                  <a:moveTo>
                    <a:pt x="366125" y="0"/>
                  </a:moveTo>
                  <a:cubicBezTo>
                    <a:pt x="446498" y="0"/>
                    <a:pt x="511901" y="65411"/>
                    <a:pt x="511901" y="145794"/>
                  </a:cubicBezTo>
                  <a:cubicBezTo>
                    <a:pt x="511901" y="178400"/>
                    <a:pt x="501695" y="210211"/>
                    <a:pt x="482714" y="236741"/>
                  </a:cubicBezTo>
                  <a:cubicBezTo>
                    <a:pt x="472469" y="250998"/>
                    <a:pt x="459682" y="263310"/>
                    <a:pt x="445069" y="273040"/>
                  </a:cubicBezTo>
                  <a:cubicBezTo>
                    <a:pt x="517540" y="292024"/>
                    <a:pt x="592552" y="336346"/>
                    <a:pt x="605935" y="384838"/>
                  </a:cubicBezTo>
                  <a:cubicBezTo>
                    <a:pt x="610501" y="401399"/>
                    <a:pt x="609985" y="425744"/>
                    <a:pt x="581831" y="447786"/>
                  </a:cubicBezTo>
                  <a:cubicBezTo>
                    <a:pt x="576470" y="451995"/>
                    <a:pt x="565271" y="458151"/>
                    <a:pt x="529850" y="463473"/>
                  </a:cubicBezTo>
                  <a:cubicBezTo>
                    <a:pt x="529215" y="463553"/>
                    <a:pt x="528579" y="463592"/>
                    <a:pt x="527904" y="463592"/>
                  </a:cubicBezTo>
                  <a:cubicBezTo>
                    <a:pt x="521074" y="463553"/>
                    <a:pt x="515435" y="458310"/>
                    <a:pt x="514959" y="451479"/>
                  </a:cubicBezTo>
                  <a:cubicBezTo>
                    <a:pt x="514442" y="444688"/>
                    <a:pt x="519247" y="438651"/>
                    <a:pt x="525998" y="437619"/>
                  </a:cubicBezTo>
                  <a:cubicBezTo>
                    <a:pt x="557131" y="432972"/>
                    <a:pt x="564557" y="428167"/>
                    <a:pt x="565708" y="427213"/>
                  </a:cubicBezTo>
                  <a:cubicBezTo>
                    <a:pt x="584015" y="412876"/>
                    <a:pt x="583062" y="400128"/>
                    <a:pt x="580758" y="391788"/>
                  </a:cubicBezTo>
                  <a:cubicBezTo>
                    <a:pt x="575358" y="372208"/>
                    <a:pt x="552326" y="349690"/>
                    <a:pt x="517579" y="330031"/>
                  </a:cubicBezTo>
                  <a:cubicBezTo>
                    <a:pt x="482396" y="310134"/>
                    <a:pt x="440184" y="295916"/>
                    <a:pt x="401864" y="291071"/>
                  </a:cubicBezTo>
                  <a:lnTo>
                    <a:pt x="401586" y="291031"/>
                  </a:lnTo>
                  <a:cubicBezTo>
                    <a:pt x="401268" y="290991"/>
                    <a:pt x="400951" y="290952"/>
                    <a:pt x="400633" y="290872"/>
                  </a:cubicBezTo>
                  <a:lnTo>
                    <a:pt x="400514" y="290872"/>
                  </a:lnTo>
                  <a:cubicBezTo>
                    <a:pt x="394677" y="289562"/>
                    <a:pt x="390467" y="284438"/>
                    <a:pt x="390308" y="278481"/>
                  </a:cubicBezTo>
                  <a:cubicBezTo>
                    <a:pt x="390150" y="272524"/>
                    <a:pt x="394081" y="267202"/>
                    <a:pt x="399799" y="265574"/>
                  </a:cubicBezTo>
                  <a:cubicBezTo>
                    <a:pt x="450430" y="251157"/>
                    <a:pt x="485811" y="201911"/>
                    <a:pt x="485811" y="145794"/>
                  </a:cubicBezTo>
                  <a:cubicBezTo>
                    <a:pt x="485811" y="79827"/>
                    <a:pt x="432083" y="26133"/>
                    <a:pt x="366125" y="26133"/>
                  </a:cubicBezTo>
                  <a:cubicBezTo>
                    <a:pt x="358898" y="26133"/>
                    <a:pt x="353060" y="20255"/>
                    <a:pt x="353060" y="13066"/>
                  </a:cubicBezTo>
                  <a:cubicBezTo>
                    <a:pt x="353060" y="5838"/>
                    <a:pt x="358898" y="0"/>
                    <a:pt x="366125" y="0"/>
                  </a:cubicBezTo>
                  <a:close/>
                </a:path>
              </a:pathLst>
            </a:custGeom>
            <a:solidFill>
              <a:srgbClr val="E3C24C"/>
            </a:solidFill>
            <a:ln>
              <a:solidFill>
                <a:srgbClr val="E3C2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cs typeface="+mn-ea"/>
                <a:sym typeface="+mn-lt"/>
              </a:endParaRPr>
            </a:p>
          </p:txBody>
        </p:sp>
      </p:grpSp>
      <p:cxnSp>
        <p:nvCxnSpPr>
          <p:cNvPr id="81" name="直接连接符 47">
            <a:extLst>
              <a:ext uri="{FF2B5EF4-FFF2-40B4-BE49-F238E27FC236}">
                <a16:creationId xmlns:a16="http://schemas.microsoft.com/office/drawing/2014/main" id="{3C06230D-6C6A-69A8-3C36-99A4CB2CDD71}"/>
              </a:ext>
            </a:extLst>
          </p:cNvPr>
          <p:cNvCxnSpPr/>
          <p:nvPr/>
        </p:nvCxnSpPr>
        <p:spPr>
          <a:xfrm>
            <a:off x="354925" y="1925237"/>
            <a:ext cx="3602064" cy="0"/>
          </a:xfrm>
          <a:prstGeom prst="line">
            <a:avLst/>
          </a:prstGeom>
          <a:ln w="12700">
            <a:solidFill>
              <a:srgbClr val="AEAE9F"/>
            </a:solidFill>
            <a:tailEnd type="none"/>
          </a:ln>
        </p:spPr>
        <p:style>
          <a:lnRef idx="1">
            <a:schemeClr val="accent1"/>
          </a:lnRef>
          <a:fillRef idx="0">
            <a:schemeClr val="accent1"/>
          </a:fillRef>
          <a:effectRef idx="0">
            <a:schemeClr val="accent1"/>
          </a:effectRef>
          <a:fontRef idx="minor">
            <a:schemeClr val="tx1"/>
          </a:fontRef>
        </p:style>
      </p:cxnSp>
      <p:cxnSp>
        <p:nvCxnSpPr>
          <p:cNvPr id="82" name="直接连接符 52">
            <a:extLst>
              <a:ext uri="{FF2B5EF4-FFF2-40B4-BE49-F238E27FC236}">
                <a16:creationId xmlns:a16="http://schemas.microsoft.com/office/drawing/2014/main" id="{D346F013-54B7-C05C-EFB5-17EF663AE7F0}"/>
              </a:ext>
            </a:extLst>
          </p:cNvPr>
          <p:cNvCxnSpPr/>
          <p:nvPr/>
        </p:nvCxnSpPr>
        <p:spPr>
          <a:xfrm>
            <a:off x="364773" y="4226300"/>
            <a:ext cx="3602064" cy="0"/>
          </a:xfrm>
          <a:prstGeom prst="line">
            <a:avLst/>
          </a:prstGeom>
          <a:ln w="12700">
            <a:solidFill>
              <a:srgbClr val="AEAE9F"/>
            </a:solidFill>
            <a:tailEnd type="none"/>
          </a:ln>
        </p:spPr>
        <p:style>
          <a:lnRef idx="1">
            <a:schemeClr val="accent1"/>
          </a:lnRef>
          <a:fillRef idx="0">
            <a:schemeClr val="accent1"/>
          </a:fillRef>
          <a:effectRef idx="0">
            <a:schemeClr val="accent1"/>
          </a:effectRef>
          <a:fontRef idx="minor">
            <a:schemeClr val="tx1"/>
          </a:fontRef>
        </p:style>
      </p:cxnSp>
      <p:sp>
        <p:nvSpPr>
          <p:cNvPr id="83" name="圆角矩形 12">
            <a:extLst>
              <a:ext uri="{FF2B5EF4-FFF2-40B4-BE49-F238E27FC236}">
                <a16:creationId xmlns:a16="http://schemas.microsoft.com/office/drawing/2014/main" id="{5C14BA17-A8DB-8E55-3E3A-A1DE24DF9EEE}"/>
              </a:ext>
            </a:extLst>
          </p:cNvPr>
          <p:cNvSpPr/>
          <p:nvPr/>
        </p:nvSpPr>
        <p:spPr bwMode="ltGray">
          <a:xfrm>
            <a:off x="403448" y="4686013"/>
            <a:ext cx="3506878" cy="1050226"/>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R="0" lvl="0" algn="l" defTabSz="914400" rtl="0" eaLnBrk="1" fontAlgn="auto" latinLnBrk="0" hangingPunct="1">
              <a:lnSpc>
                <a:spcPct val="100000"/>
              </a:lnSpc>
              <a:spcBef>
                <a:spcPts val="0"/>
              </a:spcBef>
              <a:spcAft>
                <a:spcPts val="0"/>
              </a:spcAft>
              <a:buClrTx/>
              <a:buSzTx/>
              <a:tabLst/>
              <a:defRPr/>
            </a:pPr>
            <a:r>
              <a:rPr lang="en-US" altLang="zh-CN" sz="1600" b="1" dirty="0">
                <a:solidFill>
                  <a:srgbClr val="333333"/>
                </a:solidFill>
                <a:cs typeface="+mn-ea"/>
                <a:sym typeface="+mn-lt"/>
              </a:rPr>
              <a:t>&gt;3</a:t>
            </a:r>
            <a:r>
              <a:rPr kumimoji="0" lang="en-US" altLang="zh-CN" sz="1600" b="1" i="0" u="none" strike="noStrike" kern="1200" cap="none" spc="0" normalizeH="0" baseline="0" noProof="0" dirty="0">
                <a:ln>
                  <a:noFill/>
                </a:ln>
                <a:solidFill>
                  <a:srgbClr val="333333"/>
                </a:solidFill>
                <a:effectLst/>
                <a:uLnTx/>
                <a:uFillTx/>
                <a:cs typeface="+mn-ea"/>
                <a:sym typeface="+mn-lt"/>
              </a:rPr>
              <a:t> times/month </a:t>
            </a:r>
            <a:r>
              <a:rPr kumimoji="0" lang="en-US" altLang="zh-CN" sz="1200" i="0" u="none" strike="noStrike" kern="1200" cap="none" spc="0" normalizeH="0" baseline="0" noProof="0" dirty="0">
                <a:ln>
                  <a:noFill/>
                </a:ln>
                <a:solidFill>
                  <a:schemeClr val="accent4">
                    <a:lumMod val="75000"/>
                  </a:schemeClr>
                </a:solidFill>
                <a:effectLst/>
                <a:uLnTx/>
                <a:uFillTx/>
                <a:cs typeface="+mn-ea"/>
                <a:sym typeface="+mn-lt"/>
              </a:rPr>
              <a:t>I</a:t>
            </a:r>
            <a:r>
              <a:rPr kumimoji="0" lang="en-US" altLang="zh-CN" sz="1200" i="0" u="none" strike="noStrike" kern="1200" cap="none" spc="0" normalizeH="0" noProof="0" dirty="0">
                <a:ln>
                  <a:noFill/>
                </a:ln>
                <a:solidFill>
                  <a:schemeClr val="accent4">
                    <a:lumMod val="75000"/>
                  </a:schemeClr>
                </a:solidFill>
                <a:effectLst/>
                <a:uLnTx/>
                <a:uFillTx/>
                <a:cs typeface="+mn-ea"/>
                <a:sym typeface="+mn-lt"/>
              </a:rPr>
              <a:t>n</a:t>
            </a:r>
            <a:r>
              <a:rPr kumimoji="0" lang="en-US" altLang="zh-CN" sz="1200" b="0" i="0" u="none" strike="noStrike" kern="1200" cap="none" spc="0" normalizeH="0" noProof="0" dirty="0">
                <a:ln>
                  <a:noFill/>
                </a:ln>
                <a:solidFill>
                  <a:schemeClr val="accent4">
                    <a:lumMod val="75000"/>
                  </a:schemeClr>
                </a:solidFill>
                <a:effectLst/>
                <a:uLnTx/>
                <a:uFillTx/>
                <a:cs typeface="+mn-ea"/>
                <a:sym typeface="+mn-lt"/>
              </a:rPr>
              <a:t>dex</a:t>
            </a:r>
            <a:r>
              <a:rPr kumimoji="0" lang="zh-CN" altLang="en-US" sz="1200" b="0" i="0" u="none" strike="noStrike" kern="1200" cap="none" spc="0" normalizeH="0" baseline="0" noProof="0" dirty="0">
                <a:ln>
                  <a:noFill/>
                </a:ln>
                <a:solidFill>
                  <a:schemeClr val="accent4">
                    <a:lumMod val="75000"/>
                  </a:schemeClr>
                </a:solidFill>
                <a:effectLst/>
                <a:uLnTx/>
                <a:uFillTx/>
                <a:cs typeface="+mn-ea"/>
                <a:sym typeface="+mn-lt"/>
              </a:rPr>
              <a:t>：</a:t>
            </a:r>
            <a:r>
              <a:rPr kumimoji="0" lang="en-US" altLang="zh-CN" sz="1200" b="1" i="0" u="none" strike="noStrike" kern="1200" cap="none" spc="0" normalizeH="0" baseline="0" noProof="0" dirty="0">
                <a:ln>
                  <a:noFill/>
                </a:ln>
                <a:solidFill>
                  <a:schemeClr val="accent4">
                    <a:lumMod val="75000"/>
                  </a:schemeClr>
                </a:solidFill>
                <a:effectLst/>
                <a:uLnTx/>
                <a:uFillTx/>
                <a:cs typeface="+mn-ea"/>
                <a:sym typeface="+mn-lt"/>
              </a:rPr>
              <a:t>110</a:t>
            </a:r>
          </a:p>
          <a:p>
            <a:pPr marR="0" lvl="0" algn="l" defTabSz="914400" rtl="0" eaLnBrk="1" fontAlgn="auto" latinLnBrk="0" hangingPunct="1">
              <a:lnSpc>
                <a:spcPct val="100000"/>
              </a:lnSpc>
              <a:spcBef>
                <a:spcPts val="0"/>
              </a:spcBef>
              <a:spcAft>
                <a:spcPts val="0"/>
              </a:spcAft>
              <a:buClrTx/>
              <a:buSzTx/>
              <a:tabLst/>
              <a:defRPr/>
            </a:pPr>
            <a:endParaRPr kumimoji="0" lang="en-US" altLang="zh-CN" sz="1200" b="1" i="0" u="none" strike="noStrike" kern="1200" cap="none" spc="0" normalizeH="0" baseline="0" noProof="0" dirty="0">
              <a:ln>
                <a:noFill/>
              </a:ln>
              <a:solidFill>
                <a:schemeClr val="accent4">
                  <a:lumMod val="75000"/>
                </a:schemeClr>
              </a:solidFill>
              <a:effectLst/>
              <a:uLnTx/>
              <a:uFillTx/>
              <a:cs typeface="+mn-ea"/>
              <a:sym typeface="+mn-lt"/>
            </a:endParaRPr>
          </a:p>
          <a:p>
            <a:pPr>
              <a:defRPr/>
            </a:pPr>
            <a:r>
              <a:rPr kumimoji="0" lang="en-US" altLang="zh-CN" sz="1600" b="1" i="0" u="none" strike="noStrike" kern="1200" cap="none" spc="0" normalizeH="0" baseline="0" noProof="0" dirty="0">
                <a:ln>
                  <a:noFill/>
                </a:ln>
                <a:solidFill>
                  <a:srgbClr val="333333"/>
                </a:solidFill>
                <a:effectLst/>
                <a:uLnTx/>
                <a:uFillTx/>
                <a:cs typeface="+mn-ea"/>
                <a:sym typeface="+mn-lt"/>
              </a:rPr>
              <a:t>Annual Spend &gt; 150 RMB </a:t>
            </a:r>
          </a:p>
          <a:p>
            <a:pPr>
              <a:defRPr/>
            </a:pPr>
            <a:r>
              <a:rPr kumimoji="0" lang="en-US" altLang="zh-CN" sz="1200" b="0" i="0" u="none" strike="noStrike" kern="1200" cap="none" spc="0" normalizeH="0" noProof="0" dirty="0">
                <a:ln>
                  <a:noFill/>
                </a:ln>
                <a:solidFill>
                  <a:schemeClr val="accent4">
                    <a:lumMod val="75000"/>
                  </a:schemeClr>
                </a:solidFill>
                <a:effectLst/>
                <a:uLnTx/>
                <a:uFillTx/>
                <a:cs typeface="+mn-ea"/>
                <a:sym typeface="+mn-lt"/>
              </a:rPr>
              <a:t>Index</a:t>
            </a:r>
            <a:r>
              <a:rPr kumimoji="0" lang="zh-CN" altLang="en-US" sz="1200" b="0" i="0" u="none" strike="noStrike" kern="1200" cap="none" spc="0" normalizeH="0" baseline="0" noProof="0" dirty="0">
                <a:ln>
                  <a:noFill/>
                </a:ln>
                <a:solidFill>
                  <a:schemeClr val="accent4">
                    <a:lumMod val="75000"/>
                  </a:schemeClr>
                </a:solidFill>
                <a:effectLst/>
                <a:uLnTx/>
                <a:uFillTx/>
                <a:cs typeface="+mn-ea"/>
                <a:sym typeface="+mn-lt"/>
              </a:rPr>
              <a:t>：</a:t>
            </a:r>
            <a:r>
              <a:rPr kumimoji="0" lang="en-US" altLang="zh-CN" sz="1200" b="1" i="0" u="none" strike="noStrike" kern="1200" cap="none" spc="0" normalizeH="0" baseline="0" noProof="0" dirty="0">
                <a:ln>
                  <a:noFill/>
                </a:ln>
                <a:solidFill>
                  <a:schemeClr val="accent4">
                    <a:lumMod val="75000"/>
                  </a:schemeClr>
                </a:solidFill>
                <a:effectLst/>
                <a:uLnTx/>
                <a:uFillTx/>
                <a:cs typeface="+mn-ea"/>
                <a:sym typeface="+mn-lt"/>
              </a:rPr>
              <a:t>134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200" b="1" i="0" u="none" strike="noStrike" kern="1200" cap="none" spc="0" normalizeH="0" baseline="0" noProof="0" dirty="0">
              <a:ln>
                <a:noFill/>
              </a:ln>
              <a:solidFill>
                <a:schemeClr val="accent4">
                  <a:lumMod val="75000"/>
                </a:schemeClr>
              </a:solidFill>
              <a:effectLst/>
              <a:uLnTx/>
              <a:uFillTx/>
              <a:cs typeface="+mn-ea"/>
              <a:sym typeface="+mn-lt"/>
            </a:endParaRPr>
          </a:p>
        </p:txBody>
      </p:sp>
      <p:pic>
        <p:nvPicPr>
          <p:cNvPr id="84" name="Picture 83">
            <a:extLst>
              <a:ext uri="{FF2B5EF4-FFF2-40B4-BE49-F238E27FC236}">
                <a16:creationId xmlns:a16="http://schemas.microsoft.com/office/drawing/2014/main" id="{DBF50A16-EB67-7CA4-6284-4E5F0552893D}"/>
              </a:ext>
            </a:extLst>
          </p:cNvPr>
          <p:cNvPicPr>
            <a:picLocks noChangeAspect="1"/>
          </p:cNvPicPr>
          <p:nvPr/>
        </p:nvPicPr>
        <p:blipFill rotWithShape="1">
          <a:blip r:embed="rId14"/>
          <a:srcRect l="17349" r="6825" b="13214"/>
          <a:stretch/>
        </p:blipFill>
        <p:spPr>
          <a:xfrm>
            <a:off x="6015562" y="2024304"/>
            <a:ext cx="1539433" cy="1171691"/>
          </a:xfrm>
          <a:prstGeom prst="rect">
            <a:avLst/>
          </a:prstGeom>
        </p:spPr>
      </p:pic>
      <p:grpSp>
        <p:nvGrpSpPr>
          <p:cNvPr id="85" name="组合 19">
            <a:extLst>
              <a:ext uri="{FF2B5EF4-FFF2-40B4-BE49-F238E27FC236}">
                <a16:creationId xmlns:a16="http://schemas.microsoft.com/office/drawing/2014/main" id="{9F35F838-52D5-4DAC-D255-0B04C4CC1894}"/>
              </a:ext>
            </a:extLst>
          </p:cNvPr>
          <p:cNvGrpSpPr/>
          <p:nvPr/>
        </p:nvGrpSpPr>
        <p:grpSpPr>
          <a:xfrm>
            <a:off x="4267848" y="1549364"/>
            <a:ext cx="3321674" cy="393544"/>
            <a:chOff x="5653609" y="1742785"/>
            <a:chExt cx="1943288" cy="339652"/>
          </a:xfrm>
        </p:grpSpPr>
        <p:sp>
          <p:nvSpPr>
            <p:cNvPr id="86" name="文本框 34">
              <a:extLst>
                <a:ext uri="{FF2B5EF4-FFF2-40B4-BE49-F238E27FC236}">
                  <a16:creationId xmlns:a16="http://schemas.microsoft.com/office/drawing/2014/main" id="{34FD0C86-FE9F-0083-5538-0BE24CD01971}"/>
                </a:ext>
              </a:extLst>
            </p:cNvPr>
            <p:cNvSpPr txBox="1"/>
            <p:nvPr/>
          </p:nvSpPr>
          <p:spPr>
            <a:xfrm>
              <a:off x="5703096" y="1806702"/>
              <a:ext cx="1885448" cy="23906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dirty="0">
                  <a:ln>
                    <a:noFill/>
                  </a:ln>
                  <a:solidFill>
                    <a:srgbClr val="000000"/>
                  </a:solidFill>
                  <a:effectLst/>
                  <a:uLnTx/>
                  <a:uFillTx/>
                  <a:cs typeface="+mn-ea"/>
                  <a:sym typeface="+mn-lt"/>
                </a:rPr>
                <a:t>Channel Preference</a:t>
              </a:r>
            </a:p>
          </p:txBody>
        </p:sp>
        <p:grpSp>
          <p:nvGrpSpPr>
            <p:cNvPr id="87" name="组合 35">
              <a:extLst>
                <a:ext uri="{FF2B5EF4-FFF2-40B4-BE49-F238E27FC236}">
                  <a16:creationId xmlns:a16="http://schemas.microsoft.com/office/drawing/2014/main" id="{D8990E6A-C17C-1E41-E83B-87CF26B3A28A}"/>
                </a:ext>
              </a:extLst>
            </p:cNvPr>
            <p:cNvGrpSpPr/>
            <p:nvPr/>
          </p:nvGrpSpPr>
          <p:grpSpPr>
            <a:xfrm>
              <a:off x="5653609" y="1742785"/>
              <a:ext cx="1943288" cy="339652"/>
              <a:chOff x="666519" y="1472010"/>
              <a:chExt cx="1943288" cy="339652"/>
            </a:xfrm>
          </p:grpSpPr>
          <p:cxnSp>
            <p:nvCxnSpPr>
              <p:cNvPr id="88" name="直接连接符 36">
                <a:extLst>
                  <a:ext uri="{FF2B5EF4-FFF2-40B4-BE49-F238E27FC236}">
                    <a16:creationId xmlns:a16="http://schemas.microsoft.com/office/drawing/2014/main" id="{575CDD00-DCC2-21D3-B2BC-5083556B0BEB}"/>
                  </a:ext>
                </a:extLst>
              </p:cNvPr>
              <p:cNvCxnSpPr>
                <a:cxnSpLocks/>
              </p:cNvCxnSpPr>
              <p:nvPr/>
            </p:nvCxnSpPr>
            <p:spPr>
              <a:xfrm flipV="1">
                <a:off x="666519" y="1472010"/>
                <a:ext cx="1895738" cy="23337"/>
              </a:xfrm>
              <a:prstGeom prst="line">
                <a:avLst/>
              </a:prstGeom>
              <a:ln w="12700">
                <a:solidFill>
                  <a:srgbClr val="AEAE9F"/>
                </a:solidFill>
                <a:tailEnd type="none"/>
              </a:ln>
            </p:spPr>
            <p:style>
              <a:lnRef idx="1">
                <a:schemeClr val="accent1"/>
              </a:lnRef>
              <a:fillRef idx="0">
                <a:schemeClr val="accent1"/>
              </a:fillRef>
              <a:effectRef idx="0">
                <a:schemeClr val="accent1"/>
              </a:effectRef>
              <a:fontRef idx="minor">
                <a:schemeClr val="tx1"/>
              </a:fontRef>
            </p:style>
          </p:cxnSp>
          <p:cxnSp>
            <p:nvCxnSpPr>
              <p:cNvPr id="89" name="直接连接符 37">
                <a:extLst>
                  <a:ext uri="{FF2B5EF4-FFF2-40B4-BE49-F238E27FC236}">
                    <a16:creationId xmlns:a16="http://schemas.microsoft.com/office/drawing/2014/main" id="{19994D92-7657-38EC-01A0-D80703F2B78B}"/>
                  </a:ext>
                </a:extLst>
              </p:cNvPr>
              <p:cNvCxnSpPr>
                <a:cxnSpLocks/>
              </p:cNvCxnSpPr>
              <p:nvPr/>
            </p:nvCxnSpPr>
            <p:spPr>
              <a:xfrm flipV="1">
                <a:off x="666519" y="1791616"/>
                <a:ext cx="1943288" cy="20046"/>
              </a:xfrm>
              <a:prstGeom prst="line">
                <a:avLst/>
              </a:prstGeom>
              <a:ln w="12700">
                <a:solidFill>
                  <a:srgbClr val="AEAE9F"/>
                </a:solidFill>
                <a:tailEnd type="none"/>
              </a:ln>
            </p:spPr>
            <p:style>
              <a:lnRef idx="1">
                <a:schemeClr val="accent1"/>
              </a:lnRef>
              <a:fillRef idx="0">
                <a:schemeClr val="accent1"/>
              </a:fillRef>
              <a:effectRef idx="0">
                <a:schemeClr val="accent1"/>
              </a:effectRef>
              <a:fontRef idx="minor">
                <a:schemeClr val="tx1"/>
              </a:fontRef>
            </p:style>
          </p:cxnSp>
        </p:grpSp>
      </p:grpSp>
      <p:sp>
        <p:nvSpPr>
          <p:cNvPr id="90" name="矩形 82">
            <a:extLst>
              <a:ext uri="{FF2B5EF4-FFF2-40B4-BE49-F238E27FC236}">
                <a16:creationId xmlns:a16="http://schemas.microsoft.com/office/drawing/2014/main" id="{BA9F20A5-780F-BF3C-F47E-5CE53963DFC2}"/>
              </a:ext>
            </a:extLst>
          </p:cNvPr>
          <p:cNvSpPr/>
          <p:nvPr/>
        </p:nvSpPr>
        <p:spPr bwMode="ltGray">
          <a:xfrm>
            <a:off x="6009185" y="2013085"/>
            <a:ext cx="1545810" cy="1182910"/>
          </a:xfrm>
          <a:prstGeom prst="rect">
            <a:avLst/>
          </a:prstGeom>
          <a:solidFill>
            <a:schemeClr val="tx1">
              <a:lumMod val="20000"/>
              <a:lumOff val="80000"/>
              <a:alpha val="6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333333"/>
                </a:solidFill>
                <a:effectLst/>
                <a:uLnTx/>
                <a:uFillTx/>
                <a:cs typeface="+mn-ea"/>
                <a:sym typeface="+mn-lt"/>
              </a:rPr>
              <a:t>CVS</a:t>
            </a:r>
          </a:p>
        </p:txBody>
      </p:sp>
      <p:pic>
        <p:nvPicPr>
          <p:cNvPr id="91" name="Picture 90">
            <a:extLst>
              <a:ext uri="{FF2B5EF4-FFF2-40B4-BE49-F238E27FC236}">
                <a16:creationId xmlns:a16="http://schemas.microsoft.com/office/drawing/2014/main" id="{6B1C7B38-E2D6-FD1C-D3C6-BCF176590E6A}"/>
              </a:ext>
            </a:extLst>
          </p:cNvPr>
          <p:cNvPicPr>
            <a:picLocks noChangeAspect="1"/>
          </p:cNvPicPr>
          <p:nvPr/>
        </p:nvPicPr>
        <p:blipFill rotWithShape="1">
          <a:blip r:embed="rId15"/>
          <a:srcRect l="11016" t="23148" r="11495"/>
          <a:stretch/>
        </p:blipFill>
        <p:spPr>
          <a:xfrm>
            <a:off x="6076862" y="3834727"/>
            <a:ext cx="1478132" cy="1465974"/>
          </a:xfrm>
          <a:prstGeom prst="rect">
            <a:avLst/>
          </a:prstGeom>
        </p:spPr>
      </p:pic>
      <p:sp>
        <p:nvSpPr>
          <p:cNvPr id="92" name="矩形 79">
            <a:extLst>
              <a:ext uri="{FF2B5EF4-FFF2-40B4-BE49-F238E27FC236}">
                <a16:creationId xmlns:a16="http://schemas.microsoft.com/office/drawing/2014/main" id="{179F6BE3-FF9F-F089-9359-8A3ECC9DE6D9}"/>
              </a:ext>
            </a:extLst>
          </p:cNvPr>
          <p:cNvSpPr/>
          <p:nvPr/>
        </p:nvSpPr>
        <p:spPr bwMode="ltGray">
          <a:xfrm>
            <a:off x="6071640" y="3811617"/>
            <a:ext cx="1483354" cy="1489083"/>
          </a:xfrm>
          <a:prstGeom prst="rect">
            <a:avLst/>
          </a:prstGeom>
          <a:solidFill>
            <a:schemeClr val="tx1">
              <a:lumMod val="20000"/>
              <a:lumOff val="80000"/>
              <a:alpha val="6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333333"/>
                </a:solidFill>
                <a:effectLst/>
                <a:uLnTx/>
                <a:uFillTx/>
                <a:cs typeface="+mn-ea"/>
                <a:sym typeface="+mn-lt"/>
              </a:rPr>
              <a:t>Share with friends</a:t>
            </a:r>
          </a:p>
        </p:txBody>
      </p:sp>
      <p:sp>
        <p:nvSpPr>
          <p:cNvPr id="95" name="矩形 83">
            <a:extLst>
              <a:ext uri="{FF2B5EF4-FFF2-40B4-BE49-F238E27FC236}">
                <a16:creationId xmlns:a16="http://schemas.microsoft.com/office/drawing/2014/main" id="{44382B5F-F8EC-886B-E844-27963FB56B10}"/>
              </a:ext>
            </a:extLst>
          </p:cNvPr>
          <p:cNvSpPr/>
          <p:nvPr/>
        </p:nvSpPr>
        <p:spPr bwMode="ltGray">
          <a:xfrm>
            <a:off x="4248261" y="2012692"/>
            <a:ext cx="1640989" cy="1095633"/>
          </a:xfrm>
          <a:prstGeom prst="rect">
            <a:avLst/>
          </a:prstGeom>
          <a:solidFill>
            <a:schemeClr val="tx1">
              <a:lumMod val="20000"/>
              <a:lumOff val="80000"/>
              <a:alpha val="6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en-US" altLang="zh-CN" sz="1400" b="1" dirty="0">
                <a:solidFill>
                  <a:srgbClr val="333333"/>
                </a:solidFill>
                <a:cs typeface="+mn-ea"/>
                <a:sym typeface="+mn-lt"/>
              </a:rPr>
              <a:t>Supermarket</a:t>
            </a:r>
            <a:endParaRPr lang="zh-CN" altLang="en-US" sz="1400" b="1" dirty="0">
              <a:solidFill>
                <a:srgbClr val="333333"/>
              </a:solidFill>
              <a:cs typeface="+mn-ea"/>
              <a:sym typeface="+mn-lt"/>
            </a:endParaRPr>
          </a:p>
        </p:txBody>
      </p:sp>
      <p:pic>
        <p:nvPicPr>
          <p:cNvPr id="97" name="Picture 96">
            <a:extLst>
              <a:ext uri="{FF2B5EF4-FFF2-40B4-BE49-F238E27FC236}">
                <a16:creationId xmlns:a16="http://schemas.microsoft.com/office/drawing/2014/main" id="{B96E5A7F-4427-F6F5-AF5E-7C7378D60FDA}"/>
              </a:ext>
            </a:extLst>
          </p:cNvPr>
          <p:cNvPicPr>
            <a:picLocks noChangeAspect="1"/>
          </p:cNvPicPr>
          <p:nvPr/>
        </p:nvPicPr>
        <p:blipFill rotWithShape="1">
          <a:blip r:embed="rId16"/>
          <a:srcRect l="6884" t="8171" r="9718" b="10055"/>
          <a:stretch/>
        </p:blipFill>
        <p:spPr>
          <a:xfrm>
            <a:off x="4186919" y="3810013"/>
            <a:ext cx="1830161" cy="1844760"/>
          </a:xfrm>
          <a:prstGeom prst="rect">
            <a:avLst/>
          </a:prstGeom>
        </p:spPr>
      </p:pic>
      <p:sp>
        <p:nvSpPr>
          <p:cNvPr id="56" name="矩形 79">
            <a:extLst>
              <a:ext uri="{FF2B5EF4-FFF2-40B4-BE49-F238E27FC236}">
                <a16:creationId xmlns:a16="http://schemas.microsoft.com/office/drawing/2014/main" id="{D6A56139-555B-9566-F7A4-9B4A79D10D32}"/>
              </a:ext>
            </a:extLst>
          </p:cNvPr>
          <p:cNvSpPr/>
          <p:nvPr/>
        </p:nvSpPr>
        <p:spPr bwMode="ltGray">
          <a:xfrm>
            <a:off x="4232433" y="3837304"/>
            <a:ext cx="1776751" cy="1898936"/>
          </a:xfrm>
          <a:prstGeom prst="rect">
            <a:avLst/>
          </a:prstGeom>
          <a:solidFill>
            <a:schemeClr val="tx1">
              <a:lumMod val="20000"/>
              <a:lumOff val="80000"/>
              <a:alpha val="6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333333"/>
                </a:solidFill>
                <a:effectLst/>
                <a:uLnTx/>
                <a:uFillTx/>
                <a:cs typeface="+mn-ea"/>
                <a:sym typeface="+mn-lt"/>
              </a:rPr>
              <a:t>Study &amp; Work</a:t>
            </a:r>
          </a:p>
        </p:txBody>
      </p:sp>
      <p:sp>
        <p:nvSpPr>
          <p:cNvPr id="3" name="圆角矩形 11">
            <a:extLst>
              <a:ext uri="{FF2B5EF4-FFF2-40B4-BE49-F238E27FC236}">
                <a16:creationId xmlns:a16="http://schemas.microsoft.com/office/drawing/2014/main" id="{7D10E2A2-4B74-8925-11AB-AA41FCD5BDAB}"/>
              </a:ext>
            </a:extLst>
          </p:cNvPr>
          <p:cNvSpPr/>
          <p:nvPr/>
        </p:nvSpPr>
        <p:spPr>
          <a:xfrm>
            <a:off x="4073753" y="352749"/>
            <a:ext cx="1517794" cy="379194"/>
          </a:xfrm>
          <a:prstGeom prst="round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Summary &amp;</a:t>
            </a:r>
          </a:p>
          <a:p>
            <a:pPr algn="ctr"/>
            <a:r>
              <a:rPr lang="en-US" altLang="zh-CN" sz="1200" b="1" dirty="0">
                <a:latin typeface="Arial" panose="020B0604020202020204" pitchFamily="34" charset="0"/>
                <a:cs typeface="Arial" panose="020B0604020202020204" pitchFamily="34" charset="0"/>
              </a:rPr>
              <a:t>Recommendation</a:t>
            </a:r>
            <a:endParaRPr lang="zh-CN" altLang="en-US" sz="1200" b="1" dirty="0">
              <a:latin typeface="Arial" panose="020B0604020202020204" pitchFamily="34" charset="0"/>
              <a:cs typeface="Arial" panose="020B0604020202020204" pitchFamily="34" charset="0"/>
            </a:endParaRPr>
          </a:p>
        </p:txBody>
      </p:sp>
      <p:sp>
        <p:nvSpPr>
          <p:cNvPr id="11" name="标题 1">
            <a:extLst>
              <a:ext uri="{FF2B5EF4-FFF2-40B4-BE49-F238E27FC236}">
                <a16:creationId xmlns:a16="http://schemas.microsoft.com/office/drawing/2014/main" id="{2BAA9693-EDCB-C8E2-503A-DD4169095941}"/>
              </a:ext>
            </a:extLst>
          </p:cNvPr>
          <p:cNvSpPr txBox="1">
            <a:spLocks/>
          </p:cNvSpPr>
          <p:nvPr/>
        </p:nvSpPr>
        <p:spPr>
          <a:xfrm>
            <a:off x="1099608" y="782549"/>
            <a:ext cx="10826469" cy="77069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800" b="1" dirty="0">
                <a:solidFill>
                  <a:srgbClr val="005B00"/>
                </a:solidFill>
                <a:latin typeface="Arial" panose="020B0604020202020204" pitchFamily="34" charset="0"/>
                <a:cs typeface="Arial" panose="020B0604020202020204" pitchFamily="34" charset="0"/>
              </a:rPr>
              <a:t>Young men</a:t>
            </a:r>
            <a:r>
              <a:rPr lang="en-US" altLang="zh-CN" sz="1800" dirty="0">
                <a:solidFill>
                  <a:srgbClr val="005B00"/>
                </a:solidFill>
                <a:latin typeface="Arial" panose="020B0604020202020204" pitchFamily="34" charset="0"/>
                <a:cs typeface="Arial" panose="020B0604020202020204" pitchFamily="34" charset="0"/>
              </a:rPr>
              <a:t>: </a:t>
            </a:r>
            <a:r>
              <a:rPr lang="en-US" altLang="zh-CN" sz="1600" b="1" dirty="0">
                <a:solidFill>
                  <a:srgbClr val="005B00"/>
                </a:solidFill>
                <a:latin typeface="Arial" panose="020B0604020202020204" pitchFamily="34" charset="0"/>
                <a:cs typeface="Arial" panose="020B0604020202020204" pitchFamily="34" charset="0"/>
              </a:rPr>
              <a:t>mainly from Single &amp; Mixed family in B-D cities; heavy buyers of Potato chips; prefer Offline channels (Supermarket &amp; CVS); </a:t>
            </a:r>
            <a:r>
              <a:rPr lang="en-US" altLang="zh-CN" sz="1600" b="1" dirty="0">
                <a:solidFill>
                  <a:srgbClr val="005B00"/>
                </a:solidFill>
                <a:latin typeface="Arial" panose="020B0604020202020204" pitchFamily="34" charset="0"/>
                <a:cs typeface="Arial" panose="020B0604020202020204" pitchFamily="34" charset="0"/>
                <a:sym typeface="+mn-lt"/>
              </a:rPr>
              <a:t>the main consumption scenes are study &amp; work as well as sharing with friends</a:t>
            </a:r>
            <a:endParaRPr lang="zh-CN" altLang="en-US" sz="1800" b="1" dirty="0">
              <a:solidFill>
                <a:srgbClr val="005B00"/>
              </a:solidFill>
              <a:latin typeface="Arial" panose="020B0604020202020204" pitchFamily="34" charset="0"/>
              <a:cs typeface="Arial" panose="020B0604020202020204" pitchFamily="34" charset="0"/>
              <a:sym typeface="+mn-lt"/>
            </a:endParaRPr>
          </a:p>
        </p:txBody>
      </p:sp>
    </p:spTree>
    <p:extLst>
      <p:ext uri="{BB962C8B-B14F-4D97-AF65-F5344CB8AC3E}">
        <p14:creationId xmlns:p14="http://schemas.microsoft.com/office/powerpoint/2010/main" val="28629210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95" imgH="394" progId="TCLayout.ActiveDocument.1">
                  <p:embed/>
                </p:oleObj>
              </mc:Choice>
              <mc:Fallback>
                <p:oleObj name="think-cell 幻灯片" r:id="rId3" imgW="395" imgH="394" progId="TCLayout.ActiveDocument.1">
                  <p:embed/>
                  <p:pic>
                    <p:nvPicPr>
                      <p:cNvPr id="6" name="think-cell data - do not delete"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页脚占位符 3"/>
          <p:cNvSpPr>
            <a:spLocks noGrp="1"/>
          </p:cNvSpPr>
          <p:nvPr>
            <p:ph type="ftr" sz="quarter" idx="11"/>
          </p:nvPr>
        </p:nvSpPr>
        <p:spPr/>
        <p:txBody>
          <a:bodyPr/>
          <a:lstStyle/>
          <a:p>
            <a:r>
              <a:rPr lang="en-US" altLang="zh-CN" sz="1600" i="1" dirty="0">
                <a:latin typeface="Arial" panose="020B0604020202020204" pitchFamily="34" charset="0"/>
                <a:cs typeface="Arial" panose="020B0604020202020204" pitchFamily="34" charset="0"/>
              </a:rPr>
              <a:t>Data: Questionnaire Data</a:t>
            </a:r>
            <a:endParaRPr lang="zh-CN" altLang="en-US" sz="1600" i="1" dirty="0">
              <a:latin typeface="Arial" panose="020B0604020202020204" pitchFamily="34" charset="0"/>
              <a:cs typeface="Arial" panose="020B0604020202020204" pitchFamily="34" charset="0"/>
            </a:endParaRPr>
          </a:p>
          <a:p>
            <a:endParaRPr lang="zh-CN" altLang="en-US" sz="1600" dirty="0"/>
          </a:p>
        </p:txBody>
      </p:sp>
      <p:sp>
        <p:nvSpPr>
          <p:cNvPr id="5" name="灯片编号占位符 4"/>
          <p:cNvSpPr>
            <a:spLocks noGrp="1"/>
          </p:cNvSpPr>
          <p:nvPr>
            <p:ph type="sldNum" sz="quarter" idx="12"/>
          </p:nvPr>
        </p:nvSpPr>
        <p:spPr/>
        <p:txBody>
          <a:bodyPr/>
          <a:lstStyle/>
          <a:p>
            <a:fld id="{1DDAB59E-332C-4060-B0C9-643DCBD9587F}" type="slidenum">
              <a:rPr lang="zh-CN" altLang="en-US" smtClean="0"/>
              <a:t>44</a:t>
            </a:fld>
            <a:endParaRPr lang="zh-CN" altLang="en-US"/>
          </a:p>
        </p:txBody>
      </p:sp>
      <p:sp>
        <p:nvSpPr>
          <p:cNvPr id="40" name="矩形 39"/>
          <p:cNvSpPr/>
          <p:nvPr/>
        </p:nvSpPr>
        <p:spPr>
          <a:xfrm>
            <a:off x="85344" y="26261"/>
            <a:ext cx="6096000" cy="307777"/>
          </a:xfrm>
          <a:prstGeom prst="rect">
            <a:avLst/>
          </a:prstGeom>
        </p:spPr>
        <p:txBody>
          <a:bodyPr>
            <a:spAutoFit/>
          </a:bodyPr>
          <a:lstStyle/>
          <a:p>
            <a:pPr fontAlgn="t"/>
            <a:r>
              <a:rPr lang="en-US" altLang="zh-CN" sz="1400" b="1" dirty="0">
                <a:solidFill>
                  <a:srgbClr val="005B00"/>
                </a:solidFill>
                <a:latin typeface="微软雅黑" panose="020B0503020204020204" pitchFamily="34" charset="-122"/>
                <a:ea typeface="微软雅黑" panose="020B0503020204020204" pitchFamily="34" charset="-122"/>
              </a:rPr>
              <a:t>Objective 3. New Product Launch Suggestions</a:t>
            </a:r>
            <a:endParaRPr lang="zh-CN" altLang="zh-CN" sz="1400" b="1" dirty="0">
              <a:solidFill>
                <a:srgbClr val="005B00"/>
              </a:solidFill>
              <a:latin typeface="微软雅黑" panose="020B0503020204020204" pitchFamily="34" charset="-122"/>
              <a:ea typeface="微软雅黑" panose="020B0503020204020204" pitchFamily="34" charset="-122"/>
            </a:endParaRPr>
          </a:p>
        </p:txBody>
      </p:sp>
      <p:sp>
        <p:nvSpPr>
          <p:cNvPr id="41" name="圆角矩形 40"/>
          <p:cNvSpPr/>
          <p:nvPr/>
        </p:nvSpPr>
        <p:spPr>
          <a:xfrm>
            <a:off x="1472185" y="343182"/>
            <a:ext cx="1243584" cy="379194"/>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Non-PC Buyers</a:t>
            </a:r>
            <a:endParaRPr lang="zh-CN" altLang="en-US" sz="1200" b="1" dirty="0">
              <a:latin typeface="Arial" panose="020B0604020202020204" pitchFamily="34" charset="0"/>
              <a:cs typeface="Arial" panose="020B0604020202020204" pitchFamily="34" charset="0"/>
            </a:endParaRPr>
          </a:p>
        </p:txBody>
      </p:sp>
      <p:sp>
        <p:nvSpPr>
          <p:cNvPr id="42" name="圆角矩形 41"/>
          <p:cNvSpPr/>
          <p:nvPr/>
        </p:nvSpPr>
        <p:spPr>
          <a:xfrm>
            <a:off x="171401" y="352749"/>
            <a:ext cx="1243584" cy="379194"/>
          </a:xfrm>
          <a:prstGeom prst="round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latin typeface="Arial" panose="020B0604020202020204" pitchFamily="34" charset="0"/>
                <a:cs typeface="Arial" panose="020B0604020202020204" pitchFamily="34" charset="0"/>
              </a:rPr>
              <a:t>Questionnaire</a:t>
            </a:r>
            <a:r>
              <a:rPr lang="en-US" altLang="zh-CN" sz="1200" b="1" dirty="0">
                <a:latin typeface="Arial" panose="020B0604020202020204" pitchFamily="34" charset="0"/>
                <a:cs typeface="Arial" panose="020B0604020202020204" pitchFamily="34" charset="0"/>
              </a:rPr>
              <a:t> Design</a:t>
            </a:r>
            <a:endParaRPr lang="zh-CN" altLang="en-US" sz="1200" b="1" dirty="0">
              <a:latin typeface="Arial" panose="020B0604020202020204" pitchFamily="34" charset="0"/>
              <a:cs typeface="Arial" panose="020B0604020202020204" pitchFamily="34" charset="0"/>
            </a:endParaRPr>
          </a:p>
        </p:txBody>
      </p:sp>
      <p:sp>
        <p:nvSpPr>
          <p:cNvPr id="43" name="圆角矩形 42"/>
          <p:cNvSpPr/>
          <p:nvPr/>
        </p:nvSpPr>
        <p:spPr>
          <a:xfrm>
            <a:off x="2772969" y="343182"/>
            <a:ext cx="1243584" cy="379194"/>
          </a:xfrm>
          <a:prstGeom prst="roundRect">
            <a:avLst/>
          </a:prstGeom>
          <a:solidFill>
            <a:srgbClr val="00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PC Buyers</a:t>
            </a:r>
            <a:endParaRPr lang="zh-CN" altLang="en-US" sz="1200" b="1" dirty="0">
              <a:latin typeface="Arial" panose="020B0604020202020204" pitchFamily="34" charset="0"/>
              <a:cs typeface="Arial" panose="020B0604020202020204" pitchFamily="34" charset="0"/>
            </a:endParaRPr>
          </a:p>
        </p:txBody>
      </p:sp>
      <p:pic>
        <p:nvPicPr>
          <p:cNvPr id="2" name="Picture 24" descr="Avatar, boy, haircut, hairstyle, man, profile, teen icon">
            <a:extLst>
              <a:ext uri="{FF2B5EF4-FFF2-40B4-BE49-F238E27FC236}">
                <a16:creationId xmlns:a16="http://schemas.microsoft.com/office/drawing/2014/main" id="{EEEF5463-C1A5-02F8-9406-7EE5CAE43A4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9296" y="2519090"/>
            <a:ext cx="1623142" cy="162314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2E04780F-D15F-E985-DD35-F1D6141B46DA}"/>
              </a:ext>
            </a:extLst>
          </p:cNvPr>
          <p:cNvGraphicFramePr>
            <a:graphicFrameLocks noGrp="1"/>
          </p:cNvGraphicFramePr>
          <p:nvPr>
            <p:extLst>
              <p:ext uri="{D42A27DB-BD31-4B8C-83A1-F6EECF244321}">
                <p14:modId xmlns:p14="http://schemas.microsoft.com/office/powerpoint/2010/main" val="3243455839"/>
              </p:ext>
            </p:extLst>
          </p:nvPr>
        </p:nvGraphicFramePr>
        <p:xfrm>
          <a:off x="2602846" y="961510"/>
          <a:ext cx="4966250" cy="3869138"/>
        </p:xfrm>
        <a:graphic>
          <a:graphicData uri="http://schemas.openxmlformats.org/drawingml/2006/table">
            <a:tbl>
              <a:tblPr firstRow="1" firstCol="1" bandRow="1">
                <a:tableStyleId>{5C22544A-7EE6-4342-B048-85BDC9FD1C3A}</a:tableStyleId>
              </a:tblPr>
              <a:tblGrid>
                <a:gridCol w="1356290">
                  <a:extLst>
                    <a:ext uri="{9D8B030D-6E8A-4147-A177-3AD203B41FA5}">
                      <a16:colId xmlns:a16="http://schemas.microsoft.com/office/drawing/2014/main" val="1235064870"/>
                    </a:ext>
                  </a:extLst>
                </a:gridCol>
                <a:gridCol w="1785284">
                  <a:extLst>
                    <a:ext uri="{9D8B030D-6E8A-4147-A177-3AD203B41FA5}">
                      <a16:colId xmlns:a16="http://schemas.microsoft.com/office/drawing/2014/main" val="1120348214"/>
                    </a:ext>
                  </a:extLst>
                </a:gridCol>
                <a:gridCol w="1240373">
                  <a:extLst>
                    <a:ext uri="{9D8B030D-6E8A-4147-A177-3AD203B41FA5}">
                      <a16:colId xmlns:a16="http://schemas.microsoft.com/office/drawing/2014/main" val="2383662384"/>
                    </a:ext>
                  </a:extLst>
                </a:gridCol>
                <a:gridCol w="584303">
                  <a:extLst>
                    <a:ext uri="{9D8B030D-6E8A-4147-A177-3AD203B41FA5}">
                      <a16:colId xmlns:a16="http://schemas.microsoft.com/office/drawing/2014/main" val="2114608841"/>
                    </a:ext>
                  </a:extLst>
                </a:gridCol>
              </a:tblGrid>
              <a:tr h="214952">
                <a:tc rowSpan="2">
                  <a:txBody>
                    <a:bodyPr/>
                    <a:lstStyle/>
                    <a:p>
                      <a:pPr algn="ctr"/>
                      <a:r>
                        <a:rPr lang="en-US" sz="1200" kern="0" dirty="0">
                          <a:solidFill>
                            <a:schemeClr val="bg1"/>
                          </a:solidFill>
                          <a:effectLst/>
                          <a:latin typeface="Arial" panose="020B0604020202020204" pitchFamily="34" charset="0"/>
                          <a:cs typeface="Arial" panose="020B0604020202020204" pitchFamily="34" charset="0"/>
                        </a:rPr>
                        <a:t>Attribute</a:t>
                      </a:r>
                      <a:endParaRPr lang="zh-CN" sz="1200" kern="100" dirty="0">
                        <a:solidFill>
                          <a:schemeClr val="bg1"/>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5B00"/>
                    </a:solidFill>
                  </a:tcPr>
                </a:tc>
                <a:tc rowSpan="2">
                  <a:txBody>
                    <a:bodyPr/>
                    <a:lstStyle/>
                    <a:p>
                      <a:pPr marL="0" algn="ctr" defTabSz="914400" rtl="0" eaLnBrk="1" latinLnBrk="0" hangingPunct="1"/>
                      <a:r>
                        <a:rPr lang="en-US" sz="1200" b="1" kern="0" dirty="0">
                          <a:solidFill>
                            <a:schemeClr val="tx1">
                              <a:lumMod val="75000"/>
                              <a:lumOff val="25000"/>
                            </a:schemeClr>
                          </a:solidFill>
                          <a:effectLst/>
                          <a:latin typeface="Arial" panose="020B0604020202020204" pitchFamily="34" charset="0"/>
                          <a:ea typeface="+mn-ea"/>
                          <a:cs typeface="Arial" panose="020B0604020202020204" pitchFamily="34" charset="0"/>
                        </a:rPr>
                        <a:t>Level</a:t>
                      </a:r>
                      <a:endParaRPr lang="zh-CN" altLang="en-US" sz="1200" b="1" kern="0" dirty="0">
                        <a:solidFill>
                          <a:schemeClr val="tx1">
                            <a:lumMod val="75000"/>
                            <a:lumOff val="25000"/>
                          </a:schemeClr>
                        </a:solidFill>
                        <a:effectLst/>
                        <a:latin typeface="Arial" panose="020B0604020202020204" pitchFamily="34" charset="0"/>
                        <a:ea typeface="+mn-ea"/>
                        <a:cs typeface="Arial" panose="020B0604020202020204" pitchFamily="34" charset="0"/>
                      </a:endParaRP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92D050"/>
                    </a:solidFill>
                  </a:tcPr>
                </a:tc>
                <a:tc gridSpan="2">
                  <a:txBody>
                    <a:bodyPr/>
                    <a:lstStyle/>
                    <a:p>
                      <a:pPr algn="ctr"/>
                      <a:r>
                        <a:rPr lang="en-US" sz="1200" kern="0" dirty="0">
                          <a:solidFill>
                            <a:schemeClr val="tx1">
                              <a:lumMod val="75000"/>
                              <a:lumOff val="25000"/>
                            </a:schemeClr>
                          </a:solidFill>
                          <a:effectLst/>
                        </a:rPr>
                        <a:t>Profile 3</a:t>
                      </a:r>
                      <a:endParaRPr lang="zh-CN" sz="1200" kern="100" dirty="0">
                        <a:solidFill>
                          <a:schemeClr val="tx1">
                            <a:lumMod val="75000"/>
                            <a:lumOff val="25000"/>
                          </a:schemeClr>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92D050"/>
                    </a:solidFill>
                  </a:tcPr>
                </a:tc>
                <a:tc hMerge="1">
                  <a:txBody>
                    <a:bodyPr/>
                    <a:lstStyle/>
                    <a:p>
                      <a:endParaRPr lang="zh-CN" altLang="en-US"/>
                    </a:p>
                  </a:txBody>
                  <a:tcPr>
                    <a:lnL w="12700" cmpd="sng">
                      <a:noFill/>
                    </a:lnL>
                  </a:tcPr>
                </a:tc>
                <a:extLst>
                  <a:ext uri="{0D108BD9-81ED-4DB2-BD59-A6C34878D82A}">
                    <a16:rowId xmlns:a16="http://schemas.microsoft.com/office/drawing/2014/main" val="1601674350"/>
                  </a:ext>
                </a:extLst>
              </a:tr>
              <a:tr h="214952">
                <a:tc vMerge="1">
                  <a:txBody>
                    <a:bodyPr/>
                    <a:lstStyle/>
                    <a:p>
                      <a:endParaRPr lang="zh-CN" altLang="en-US"/>
                    </a:p>
                  </a:txBody>
                  <a:tcPr/>
                </a:tc>
                <a:tc vMerge="1">
                  <a:txBody>
                    <a:bodyPr/>
                    <a:lstStyle/>
                    <a:p>
                      <a:endParaRPr lang="zh-CN" altLang="en-US"/>
                    </a:p>
                  </a:txBody>
                  <a:tcPr/>
                </a:tc>
                <a:tc>
                  <a:txBody>
                    <a:bodyPr/>
                    <a:lstStyle/>
                    <a:p>
                      <a:pPr marL="0" algn="ctr" defTabSz="914400" rtl="0" eaLnBrk="1" latinLnBrk="0" hangingPunct="1"/>
                      <a:r>
                        <a:rPr lang="en-US" sz="1200" b="1" kern="0" dirty="0">
                          <a:solidFill>
                            <a:schemeClr val="tx1">
                              <a:lumMod val="75000"/>
                              <a:lumOff val="25000"/>
                            </a:schemeClr>
                          </a:solidFill>
                          <a:effectLst/>
                          <a:latin typeface="Arial" panose="020B0604020202020204" pitchFamily="34" charset="0"/>
                          <a:ea typeface="+mn-ea"/>
                          <a:cs typeface="Arial" panose="020B0604020202020204" pitchFamily="34" charset="0"/>
                        </a:rPr>
                        <a:t>Importance(%)</a:t>
                      </a:r>
                      <a:endParaRPr lang="zh-CN" altLang="en-US" sz="1200" b="1" kern="0" dirty="0">
                        <a:solidFill>
                          <a:schemeClr val="tx1">
                            <a:lumMod val="75000"/>
                            <a:lumOff val="25000"/>
                          </a:schemeClr>
                        </a:solidFill>
                        <a:effectLst/>
                        <a:latin typeface="Arial" panose="020B0604020202020204" pitchFamily="34" charset="0"/>
                        <a:ea typeface="+mn-ea"/>
                        <a:cs typeface="Arial" panose="020B0604020202020204" pitchFamily="34" charset="0"/>
                      </a:endParaRPr>
                    </a:p>
                  </a:txBody>
                  <a:tcPr marL="68580" marR="68580" marT="0" marB="0">
                    <a:lnL w="38100" cmpd="sng">
                      <a:noFill/>
                    </a:lnL>
                    <a:lnR w="12700" cmpd="sng">
                      <a:noFill/>
                    </a:lnR>
                    <a:lnT w="38100" cmpd="sng">
                      <a:noFill/>
                    </a:lnT>
                    <a:lnB w="12700" cmpd="sng">
                      <a:noFill/>
                    </a:lnB>
                    <a:lnTlToBr w="12700" cmpd="sng">
                      <a:noFill/>
                      <a:prstDash val="solid"/>
                    </a:lnTlToBr>
                    <a:lnBlToTr w="12700" cmpd="sng">
                      <a:noFill/>
                      <a:prstDash val="solid"/>
                    </a:lnBlToTr>
                    <a:solidFill>
                      <a:srgbClr val="92D050"/>
                    </a:solidFill>
                  </a:tcPr>
                </a:tc>
                <a:tc>
                  <a:txBody>
                    <a:bodyPr/>
                    <a:lstStyle/>
                    <a:p>
                      <a:pPr marL="0" algn="ctr" defTabSz="914400" rtl="0" eaLnBrk="1" latinLnBrk="0" hangingPunct="1"/>
                      <a:r>
                        <a:rPr lang="en-US" sz="1200" b="1" kern="0" dirty="0">
                          <a:solidFill>
                            <a:schemeClr val="tx1">
                              <a:lumMod val="75000"/>
                              <a:lumOff val="25000"/>
                            </a:schemeClr>
                          </a:solidFill>
                          <a:effectLst/>
                          <a:latin typeface="Arial" panose="020B0604020202020204" pitchFamily="34" charset="0"/>
                          <a:ea typeface="+mn-ea"/>
                          <a:cs typeface="Arial" panose="020B0604020202020204" pitchFamily="34" charset="0"/>
                        </a:rPr>
                        <a:t>Utility</a:t>
                      </a:r>
                      <a:endParaRPr lang="zh-CN" altLang="en-US" sz="1200" b="1" kern="0" dirty="0">
                        <a:solidFill>
                          <a:schemeClr val="tx1">
                            <a:lumMod val="75000"/>
                            <a:lumOff val="25000"/>
                          </a:schemeClr>
                        </a:solidFill>
                        <a:effectLst/>
                        <a:latin typeface="Arial" panose="020B0604020202020204" pitchFamily="34" charset="0"/>
                        <a:ea typeface="+mn-ea"/>
                        <a:cs typeface="Arial" panose="020B0604020202020204" pitchFamily="34" charset="0"/>
                      </a:endParaRPr>
                    </a:p>
                  </a:txBody>
                  <a:tcPr marL="68580" marR="68580" marT="0" marB="0" anchor="ctr">
                    <a:lnL w="12700" cmpd="sng">
                      <a:noFill/>
                    </a:lnL>
                    <a:lnR w="12700" cmpd="sng">
                      <a:noFill/>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3142466722"/>
                  </a:ext>
                </a:extLst>
              </a:tr>
              <a:tr h="429906">
                <a:tc rowSpan="2">
                  <a:txBody>
                    <a:bodyPr/>
                    <a:lstStyle/>
                    <a:p>
                      <a:pPr algn="ctr"/>
                      <a:r>
                        <a:rPr lang="en-US" sz="1200" kern="0" dirty="0">
                          <a:solidFill>
                            <a:schemeClr val="tx1">
                              <a:lumMod val="75000"/>
                              <a:lumOff val="25000"/>
                            </a:schemeClr>
                          </a:solidFill>
                          <a:effectLst/>
                          <a:latin typeface="Arial" panose="020B0604020202020204" pitchFamily="34" charset="0"/>
                          <a:cs typeface="Arial" panose="020B0604020202020204" pitchFamily="34" charset="0"/>
                        </a:rPr>
                        <a:t>Oil</a:t>
                      </a:r>
                      <a:endParaRPr lang="zh-CN" sz="1400" kern="100" dirty="0">
                        <a:solidFill>
                          <a:schemeClr val="tx1">
                            <a:lumMod val="75000"/>
                            <a:lumOff val="25000"/>
                          </a:schemeClr>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kern="0" dirty="0">
                          <a:effectLst/>
                          <a:latin typeface="Arial" panose="020B0604020202020204" pitchFamily="34" charset="0"/>
                          <a:cs typeface="Arial" panose="020B0604020202020204" pitchFamily="34" charset="0"/>
                        </a:rPr>
                        <a:t>Baked crisps(no oil added)</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rowSpan="2">
                  <a:txBody>
                    <a:bodyPr/>
                    <a:lstStyle/>
                    <a:p>
                      <a:pPr algn="ctr"/>
                      <a:r>
                        <a:rPr lang="en-US" sz="1100" kern="0" dirty="0">
                          <a:effectLst/>
                          <a:latin typeface="Arial" panose="020B0604020202020204" pitchFamily="34" charset="0"/>
                          <a:ea typeface="宋体" panose="02010600030101010101" pitchFamily="2" charset="-122"/>
                          <a:cs typeface="Arial" panose="020B0604020202020204" pitchFamily="34" charset="0"/>
                        </a:rPr>
                        <a:t>25.7</a:t>
                      </a:r>
                      <a:endParaRPr lang="zh-CN" sz="11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kern="100" dirty="0">
                          <a:effectLst/>
                          <a:latin typeface="Arial" panose="020B0604020202020204" pitchFamily="34" charset="0"/>
                          <a:ea typeface="等线" panose="02010600030101010101" pitchFamily="2" charset="-122"/>
                          <a:cs typeface="Arial" panose="020B0604020202020204" pitchFamily="34" charset="0"/>
                        </a:rPr>
                        <a:t>-1.571</a:t>
                      </a:r>
                      <a:endParaRPr lang="zh-CN" sz="11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7447074"/>
                  </a:ext>
                </a:extLst>
              </a:tr>
              <a:tr h="214952">
                <a:tc vMerge="1">
                  <a:txBody>
                    <a:bodyPr/>
                    <a:lstStyle/>
                    <a:p>
                      <a:endParaRPr lang="zh-CN" altLang="en-US"/>
                    </a:p>
                  </a:txBody>
                  <a:tcPr/>
                </a:tc>
                <a:tc>
                  <a:txBody>
                    <a:bodyPr/>
                    <a:lstStyle/>
                    <a:p>
                      <a:pPr algn="ctr"/>
                      <a:r>
                        <a:rPr lang="en-US" sz="1200" kern="0" dirty="0">
                          <a:effectLst/>
                          <a:latin typeface="Arial" panose="020B0604020202020204" pitchFamily="34" charset="0"/>
                          <a:cs typeface="Arial" panose="020B0604020202020204" pitchFamily="34" charset="0"/>
                        </a:rPr>
                        <a:t>Deep-fried crisps</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endParaRPr lang="zh-CN" altLang="en-US"/>
                    </a:p>
                  </a:txBody>
                  <a:tcPr/>
                </a:tc>
                <a:tc>
                  <a:txBody>
                    <a:bodyPr/>
                    <a:lstStyle/>
                    <a:p>
                      <a:pPr algn="ctr"/>
                      <a:r>
                        <a:rPr lang="en-US" sz="1100" kern="100" dirty="0">
                          <a:effectLst/>
                          <a:latin typeface="Arial" panose="020B0604020202020204" pitchFamily="34" charset="0"/>
                          <a:ea typeface="等线" panose="02010600030101010101" pitchFamily="2" charset="-122"/>
                          <a:cs typeface="Arial" panose="020B0604020202020204" pitchFamily="34" charset="0"/>
                        </a:rPr>
                        <a:t>1.571</a:t>
                      </a:r>
                      <a:endParaRPr lang="zh-CN" sz="11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100298"/>
                  </a:ext>
                </a:extLst>
              </a:tr>
              <a:tr h="214952">
                <a:tc rowSpan="2">
                  <a:txBody>
                    <a:bodyPr/>
                    <a:lstStyle/>
                    <a:p>
                      <a:pPr algn="ctr"/>
                      <a:r>
                        <a:rPr lang="en-US" sz="1200" kern="0" dirty="0">
                          <a:solidFill>
                            <a:schemeClr val="tx1">
                              <a:lumMod val="75000"/>
                              <a:lumOff val="25000"/>
                            </a:schemeClr>
                          </a:solidFill>
                          <a:effectLst/>
                          <a:latin typeface="Arial" panose="020B0604020202020204" pitchFamily="34" charset="0"/>
                          <a:cs typeface="Arial" panose="020B0604020202020204" pitchFamily="34" charset="0"/>
                        </a:rPr>
                        <a:t>Texture</a:t>
                      </a:r>
                      <a:endParaRPr lang="zh-CN" sz="1400" kern="100" dirty="0">
                        <a:solidFill>
                          <a:schemeClr val="tx1">
                            <a:lumMod val="75000"/>
                            <a:lumOff val="25000"/>
                          </a:schemeClr>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kern="0" dirty="0">
                          <a:effectLst/>
                          <a:latin typeface="Arial" panose="020B0604020202020204" pitchFamily="34" charset="0"/>
                          <a:cs typeface="Arial" panose="020B0604020202020204" pitchFamily="34" charset="0"/>
                        </a:rPr>
                        <a:t>thick</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rowSpan="2">
                  <a:txBody>
                    <a:bodyPr/>
                    <a:lstStyle/>
                    <a:p>
                      <a:pPr algn="ctr"/>
                      <a:r>
                        <a:rPr lang="en-US" sz="1100" kern="0" dirty="0">
                          <a:effectLst/>
                          <a:latin typeface="Arial" panose="020B0604020202020204" pitchFamily="34" charset="0"/>
                          <a:ea typeface="宋体" panose="02010600030101010101" pitchFamily="2" charset="-122"/>
                          <a:cs typeface="Arial" panose="020B0604020202020204" pitchFamily="34" charset="0"/>
                        </a:rPr>
                        <a:t>3.9</a:t>
                      </a:r>
                      <a:endParaRPr lang="zh-CN" sz="11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kern="100" dirty="0">
                          <a:effectLst/>
                          <a:latin typeface="Arial" panose="020B0604020202020204" pitchFamily="34" charset="0"/>
                          <a:ea typeface="等线" panose="02010600030101010101" pitchFamily="2" charset="-122"/>
                          <a:cs typeface="Arial" panose="020B0604020202020204" pitchFamily="34" charset="0"/>
                        </a:rPr>
                        <a:t>-0.213</a:t>
                      </a:r>
                      <a:endParaRPr lang="zh-CN" sz="11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4236012"/>
                  </a:ext>
                </a:extLst>
              </a:tr>
              <a:tr h="214952">
                <a:tc vMerge="1">
                  <a:txBody>
                    <a:bodyPr/>
                    <a:lstStyle/>
                    <a:p>
                      <a:endParaRPr lang="zh-CN" altLang="en-US"/>
                    </a:p>
                  </a:txBody>
                  <a:tcPr/>
                </a:tc>
                <a:tc>
                  <a:txBody>
                    <a:bodyPr/>
                    <a:lstStyle/>
                    <a:p>
                      <a:pPr algn="ctr"/>
                      <a:r>
                        <a:rPr lang="en-US" sz="1200" kern="0" dirty="0">
                          <a:effectLst/>
                          <a:latin typeface="Arial" panose="020B0604020202020204" pitchFamily="34" charset="0"/>
                          <a:cs typeface="Arial" panose="020B0604020202020204" pitchFamily="34" charset="0"/>
                        </a:rPr>
                        <a:t>Thin</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endParaRPr lang="zh-CN" altLang="en-US"/>
                    </a:p>
                  </a:txBody>
                  <a:tcPr/>
                </a:tc>
                <a:tc>
                  <a:txBody>
                    <a:bodyPr/>
                    <a:lstStyle/>
                    <a:p>
                      <a:pPr algn="ctr"/>
                      <a:r>
                        <a:rPr lang="en-US" sz="1100" kern="100" dirty="0">
                          <a:effectLst/>
                          <a:latin typeface="Arial" panose="020B0604020202020204" pitchFamily="34" charset="0"/>
                          <a:ea typeface="等线" panose="02010600030101010101" pitchFamily="2" charset="-122"/>
                          <a:cs typeface="Arial" panose="020B0604020202020204" pitchFamily="34" charset="0"/>
                        </a:rPr>
                        <a:t>0.213</a:t>
                      </a:r>
                      <a:endParaRPr lang="zh-CN" sz="11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1929306"/>
                  </a:ext>
                </a:extLst>
              </a:tr>
              <a:tr h="214952">
                <a:tc rowSpan="4">
                  <a:txBody>
                    <a:bodyPr/>
                    <a:lstStyle/>
                    <a:p>
                      <a:pPr algn="ctr"/>
                      <a:r>
                        <a:rPr lang="en-US" sz="1200" kern="0" dirty="0">
                          <a:solidFill>
                            <a:schemeClr val="tx1">
                              <a:lumMod val="75000"/>
                              <a:lumOff val="25000"/>
                            </a:schemeClr>
                          </a:solidFill>
                          <a:effectLst/>
                          <a:latin typeface="Arial" panose="020B0604020202020204" pitchFamily="34" charset="0"/>
                          <a:cs typeface="Arial" panose="020B0604020202020204" pitchFamily="34" charset="0"/>
                        </a:rPr>
                        <a:t>Flavor</a:t>
                      </a:r>
                      <a:endParaRPr lang="zh-CN" sz="1400" kern="100" dirty="0">
                        <a:solidFill>
                          <a:schemeClr val="tx1">
                            <a:lumMod val="75000"/>
                            <a:lumOff val="25000"/>
                          </a:schemeClr>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kern="0" dirty="0">
                          <a:effectLst/>
                          <a:latin typeface="Arial" panose="020B0604020202020204" pitchFamily="34" charset="0"/>
                          <a:cs typeface="Arial" panose="020B0604020202020204" pitchFamily="34" charset="0"/>
                        </a:rPr>
                        <a:t>Mild Flavor</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rowSpan="4">
                  <a:txBody>
                    <a:bodyPr/>
                    <a:lstStyle/>
                    <a:p>
                      <a:pPr algn="ctr"/>
                      <a:r>
                        <a:rPr lang="en-US" sz="1100" kern="0" dirty="0">
                          <a:effectLst/>
                          <a:latin typeface="Arial" panose="020B0604020202020204" pitchFamily="34" charset="0"/>
                          <a:ea typeface="宋体" panose="02010600030101010101" pitchFamily="2" charset="-122"/>
                          <a:cs typeface="Arial" panose="020B0604020202020204" pitchFamily="34" charset="0"/>
                        </a:rPr>
                        <a:t> </a:t>
                      </a:r>
                      <a:endParaRPr lang="zh-CN" sz="1100" kern="100" dirty="0">
                        <a:effectLst/>
                        <a:latin typeface="Arial" panose="020B0604020202020204" pitchFamily="34" charset="0"/>
                        <a:ea typeface="等线" panose="02010600030101010101" pitchFamily="2" charset="-122"/>
                        <a:cs typeface="Arial" panose="020B0604020202020204" pitchFamily="34" charset="0"/>
                      </a:endParaRPr>
                    </a:p>
                    <a:p>
                      <a:pPr algn="ctr"/>
                      <a:r>
                        <a:rPr lang="en-US" sz="1100" kern="0" dirty="0">
                          <a:effectLst/>
                          <a:latin typeface="Arial" panose="020B0604020202020204" pitchFamily="34" charset="0"/>
                          <a:ea typeface="宋体" panose="02010600030101010101" pitchFamily="2" charset="-122"/>
                          <a:cs typeface="Arial" panose="020B0604020202020204" pitchFamily="34" charset="0"/>
                        </a:rPr>
                        <a:t>40.6</a:t>
                      </a:r>
                      <a:endParaRPr lang="zh-CN" sz="11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kern="100" dirty="0">
                          <a:effectLst/>
                          <a:latin typeface="Arial" panose="020B0604020202020204" pitchFamily="34" charset="0"/>
                          <a:ea typeface="等线" panose="02010600030101010101" pitchFamily="2" charset="-122"/>
                          <a:cs typeface="Arial" panose="020B0604020202020204" pitchFamily="34" charset="0"/>
                        </a:rPr>
                        <a:t>1.911</a:t>
                      </a:r>
                      <a:endParaRPr lang="zh-CN" sz="11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5108151"/>
                  </a:ext>
                </a:extLst>
              </a:tr>
              <a:tr h="214952">
                <a:tc vMerge="1">
                  <a:txBody>
                    <a:bodyPr/>
                    <a:lstStyle/>
                    <a:p>
                      <a:endParaRPr lang="zh-CN" altLang="en-US"/>
                    </a:p>
                  </a:txBody>
                  <a:tcPr/>
                </a:tc>
                <a:tc>
                  <a:txBody>
                    <a:bodyPr/>
                    <a:lstStyle/>
                    <a:p>
                      <a:pPr algn="ctr"/>
                      <a:r>
                        <a:rPr lang="en-US" sz="1200" kern="0" dirty="0">
                          <a:effectLst/>
                          <a:latin typeface="Arial" panose="020B0604020202020204" pitchFamily="34" charset="0"/>
                          <a:cs typeface="Arial" panose="020B0604020202020204" pitchFamily="34" charset="0"/>
                        </a:rPr>
                        <a:t>Strong Flavor</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endParaRPr lang="zh-CN" altLang="en-US"/>
                    </a:p>
                  </a:txBody>
                  <a:tcPr/>
                </a:tc>
                <a:tc>
                  <a:txBody>
                    <a:bodyPr/>
                    <a:lstStyle/>
                    <a:p>
                      <a:pPr algn="ctr"/>
                      <a:r>
                        <a:rPr lang="en-US" sz="1100" kern="100" dirty="0">
                          <a:effectLst/>
                          <a:latin typeface="Arial" panose="020B0604020202020204" pitchFamily="34" charset="0"/>
                          <a:ea typeface="等线" panose="02010600030101010101" pitchFamily="2" charset="-122"/>
                          <a:cs typeface="Arial" panose="020B0604020202020204" pitchFamily="34" charset="0"/>
                        </a:rPr>
                        <a:t>5.932</a:t>
                      </a:r>
                      <a:endParaRPr lang="zh-CN" sz="11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358611"/>
                  </a:ext>
                </a:extLst>
              </a:tr>
              <a:tr h="214952">
                <a:tc vMerge="1">
                  <a:txBody>
                    <a:bodyPr/>
                    <a:lstStyle/>
                    <a:p>
                      <a:endParaRPr lang="zh-CN" altLang="en-US"/>
                    </a:p>
                  </a:txBody>
                  <a:tcPr/>
                </a:tc>
                <a:tc>
                  <a:txBody>
                    <a:bodyPr/>
                    <a:lstStyle/>
                    <a:p>
                      <a:pPr algn="ctr"/>
                      <a:r>
                        <a:rPr lang="en-US" sz="1200" kern="0" dirty="0">
                          <a:effectLst/>
                          <a:latin typeface="Arial" panose="020B0604020202020204" pitchFamily="34" charset="0"/>
                          <a:cs typeface="Arial" panose="020B0604020202020204" pitchFamily="34" charset="0"/>
                        </a:rPr>
                        <a:t>Sweet Flavor</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endParaRPr lang="zh-CN" altLang="en-US"/>
                    </a:p>
                  </a:txBody>
                  <a:tcPr/>
                </a:tc>
                <a:tc>
                  <a:txBody>
                    <a:bodyPr/>
                    <a:lstStyle/>
                    <a:p>
                      <a:pPr algn="ctr"/>
                      <a:r>
                        <a:rPr lang="en-US" sz="1100" kern="100" dirty="0">
                          <a:effectLst/>
                          <a:latin typeface="Arial" panose="020B0604020202020204" pitchFamily="34" charset="0"/>
                          <a:ea typeface="等线" panose="02010600030101010101" pitchFamily="2" charset="-122"/>
                          <a:cs typeface="Arial" panose="020B0604020202020204" pitchFamily="34" charset="0"/>
                        </a:rPr>
                        <a:t>-3.906</a:t>
                      </a:r>
                      <a:endParaRPr lang="zh-CN" sz="11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6228716"/>
                  </a:ext>
                </a:extLst>
              </a:tr>
              <a:tr h="214952">
                <a:tc vMerge="1">
                  <a:txBody>
                    <a:bodyPr/>
                    <a:lstStyle/>
                    <a:p>
                      <a:endParaRPr lang="zh-CN" altLang="en-US"/>
                    </a:p>
                  </a:txBody>
                  <a:tcPr/>
                </a:tc>
                <a:tc>
                  <a:txBody>
                    <a:bodyPr/>
                    <a:lstStyle/>
                    <a:p>
                      <a:pPr algn="ctr"/>
                      <a:r>
                        <a:rPr lang="en-US" sz="1200" kern="0" dirty="0">
                          <a:effectLst/>
                          <a:latin typeface="Arial" panose="020B0604020202020204" pitchFamily="34" charset="0"/>
                          <a:cs typeface="Arial" panose="020B0604020202020204" pitchFamily="34" charset="0"/>
                        </a:rPr>
                        <a:t>Traditional Flavor</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endParaRPr lang="zh-CN" altLang="en-US"/>
                    </a:p>
                  </a:txBody>
                  <a:tcPr/>
                </a:tc>
                <a:tc>
                  <a:txBody>
                    <a:bodyPr/>
                    <a:lstStyle/>
                    <a:p>
                      <a:pPr algn="ctr"/>
                      <a:r>
                        <a:rPr lang="en-US" sz="1100" kern="100" dirty="0">
                          <a:effectLst/>
                          <a:latin typeface="Arial" panose="020B0604020202020204" pitchFamily="34" charset="0"/>
                          <a:ea typeface="等线" panose="02010600030101010101" pitchFamily="2" charset="-122"/>
                          <a:cs typeface="Arial" panose="020B0604020202020204" pitchFamily="34" charset="0"/>
                        </a:rPr>
                        <a:t>-3.937</a:t>
                      </a:r>
                      <a:endParaRPr lang="zh-CN" sz="11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ap="flat" cmpd="sng" algn="ctr">
                      <a:no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288949"/>
                  </a:ext>
                </a:extLst>
              </a:tr>
              <a:tr h="214952">
                <a:tc rowSpan="3">
                  <a:txBody>
                    <a:bodyPr/>
                    <a:lstStyle/>
                    <a:p>
                      <a:pPr algn="ctr"/>
                      <a:r>
                        <a:rPr lang="en-US" sz="1200" kern="0" dirty="0">
                          <a:solidFill>
                            <a:schemeClr val="tx1">
                              <a:lumMod val="75000"/>
                              <a:lumOff val="25000"/>
                            </a:schemeClr>
                          </a:solidFill>
                          <a:effectLst/>
                          <a:latin typeface="Arial" panose="020B0604020202020204" pitchFamily="34" charset="0"/>
                          <a:cs typeface="Arial" panose="020B0604020202020204" pitchFamily="34" charset="0"/>
                        </a:rPr>
                        <a:t>Price</a:t>
                      </a:r>
                      <a:endParaRPr lang="zh-CN" sz="1400" kern="100" dirty="0">
                        <a:solidFill>
                          <a:schemeClr val="tx1">
                            <a:lumMod val="75000"/>
                            <a:lumOff val="25000"/>
                          </a:schemeClr>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kern="0" dirty="0">
                          <a:effectLst/>
                          <a:latin typeface="Arial" panose="020B0604020202020204" pitchFamily="34" charset="0"/>
                          <a:cs typeface="Arial" panose="020B0604020202020204" pitchFamily="34" charset="0"/>
                        </a:rPr>
                        <a:t>5 </a:t>
                      </a:r>
                      <a:r>
                        <a:rPr lang="en-US" sz="1200" kern="0" dirty="0" err="1">
                          <a:effectLst/>
                          <a:latin typeface="Arial" panose="020B0604020202020204" pitchFamily="34" charset="0"/>
                          <a:cs typeface="Arial" panose="020B0604020202020204" pitchFamily="34" charset="0"/>
                        </a:rPr>
                        <a:t>rmb</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rowSpan="3">
                  <a:txBody>
                    <a:bodyPr/>
                    <a:lstStyle/>
                    <a:p>
                      <a:pPr algn="ctr"/>
                      <a:r>
                        <a:rPr lang="en-US" sz="1100" kern="0" dirty="0">
                          <a:effectLst/>
                          <a:latin typeface="Arial" panose="020B0604020202020204" pitchFamily="34" charset="0"/>
                          <a:ea typeface="宋体" panose="02010600030101010101" pitchFamily="2" charset="-122"/>
                          <a:cs typeface="Arial" panose="020B0604020202020204" pitchFamily="34" charset="0"/>
                        </a:rPr>
                        <a:t> </a:t>
                      </a:r>
                      <a:endParaRPr lang="zh-CN" sz="1100" kern="100" dirty="0">
                        <a:effectLst/>
                        <a:latin typeface="Arial" panose="020B0604020202020204" pitchFamily="34" charset="0"/>
                        <a:ea typeface="等线" panose="02010600030101010101" pitchFamily="2" charset="-122"/>
                        <a:cs typeface="Arial" panose="020B0604020202020204" pitchFamily="34" charset="0"/>
                      </a:endParaRPr>
                    </a:p>
                    <a:p>
                      <a:pPr algn="ctr"/>
                      <a:r>
                        <a:rPr lang="en-US" sz="1100" kern="0" dirty="0">
                          <a:effectLst/>
                          <a:latin typeface="Arial" panose="020B0604020202020204" pitchFamily="34" charset="0"/>
                          <a:ea typeface="宋体" panose="02010600030101010101" pitchFamily="2" charset="-122"/>
                          <a:cs typeface="Arial" panose="020B0604020202020204" pitchFamily="34" charset="0"/>
                        </a:rPr>
                        <a:t>15.6</a:t>
                      </a:r>
                      <a:endParaRPr lang="zh-CN" sz="11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kern="100" dirty="0">
                          <a:effectLst/>
                          <a:latin typeface="Arial" panose="020B0604020202020204" pitchFamily="34" charset="0"/>
                          <a:ea typeface="等线" panose="02010600030101010101" pitchFamily="2" charset="-122"/>
                          <a:cs typeface="Arial" panose="020B0604020202020204" pitchFamily="34" charset="0"/>
                        </a:rPr>
                        <a:t>0.61</a:t>
                      </a:r>
                      <a:endParaRPr lang="zh-CN" sz="11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2289932"/>
                  </a:ext>
                </a:extLst>
              </a:tr>
              <a:tr h="214952">
                <a:tc vMerge="1">
                  <a:txBody>
                    <a:bodyPr/>
                    <a:lstStyle/>
                    <a:p>
                      <a:endParaRPr lang="zh-CN" altLang="en-US"/>
                    </a:p>
                  </a:txBody>
                  <a:tcPr/>
                </a:tc>
                <a:tc>
                  <a:txBody>
                    <a:bodyPr/>
                    <a:lstStyle/>
                    <a:p>
                      <a:pPr algn="ctr"/>
                      <a:r>
                        <a:rPr lang="en-US" sz="1200" kern="0" dirty="0">
                          <a:effectLst/>
                          <a:latin typeface="Arial" panose="020B0604020202020204" pitchFamily="34" charset="0"/>
                          <a:cs typeface="Arial" panose="020B0604020202020204" pitchFamily="34" charset="0"/>
                        </a:rPr>
                        <a:t>10 </a:t>
                      </a:r>
                      <a:r>
                        <a:rPr lang="en-US" sz="1200" kern="0" dirty="0" err="1">
                          <a:effectLst/>
                          <a:latin typeface="Arial" panose="020B0604020202020204" pitchFamily="34" charset="0"/>
                          <a:cs typeface="Arial" panose="020B0604020202020204" pitchFamily="34" charset="0"/>
                        </a:rPr>
                        <a:t>rmb</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endParaRPr lang="zh-CN" altLang="en-US"/>
                    </a:p>
                  </a:txBody>
                  <a:tcPr/>
                </a:tc>
                <a:tc>
                  <a:txBody>
                    <a:bodyPr/>
                    <a:lstStyle/>
                    <a:p>
                      <a:pPr algn="ctr"/>
                      <a:r>
                        <a:rPr lang="en-US" sz="1100" kern="100" dirty="0">
                          <a:effectLst/>
                          <a:latin typeface="Arial" panose="020B0604020202020204" pitchFamily="34" charset="0"/>
                          <a:ea typeface="等线" panose="02010600030101010101" pitchFamily="2" charset="-122"/>
                          <a:cs typeface="Arial" panose="020B0604020202020204" pitchFamily="34" charset="0"/>
                        </a:rPr>
                        <a:t>0.413</a:t>
                      </a:r>
                      <a:endParaRPr lang="zh-CN" sz="11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3717143"/>
                  </a:ext>
                </a:extLst>
              </a:tr>
              <a:tr h="214952">
                <a:tc vMerge="1">
                  <a:txBody>
                    <a:bodyPr/>
                    <a:lstStyle/>
                    <a:p>
                      <a:endParaRPr lang="zh-CN" altLang="en-US"/>
                    </a:p>
                  </a:txBody>
                  <a:tcPr/>
                </a:tc>
                <a:tc>
                  <a:txBody>
                    <a:bodyPr/>
                    <a:lstStyle/>
                    <a:p>
                      <a:pPr algn="ctr"/>
                      <a:r>
                        <a:rPr lang="en-US" sz="1200" kern="0" dirty="0">
                          <a:effectLst/>
                          <a:latin typeface="Arial" panose="020B0604020202020204" pitchFamily="34" charset="0"/>
                          <a:cs typeface="Arial" panose="020B0604020202020204" pitchFamily="34" charset="0"/>
                        </a:rPr>
                        <a:t>15 </a:t>
                      </a:r>
                      <a:r>
                        <a:rPr lang="en-US" sz="1200" kern="0" dirty="0" err="1">
                          <a:effectLst/>
                          <a:latin typeface="Arial" panose="020B0604020202020204" pitchFamily="34" charset="0"/>
                          <a:cs typeface="Arial" panose="020B0604020202020204" pitchFamily="34" charset="0"/>
                        </a:rPr>
                        <a:t>rmb</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endParaRPr lang="zh-CN" altLang="en-US"/>
                    </a:p>
                  </a:txBody>
                  <a:tcPr/>
                </a:tc>
                <a:tc>
                  <a:txBody>
                    <a:bodyPr/>
                    <a:lstStyle/>
                    <a:p>
                      <a:pPr algn="ctr"/>
                      <a:r>
                        <a:rPr lang="en-US" sz="1100" kern="100" dirty="0">
                          <a:effectLst/>
                          <a:latin typeface="Arial" panose="020B0604020202020204" pitchFamily="34" charset="0"/>
                          <a:ea typeface="等线" panose="02010600030101010101" pitchFamily="2" charset="-122"/>
                          <a:cs typeface="Arial" panose="020B0604020202020204" pitchFamily="34" charset="0"/>
                        </a:rPr>
                        <a:t>-1.023</a:t>
                      </a:r>
                      <a:endParaRPr lang="zh-CN" sz="11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9747173"/>
                  </a:ext>
                </a:extLst>
              </a:tr>
              <a:tr h="214952">
                <a:tc rowSpan="4">
                  <a:txBody>
                    <a:bodyPr/>
                    <a:lstStyle/>
                    <a:p>
                      <a:pPr algn="ctr"/>
                      <a:r>
                        <a:rPr lang="en-US" sz="1200" kern="0" dirty="0">
                          <a:solidFill>
                            <a:schemeClr val="tx1">
                              <a:lumMod val="75000"/>
                              <a:lumOff val="25000"/>
                            </a:schemeClr>
                          </a:solidFill>
                          <a:effectLst/>
                          <a:latin typeface="Arial" panose="020B0604020202020204" pitchFamily="34" charset="0"/>
                          <a:cs typeface="Arial" panose="020B0604020202020204" pitchFamily="34" charset="0"/>
                        </a:rPr>
                        <a:t>Package Size</a:t>
                      </a:r>
                      <a:endParaRPr lang="zh-CN" sz="1400" kern="100" dirty="0">
                        <a:solidFill>
                          <a:schemeClr val="tx1">
                            <a:lumMod val="75000"/>
                            <a:lumOff val="25000"/>
                          </a:schemeClr>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kern="0" dirty="0">
                          <a:effectLst/>
                          <a:latin typeface="Arial" panose="020B0604020202020204" pitchFamily="34" charset="0"/>
                          <a:cs typeface="Arial" panose="020B0604020202020204" pitchFamily="34" charset="0"/>
                        </a:rPr>
                        <a:t>50g/pack</a:t>
                      </a:r>
                      <a:r>
                        <a:rPr lang="zh-CN" sz="1200" kern="0" dirty="0">
                          <a:effectLst/>
                          <a:latin typeface="Arial" panose="020B0604020202020204" pitchFamily="34" charset="0"/>
                          <a:cs typeface="Arial" panose="020B0604020202020204" pitchFamily="34" charset="0"/>
                        </a:rPr>
                        <a:t>，</a:t>
                      </a:r>
                      <a:r>
                        <a:rPr lang="en-US" sz="1200" kern="0" dirty="0">
                          <a:effectLst/>
                          <a:latin typeface="Arial" panose="020B0604020202020204" pitchFamily="34" charset="0"/>
                          <a:cs typeface="Arial" panose="020B0604020202020204" pitchFamily="34" charset="0"/>
                        </a:rPr>
                        <a:t>small</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rowSpan="4">
                  <a:txBody>
                    <a:bodyPr/>
                    <a:lstStyle/>
                    <a:p>
                      <a:pPr algn="ctr"/>
                      <a:r>
                        <a:rPr lang="en-US" sz="1100" kern="0" dirty="0">
                          <a:effectLst/>
                          <a:latin typeface="Arial" panose="020B0604020202020204" pitchFamily="34" charset="0"/>
                          <a:ea typeface="宋体" panose="02010600030101010101" pitchFamily="2" charset="-122"/>
                          <a:cs typeface="Arial" panose="020B0604020202020204" pitchFamily="34" charset="0"/>
                        </a:rPr>
                        <a:t> </a:t>
                      </a:r>
                      <a:endParaRPr lang="zh-CN" sz="1100" kern="100" dirty="0">
                        <a:effectLst/>
                        <a:latin typeface="Arial" panose="020B0604020202020204" pitchFamily="34" charset="0"/>
                        <a:ea typeface="等线" panose="02010600030101010101" pitchFamily="2" charset="-122"/>
                        <a:cs typeface="Arial" panose="020B0604020202020204" pitchFamily="34" charset="0"/>
                      </a:endParaRPr>
                    </a:p>
                    <a:p>
                      <a:pPr algn="ctr"/>
                      <a:r>
                        <a:rPr lang="en-US" sz="1100" kern="0" dirty="0">
                          <a:effectLst/>
                          <a:latin typeface="Arial" panose="020B0604020202020204" pitchFamily="34" charset="0"/>
                          <a:ea typeface="宋体" panose="02010600030101010101" pitchFamily="2" charset="-122"/>
                          <a:cs typeface="Arial" panose="020B0604020202020204" pitchFamily="34" charset="0"/>
                        </a:rPr>
                        <a:t>14.2</a:t>
                      </a:r>
                      <a:endParaRPr lang="zh-CN" sz="1100" kern="100" dirty="0">
                        <a:effectLst/>
                        <a:latin typeface="Arial" panose="020B0604020202020204" pitchFamily="34" charset="0"/>
                        <a:ea typeface="等线" panose="02010600030101010101" pitchFamily="2" charset="-122"/>
                        <a:cs typeface="Arial" panose="020B0604020202020204" pitchFamily="34" charset="0"/>
                      </a:endParaRPr>
                    </a:p>
                    <a:p>
                      <a:pPr algn="ctr"/>
                      <a:r>
                        <a:rPr lang="en-US" sz="1100" kern="0" dirty="0">
                          <a:effectLst/>
                          <a:latin typeface="Arial" panose="020B0604020202020204" pitchFamily="34" charset="0"/>
                          <a:ea typeface="宋体" panose="02010600030101010101" pitchFamily="2" charset="-122"/>
                          <a:cs typeface="Arial" panose="020B0604020202020204" pitchFamily="34" charset="0"/>
                        </a:rPr>
                        <a:t> </a:t>
                      </a:r>
                      <a:endParaRPr lang="zh-CN" sz="1100" kern="100" dirty="0">
                        <a:effectLst/>
                        <a:latin typeface="Arial" panose="020B0604020202020204" pitchFamily="34" charset="0"/>
                        <a:ea typeface="等线" panose="02010600030101010101" pitchFamily="2" charset="-122"/>
                        <a:cs typeface="Arial" panose="020B0604020202020204" pitchFamily="34" charset="0"/>
                      </a:endParaRPr>
                    </a:p>
                    <a:p>
                      <a:pPr algn="ctr"/>
                      <a:r>
                        <a:rPr lang="en-US" sz="1100" kern="0" dirty="0">
                          <a:effectLst/>
                          <a:latin typeface="Arial" panose="020B0604020202020204" pitchFamily="34" charset="0"/>
                          <a:ea typeface="宋体" panose="02010600030101010101" pitchFamily="2" charset="-122"/>
                          <a:cs typeface="Arial" panose="020B0604020202020204" pitchFamily="34" charset="0"/>
                        </a:rPr>
                        <a:t> </a:t>
                      </a:r>
                      <a:endParaRPr lang="zh-CN" sz="11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kern="100" dirty="0">
                          <a:effectLst/>
                          <a:latin typeface="Arial" panose="020B0604020202020204" pitchFamily="34" charset="0"/>
                          <a:ea typeface="等线" panose="02010600030101010101" pitchFamily="2" charset="-122"/>
                          <a:cs typeface="Arial" panose="020B0604020202020204" pitchFamily="34" charset="0"/>
                        </a:rPr>
                        <a:t>-1.322</a:t>
                      </a:r>
                      <a:endParaRPr lang="zh-CN" sz="11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9774120"/>
                  </a:ext>
                </a:extLst>
              </a:tr>
              <a:tr h="214952">
                <a:tc vMerge="1">
                  <a:txBody>
                    <a:bodyPr/>
                    <a:lstStyle/>
                    <a:p>
                      <a:endParaRPr lang="zh-CN" altLang="en-US"/>
                    </a:p>
                  </a:txBody>
                  <a:tcPr/>
                </a:tc>
                <a:tc>
                  <a:txBody>
                    <a:bodyPr/>
                    <a:lstStyle/>
                    <a:p>
                      <a:pPr algn="ctr"/>
                      <a:r>
                        <a:rPr lang="en-US" sz="1200" kern="0" dirty="0">
                          <a:effectLst/>
                          <a:latin typeface="Arial" panose="020B0604020202020204" pitchFamily="34" charset="0"/>
                          <a:cs typeface="Arial" panose="020B0604020202020204" pitchFamily="34" charset="0"/>
                        </a:rPr>
                        <a:t>100g/pack</a:t>
                      </a:r>
                      <a:r>
                        <a:rPr lang="zh-CN" sz="1200" kern="0" dirty="0">
                          <a:effectLst/>
                          <a:latin typeface="Arial" panose="020B0604020202020204" pitchFamily="34" charset="0"/>
                          <a:cs typeface="Arial" panose="020B0604020202020204" pitchFamily="34" charset="0"/>
                        </a:rPr>
                        <a:t>，</a:t>
                      </a:r>
                      <a:r>
                        <a:rPr lang="en-US" sz="1200" kern="0" dirty="0">
                          <a:effectLst/>
                          <a:latin typeface="Arial" panose="020B0604020202020204" pitchFamily="34" charset="0"/>
                          <a:cs typeface="Arial" panose="020B0604020202020204" pitchFamily="34" charset="0"/>
                        </a:rPr>
                        <a:t>medium</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endParaRPr lang="zh-CN" altLang="en-US"/>
                    </a:p>
                  </a:txBody>
                  <a:tcPr/>
                </a:tc>
                <a:tc>
                  <a:txBody>
                    <a:bodyPr/>
                    <a:lstStyle/>
                    <a:p>
                      <a:pPr algn="ctr"/>
                      <a:r>
                        <a:rPr lang="en-US" sz="1100" kern="100" dirty="0">
                          <a:effectLst/>
                          <a:latin typeface="Arial" panose="020B0604020202020204" pitchFamily="34" charset="0"/>
                          <a:ea typeface="等线" panose="02010600030101010101" pitchFamily="2" charset="-122"/>
                          <a:cs typeface="Arial" panose="020B0604020202020204" pitchFamily="34" charset="0"/>
                        </a:rPr>
                        <a:t>0.129</a:t>
                      </a:r>
                      <a:endParaRPr lang="zh-CN" sz="11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2071419"/>
                  </a:ext>
                </a:extLst>
              </a:tr>
              <a:tr h="214952">
                <a:tc vMerge="1">
                  <a:txBody>
                    <a:bodyPr/>
                    <a:lstStyle/>
                    <a:p>
                      <a:endParaRPr lang="zh-CN" altLang="en-US"/>
                    </a:p>
                  </a:txBody>
                  <a:tcPr/>
                </a:tc>
                <a:tc>
                  <a:txBody>
                    <a:bodyPr/>
                    <a:lstStyle/>
                    <a:p>
                      <a:pPr algn="ctr"/>
                      <a:r>
                        <a:rPr lang="en-US" sz="1200" kern="0" dirty="0">
                          <a:effectLst/>
                          <a:latin typeface="Arial" panose="020B0604020202020204" pitchFamily="34" charset="0"/>
                          <a:cs typeface="Arial" panose="020B0604020202020204" pitchFamily="34" charset="0"/>
                        </a:rPr>
                        <a:t>150g/pack</a:t>
                      </a:r>
                      <a:r>
                        <a:rPr lang="zh-CN" sz="1200" kern="0" dirty="0">
                          <a:effectLst/>
                          <a:latin typeface="Arial" panose="020B0604020202020204" pitchFamily="34" charset="0"/>
                          <a:cs typeface="Arial" panose="020B0604020202020204" pitchFamily="34" charset="0"/>
                        </a:rPr>
                        <a:t>，</a:t>
                      </a:r>
                      <a:r>
                        <a:rPr lang="en-US" sz="1200" kern="0" dirty="0">
                          <a:effectLst/>
                          <a:latin typeface="Arial" panose="020B0604020202020204" pitchFamily="34" charset="0"/>
                          <a:cs typeface="Arial" panose="020B0604020202020204" pitchFamily="34" charset="0"/>
                        </a:rPr>
                        <a:t>large</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T w="12700" cmpd="sng">
                      <a:noFill/>
                    </a:lnT>
                    <a:lnB w="12700" cmpd="sng">
                      <a:noFill/>
                    </a:lnB>
                    <a:lnTlToBr w="12700" cmpd="sng">
                      <a:noFill/>
                      <a:prstDash val="solid"/>
                    </a:lnTlToBr>
                    <a:lnBlToTr w="12700" cmpd="sng">
                      <a:noFill/>
                      <a:prstDash val="solid"/>
                    </a:lnBlToTr>
                    <a:noFill/>
                  </a:tcPr>
                </a:tc>
                <a:tc vMerge="1">
                  <a:txBody>
                    <a:bodyPr/>
                    <a:lstStyle/>
                    <a:p>
                      <a:endParaRPr lang="zh-CN" altLang="en-US"/>
                    </a:p>
                  </a:txBody>
                  <a:tcPr>
                    <a:lnR w="12700" cap="flat" cmpd="sng" algn="ctr">
                      <a:noFill/>
                      <a:prstDash val="solid"/>
                      <a:round/>
                      <a:headEnd type="none" w="med" len="med"/>
                      <a:tailEnd type="none" w="med" len="med"/>
                    </a:lnR>
                    <a:lnT>
                      <a:noFill/>
                    </a:lnT>
                    <a:noFill/>
                  </a:tcPr>
                </a:tc>
                <a:tc>
                  <a:txBody>
                    <a:bodyPr/>
                    <a:lstStyle/>
                    <a:p>
                      <a:pPr algn="ctr"/>
                      <a:r>
                        <a:rPr lang="en-US" sz="1100" kern="100" dirty="0">
                          <a:effectLst/>
                          <a:latin typeface="Arial" panose="020B0604020202020204" pitchFamily="34" charset="0"/>
                          <a:ea typeface="等线" panose="02010600030101010101" pitchFamily="2" charset="-122"/>
                          <a:cs typeface="Arial" panose="020B0604020202020204" pitchFamily="34" charset="0"/>
                        </a:rPr>
                        <a:t>0.162</a:t>
                      </a:r>
                      <a:endParaRPr lang="zh-CN" sz="11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2742708"/>
                  </a:ext>
                </a:extLst>
              </a:tr>
              <a:tr h="214952">
                <a:tc vMerge="1">
                  <a:txBody>
                    <a:bodyPr/>
                    <a:lstStyle/>
                    <a:p>
                      <a:endParaRPr lang="zh-CN" altLang="en-US"/>
                    </a:p>
                  </a:txBody>
                  <a:tcPr/>
                </a:tc>
                <a:tc>
                  <a:txBody>
                    <a:bodyPr/>
                    <a:lstStyle/>
                    <a:p>
                      <a:pPr algn="ctr"/>
                      <a:r>
                        <a:rPr lang="en-US" sz="1200" kern="0" dirty="0">
                          <a:effectLst/>
                          <a:latin typeface="Arial" panose="020B0604020202020204" pitchFamily="34" charset="0"/>
                          <a:cs typeface="Arial" panose="020B0604020202020204" pitchFamily="34" charset="0"/>
                        </a:rPr>
                        <a:t>200g/pack</a:t>
                      </a:r>
                      <a:r>
                        <a:rPr lang="zh-CN" sz="1200" kern="0" dirty="0">
                          <a:effectLst/>
                          <a:latin typeface="Arial" panose="020B0604020202020204" pitchFamily="34" charset="0"/>
                          <a:cs typeface="Arial" panose="020B0604020202020204" pitchFamily="34" charset="0"/>
                        </a:rPr>
                        <a:t>，</a:t>
                      </a:r>
                      <a:r>
                        <a:rPr lang="en-US" sz="1200" kern="0" dirty="0">
                          <a:effectLst/>
                          <a:latin typeface="Arial" panose="020B0604020202020204" pitchFamily="34" charset="0"/>
                          <a:cs typeface="Arial" panose="020B0604020202020204" pitchFamily="34" charset="0"/>
                        </a:rPr>
                        <a:t>super large</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endParaRPr lang="zh-CN" altLang="en-US"/>
                    </a:p>
                  </a:txBody>
                  <a:tcPr/>
                </a:tc>
                <a:tc>
                  <a:txBody>
                    <a:bodyPr/>
                    <a:lstStyle/>
                    <a:p>
                      <a:pPr algn="ctr"/>
                      <a:r>
                        <a:rPr lang="en-US" sz="1100" kern="100" dirty="0">
                          <a:effectLst/>
                          <a:latin typeface="Arial" panose="020B0604020202020204" pitchFamily="34" charset="0"/>
                          <a:ea typeface="等线" panose="02010600030101010101" pitchFamily="2" charset="-122"/>
                          <a:cs typeface="Arial" panose="020B0604020202020204" pitchFamily="34" charset="0"/>
                        </a:rPr>
                        <a:t>1.031</a:t>
                      </a:r>
                      <a:endParaRPr lang="zh-CN" sz="11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5906431"/>
                  </a:ext>
                </a:extLst>
              </a:tr>
            </a:tbl>
          </a:graphicData>
        </a:graphic>
      </p:graphicFrame>
      <p:graphicFrame>
        <p:nvGraphicFramePr>
          <p:cNvPr id="7" name="Table 6">
            <a:extLst>
              <a:ext uri="{FF2B5EF4-FFF2-40B4-BE49-F238E27FC236}">
                <a16:creationId xmlns:a16="http://schemas.microsoft.com/office/drawing/2014/main" id="{8A72609E-5D57-3851-1DD2-42E4129EF183}"/>
              </a:ext>
            </a:extLst>
          </p:cNvPr>
          <p:cNvGraphicFramePr>
            <a:graphicFrameLocks noGrp="1"/>
          </p:cNvGraphicFramePr>
          <p:nvPr>
            <p:extLst>
              <p:ext uri="{D42A27DB-BD31-4B8C-83A1-F6EECF244321}">
                <p14:modId xmlns:p14="http://schemas.microsoft.com/office/powerpoint/2010/main" val="2033398393"/>
              </p:ext>
            </p:extLst>
          </p:nvPr>
        </p:nvGraphicFramePr>
        <p:xfrm>
          <a:off x="2633210" y="4907235"/>
          <a:ext cx="4905521" cy="914400"/>
        </p:xfrm>
        <a:graphic>
          <a:graphicData uri="http://schemas.openxmlformats.org/drawingml/2006/table">
            <a:tbl>
              <a:tblPr firstRow="1" firstCol="1" bandRow="1">
                <a:tableStyleId>{5C22544A-7EE6-4342-B048-85BDC9FD1C3A}</a:tableStyleId>
              </a:tblPr>
              <a:tblGrid>
                <a:gridCol w="3461663">
                  <a:extLst>
                    <a:ext uri="{9D8B030D-6E8A-4147-A177-3AD203B41FA5}">
                      <a16:colId xmlns:a16="http://schemas.microsoft.com/office/drawing/2014/main" val="3031555253"/>
                    </a:ext>
                  </a:extLst>
                </a:gridCol>
                <a:gridCol w="1443858">
                  <a:extLst>
                    <a:ext uri="{9D8B030D-6E8A-4147-A177-3AD203B41FA5}">
                      <a16:colId xmlns:a16="http://schemas.microsoft.com/office/drawing/2014/main" val="3481435543"/>
                    </a:ext>
                  </a:extLst>
                </a:gridCol>
              </a:tblGrid>
              <a:tr h="0">
                <a:tc>
                  <a:txBody>
                    <a:bodyPr/>
                    <a:lstStyle/>
                    <a:p>
                      <a:pPr algn="ctr"/>
                      <a:r>
                        <a:rPr lang="en-US" sz="1200" kern="0" dirty="0">
                          <a:solidFill>
                            <a:schemeClr val="tx1">
                              <a:lumMod val="75000"/>
                              <a:lumOff val="25000"/>
                            </a:schemeClr>
                          </a:solidFill>
                          <a:effectLst/>
                          <a:latin typeface="Arial" panose="020B0604020202020204" pitchFamily="34" charset="0"/>
                          <a:cs typeface="Arial" panose="020B0604020202020204" pitchFamily="34" charset="0"/>
                        </a:rPr>
                        <a:t>Constant</a:t>
                      </a:r>
                      <a:endParaRPr lang="zh-CN" sz="1400" kern="100" dirty="0">
                        <a:solidFill>
                          <a:schemeClr val="tx1">
                            <a:lumMod val="75000"/>
                            <a:lumOff val="25000"/>
                          </a:schemeClr>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0" kern="0" dirty="0">
                          <a:solidFill>
                            <a:schemeClr val="bg2">
                              <a:lumMod val="10000"/>
                            </a:schemeClr>
                          </a:solidFill>
                          <a:effectLst/>
                          <a:latin typeface="Arial" panose="020B0604020202020204" pitchFamily="34" charset="0"/>
                          <a:ea typeface="宋体" panose="02010600030101010101" pitchFamily="2" charset="-122"/>
                          <a:cs typeface="Arial" panose="020B0604020202020204" pitchFamily="34" charset="0"/>
                        </a:rPr>
                        <a:t>5.786</a:t>
                      </a:r>
                      <a:endParaRPr lang="zh-CN" sz="1200" b="0" kern="100" dirty="0">
                        <a:solidFill>
                          <a:schemeClr val="bg2">
                            <a:lumMod val="10000"/>
                          </a:schemeClr>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94481225"/>
                  </a:ext>
                </a:extLst>
              </a:tr>
              <a:tr h="166370">
                <a:tc>
                  <a:txBody>
                    <a:bodyPr/>
                    <a:lstStyle/>
                    <a:p>
                      <a:pPr algn="ctr"/>
                      <a:r>
                        <a:rPr lang="en-US" sz="1200" kern="0" dirty="0">
                          <a:solidFill>
                            <a:schemeClr val="tx1">
                              <a:lumMod val="75000"/>
                              <a:lumOff val="25000"/>
                            </a:schemeClr>
                          </a:solidFill>
                          <a:effectLst/>
                          <a:latin typeface="Arial" panose="020B0604020202020204" pitchFamily="34" charset="0"/>
                          <a:cs typeface="Arial" panose="020B0604020202020204" pitchFamily="34" charset="0"/>
                        </a:rPr>
                        <a:t>Pearson’s R Value</a:t>
                      </a:r>
                      <a:endParaRPr lang="zh-CN" sz="1400" kern="100" dirty="0">
                        <a:solidFill>
                          <a:schemeClr val="tx1">
                            <a:lumMod val="75000"/>
                            <a:lumOff val="25000"/>
                          </a:schemeClr>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0" kern="0" dirty="0">
                          <a:solidFill>
                            <a:schemeClr val="bg2">
                              <a:lumMod val="10000"/>
                            </a:schemeClr>
                          </a:solidFill>
                          <a:effectLst/>
                          <a:latin typeface="Arial" panose="020B0604020202020204" pitchFamily="34" charset="0"/>
                          <a:ea typeface="宋体" panose="02010600030101010101" pitchFamily="2" charset="-122"/>
                          <a:cs typeface="Arial" panose="020B0604020202020204" pitchFamily="34" charset="0"/>
                        </a:rPr>
                        <a:t>0.687</a:t>
                      </a:r>
                      <a:endParaRPr lang="zh-CN" sz="1200" b="0" kern="100" dirty="0">
                        <a:solidFill>
                          <a:schemeClr val="bg2">
                            <a:lumMod val="10000"/>
                          </a:schemeClr>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98791050"/>
                  </a:ext>
                </a:extLst>
              </a:tr>
              <a:tr h="166370">
                <a:tc>
                  <a:txBody>
                    <a:bodyPr/>
                    <a:lstStyle/>
                    <a:p>
                      <a:pPr algn="ctr"/>
                      <a:r>
                        <a:rPr lang="en-US" sz="1200" kern="0" dirty="0">
                          <a:solidFill>
                            <a:schemeClr val="tx1">
                              <a:lumMod val="75000"/>
                              <a:lumOff val="25000"/>
                            </a:schemeClr>
                          </a:solidFill>
                          <a:effectLst/>
                          <a:latin typeface="Arial" panose="020B0604020202020204" pitchFamily="34" charset="0"/>
                          <a:cs typeface="Arial" panose="020B0604020202020204" pitchFamily="34" charset="0"/>
                        </a:rPr>
                        <a:t>Pearson’s R Sig</a:t>
                      </a:r>
                      <a:endParaRPr lang="zh-CN" sz="1400" kern="100" dirty="0">
                        <a:solidFill>
                          <a:schemeClr val="tx1">
                            <a:lumMod val="75000"/>
                            <a:lumOff val="25000"/>
                          </a:schemeClr>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0" kern="0" dirty="0">
                          <a:solidFill>
                            <a:schemeClr val="bg2">
                              <a:lumMod val="10000"/>
                            </a:schemeClr>
                          </a:solidFill>
                          <a:effectLst/>
                          <a:latin typeface="Arial" panose="020B0604020202020204" pitchFamily="34" charset="0"/>
                          <a:ea typeface="宋体" panose="02010600030101010101" pitchFamily="2" charset="-122"/>
                          <a:cs typeface="Arial" panose="020B0604020202020204" pitchFamily="34" charset="0"/>
                        </a:rPr>
                        <a:t>.000</a:t>
                      </a:r>
                      <a:endParaRPr lang="zh-CN" sz="1200" b="0" kern="100" dirty="0">
                        <a:solidFill>
                          <a:schemeClr val="bg2">
                            <a:lumMod val="10000"/>
                          </a:schemeClr>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93869172"/>
                  </a:ext>
                </a:extLst>
              </a:tr>
              <a:tr h="166370">
                <a:tc>
                  <a:txBody>
                    <a:bodyPr/>
                    <a:lstStyle/>
                    <a:p>
                      <a:pPr algn="ctr"/>
                      <a:r>
                        <a:rPr lang="en-US" sz="1200" kern="0" dirty="0">
                          <a:solidFill>
                            <a:schemeClr val="tx1">
                              <a:lumMod val="75000"/>
                              <a:lumOff val="25000"/>
                            </a:schemeClr>
                          </a:solidFill>
                          <a:effectLst/>
                          <a:latin typeface="Arial" panose="020B0604020202020204" pitchFamily="34" charset="0"/>
                          <a:cs typeface="Arial" panose="020B0604020202020204" pitchFamily="34" charset="0"/>
                        </a:rPr>
                        <a:t>Kendall’s tau</a:t>
                      </a:r>
                      <a:endParaRPr lang="zh-CN" sz="1400" kern="100" dirty="0">
                        <a:solidFill>
                          <a:schemeClr val="tx1">
                            <a:lumMod val="75000"/>
                            <a:lumOff val="25000"/>
                          </a:schemeClr>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0" kern="0" dirty="0">
                          <a:solidFill>
                            <a:schemeClr val="bg2">
                              <a:lumMod val="10000"/>
                            </a:schemeClr>
                          </a:solidFill>
                          <a:effectLst/>
                          <a:latin typeface="Arial" panose="020B0604020202020204" pitchFamily="34" charset="0"/>
                          <a:ea typeface="宋体" panose="02010600030101010101" pitchFamily="2" charset="-122"/>
                          <a:cs typeface="Arial" panose="020B0604020202020204" pitchFamily="34" charset="0"/>
                        </a:rPr>
                        <a:t>0.583</a:t>
                      </a:r>
                      <a:endParaRPr lang="zh-CN" sz="1200" b="0" kern="100" dirty="0">
                        <a:solidFill>
                          <a:schemeClr val="bg2">
                            <a:lumMod val="10000"/>
                          </a:schemeClr>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93878509"/>
                  </a:ext>
                </a:extLst>
              </a:tr>
              <a:tr h="166370">
                <a:tc>
                  <a:txBody>
                    <a:bodyPr/>
                    <a:lstStyle/>
                    <a:p>
                      <a:pPr algn="ctr"/>
                      <a:r>
                        <a:rPr lang="en-US" sz="1200" kern="0" dirty="0">
                          <a:solidFill>
                            <a:schemeClr val="tx1">
                              <a:lumMod val="75000"/>
                              <a:lumOff val="25000"/>
                            </a:schemeClr>
                          </a:solidFill>
                          <a:effectLst/>
                          <a:latin typeface="Arial" panose="020B0604020202020204" pitchFamily="34" charset="0"/>
                          <a:cs typeface="Arial" panose="020B0604020202020204" pitchFamily="34" charset="0"/>
                        </a:rPr>
                        <a:t>Kendall’s tau Sig</a:t>
                      </a:r>
                      <a:endParaRPr lang="zh-CN" sz="1400" kern="100" dirty="0">
                        <a:solidFill>
                          <a:schemeClr val="tx1">
                            <a:lumMod val="75000"/>
                            <a:lumOff val="25000"/>
                          </a:schemeClr>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T w="12700" cmpd="sng">
                      <a:noFill/>
                    </a:lnT>
                    <a:noFill/>
                  </a:tcPr>
                </a:tc>
                <a:tc>
                  <a:txBody>
                    <a:bodyPr/>
                    <a:lstStyle/>
                    <a:p>
                      <a:pPr algn="ctr"/>
                      <a:r>
                        <a:rPr lang="en-US" sz="1100" b="0" kern="0" dirty="0">
                          <a:solidFill>
                            <a:schemeClr val="bg2">
                              <a:lumMod val="10000"/>
                            </a:schemeClr>
                          </a:solidFill>
                          <a:effectLst/>
                          <a:latin typeface="Arial" panose="020B0604020202020204" pitchFamily="34" charset="0"/>
                          <a:ea typeface="宋体" panose="02010600030101010101" pitchFamily="2" charset="-122"/>
                          <a:cs typeface="Arial" panose="020B0604020202020204" pitchFamily="34" charset="0"/>
                        </a:rPr>
                        <a:t>.000</a:t>
                      </a:r>
                      <a:endParaRPr lang="zh-CN" sz="1200" b="0" kern="100" dirty="0">
                        <a:solidFill>
                          <a:schemeClr val="bg2">
                            <a:lumMod val="10000"/>
                          </a:schemeClr>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T w="12700" cmpd="sng">
                      <a:noFill/>
                    </a:lnT>
                    <a:noFill/>
                  </a:tcPr>
                </a:tc>
                <a:extLst>
                  <a:ext uri="{0D108BD9-81ED-4DB2-BD59-A6C34878D82A}">
                    <a16:rowId xmlns:a16="http://schemas.microsoft.com/office/drawing/2014/main" val="1515463089"/>
                  </a:ext>
                </a:extLst>
              </a:tr>
            </a:tbl>
          </a:graphicData>
        </a:graphic>
      </p:graphicFrame>
      <p:sp>
        <p:nvSpPr>
          <p:cNvPr id="10" name="圆角矩形 11">
            <a:extLst>
              <a:ext uri="{FF2B5EF4-FFF2-40B4-BE49-F238E27FC236}">
                <a16:creationId xmlns:a16="http://schemas.microsoft.com/office/drawing/2014/main" id="{C42BDBC2-063C-B279-84CA-AE6C1B7742B4}"/>
              </a:ext>
            </a:extLst>
          </p:cNvPr>
          <p:cNvSpPr/>
          <p:nvPr/>
        </p:nvSpPr>
        <p:spPr>
          <a:xfrm>
            <a:off x="4073753" y="352749"/>
            <a:ext cx="1517794" cy="379194"/>
          </a:xfrm>
          <a:prstGeom prst="round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Summary &amp;</a:t>
            </a:r>
          </a:p>
          <a:p>
            <a:pPr algn="ctr"/>
            <a:r>
              <a:rPr lang="en-US" altLang="zh-CN" sz="1200" b="1" dirty="0">
                <a:latin typeface="Arial" panose="020B0604020202020204" pitchFamily="34" charset="0"/>
                <a:cs typeface="Arial" panose="020B0604020202020204" pitchFamily="34" charset="0"/>
              </a:rPr>
              <a:t>Recommendation</a:t>
            </a:r>
            <a:endParaRPr lang="zh-CN" altLang="en-US" sz="1200" b="1" dirty="0">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CE15E006-2506-2961-B704-FD3AEA424F17}"/>
              </a:ext>
            </a:extLst>
          </p:cNvPr>
          <p:cNvSpPr/>
          <p:nvPr/>
        </p:nvSpPr>
        <p:spPr>
          <a:xfrm>
            <a:off x="8153400" y="931030"/>
            <a:ext cx="3284220" cy="1871037"/>
          </a:xfrm>
          <a:prstGeom prst="roundRect">
            <a:avLst/>
          </a:prstGeom>
          <a:solidFill>
            <a:schemeClr val="bg1"/>
          </a:solid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Arial" panose="020B0604020202020204" pitchFamily="34" charset="0"/>
              <a:cs typeface="Arial" panose="020B0604020202020204" pitchFamily="34" charset="0"/>
            </a:endParaRPr>
          </a:p>
        </p:txBody>
      </p:sp>
      <p:sp>
        <p:nvSpPr>
          <p:cNvPr id="12" name="Isosceles Triangle 11">
            <a:extLst>
              <a:ext uri="{FF2B5EF4-FFF2-40B4-BE49-F238E27FC236}">
                <a16:creationId xmlns:a16="http://schemas.microsoft.com/office/drawing/2014/main" id="{2EE4B3C5-A469-1A86-77E9-EEF3C6DEA187}"/>
              </a:ext>
            </a:extLst>
          </p:cNvPr>
          <p:cNvSpPr/>
          <p:nvPr/>
        </p:nvSpPr>
        <p:spPr>
          <a:xfrm rot="10800000">
            <a:off x="8153400" y="2858291"/>
            <a:ext cx="3284218" cy="379192"/>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Rounded Corners 12">
            <a:extLst>
              <a:ext uri="{FF2B5EF4-FFF2-40B4-BE49-F238E27FC236}">
                <a16:creationId xmlns:a16="http://schemas.microsoft.com/office/drawing/2014/main" id="{36D02CCA-36F6-EC22-5BF8-4E3EFA808140}"/>
              </a:ext>
            </a:extLst>
          </p:cNvPr>
          <p:cNvSpPr/>
          <p:nvPr/>
        </p:nvSpPr>
        <p:spPr>
          <a:xfrm>
            <a:off x="8104369" y="3370195"/>
            <a:ext cx="3284218" cy="406526"/>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Arial" panose="020B0604020202020204" pitchFamily="34" charset="0"/>
                <a:cs typeface="Arial" panose="020B0604020202020204" pitchFamily="34" charset="0"/>
              </a:rPr>
              <a:t>Recommendations</a:t>
            </a:r>
            <a:endParaRPr lang="zh-CN" altLang="en-US" sz="1600" b="1"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7D6D0706-DFFA-D0D3-5D3D-2A22EA85AB4F}"/>
              </a:ext>
            </a:extLst>
          </p:cNvPr>
          <p:cNvSpPr txBox="1"/>
          <p:nvPr/>
        </p:nvSpPr>
        <p:spPr>
          <a:xfrm>
            <a:off x="8211052" y="931030"/>
            <a:ext cx="3314697" cy="1815882"/>
          </a:xfrm>
          <a:prstGeom prst="rect">
            <a:avLst/>
          </a:prstGeom>
          <a:noFill/>
        </p:spPr>
        <p:txBody>
          <a:bodyPr wrap="square">
            <a:spAutoFit/>
          </a:bodyPr>
          <a:lstStyle/>
          <a:p>
            <a:pPr marL="285750" indent="-285750" algn="l" fontAlgn="ctr">
              <a:buFont typeface="Wingdings" panose="05000000000000000000" pitchFamily="2" charset="2"/>
              <a:buChar char="p"/>
            </a:pPr>
            <a:r>
              <a:rPr lang="en-US" altLang="zh-CN" sz="1600" i="0" u="none" strike="noStrike" dirty="0">
                <a:solidFill>
                  <a:schemeClr val="tx1"/>
                </a:solidFill>
                <a:effectLst/>
                <a:latin typeface="Calibri" panose="020F0502020204030204" pitchFamily="34" charset="0"/>
                <a:ea typeface="等线" panose="02010600030101010101" pitchFamily="2" charset="-122"/>
                <a:cs typeface="Calibri" panose="020F0502020204030204" pitchFamily="34" charset="0"/>
              </a:rPr>
              <a:t>Less concern about the functionality and health of the product</a:t>
            </a:r>
          </a:p>
          <a:p>
            <a:pPr marL="285750" indent="-285750" algn="l" fontAlgn="ctr">
              <a:buFont typeface="Wingdings" panose="05000000000000000000" pitchFamily="2" charset="2"/>
              <a:buChar char="p"/>
            </a:pPr>
            <a:r>
              <a:rPr lang="en-US" altLang="zh-CN" sz="1600" b="1" dirty="0">
                <a:latin typeface="Calibri" panose="020F0502020204030204" pitchFamily="34" charset="0"/>
                <a:ea typeface="等线" panose="02010600030101010101" pitchFamily="2" charset="-122"/>
                <a:cs typeface="Calibri" panose="020F0502020204030204" pitchFamily="34" charset="0"/>
              </a:rPr>
              <a:t>deep-fried crisp with strong Flavor</a:t>
            </a:r>
            <a:r>
              <a:rPr lang="en-US" altLang="zh-CN" sz="1600" dirty="0">
                <a:latin typeface="Calibri" panose="020F0502020204030204" pitchFamily="34" charset="0"/>
                <a:ea typeface="等线" panose="02010600030101010101" pitchFamily="2" charset="-122"/>
                <a:cs typeface="Calibri" panose="020F0502020204030204" pitchFamily="34" charset="0"/>
              </a:rPr>
              <a:t> and </a:t>
            </a:r>
            <a:r>
              <a:rPr lang="en-US" altLang="zh-CN" sz="1600" b="1" dirty="0">
                <a:latin typeface="Calibri" panose="020F0502020204030204" pitchFamily="34" charset="0"/>
                <a:ea typeface="等线" panose="02010600030101010101" pitchFamily="2" charset="-122"/>
                <a:cs typeface="Calibri" panose="020F0502020204030204" pitchFamily="34" charset="0"/>
              </a:rPr>
              <a:t>thin texture</a:t>
            </a:r>
            <a:r>
              <a:rPr lang="en-US" altLang="zh-CN" sz="1600" dirty="0">
                <a:latin typeface="Calibri" panose="020F0502020204030204" pitchFamily="34" charset="0"/>
                <a:ea typeface="等线" panose="02010600030101010101" pitchFamily="2" charset="-122"/>
                <a:cs typeface="Calibri" panose="020F0502020204030204" pitchFamily="34" charset="0"/>
              </a:rPr>
              <a:t> is prefered</a:t>
            </a:r>
          </a:p>
          <a:p>
            <a:pPr marL="285750" indent="-285750" algn="l" fontAlgn="ctr">
              <a:buFont typeface="Wingdings" panose="05000000000000000000" pitchFamily="2" charset="2"/>
              <a:buChar char="p"/>
            </a:pPr>
            <a:r>
              <a:rPr lang="en-US" altLang="zh-CN" sz="1600" b="1" dirty="0">
                <a:latin typeface="Calibri" panose="020F0502020204030204" pitchFamily="34" charset="0"/>
                <a:ea typeface="等线" panose="02010600030101010101" pitchFamily="2" charset="-122"/>
                <a:cs typeface="Calibri" panose="020F0502020204030204" pitchFamily="34" charset="0"/>
              </a:rPr>
              <a:t>Super large package size </a:t>
            </a:r>
            <a:r>
              <a:rPr lang="en-US" altLang="zh-CN" sz="1600" dirty="0">
                <a:latin typeface="Calibri" panose="020F0502020204030204" pitchFamily="34" charset="0"/>
                <a:ea typeface="等线" panose="02010600030101010101" pitchFamily="2" charset="-122"/>
                <a:cs typeface="Calibri" panose="020F0502020204030204" pitchFamily="34" charset="0"/>
              </a:rPr>
              <a:t>is prefered</a:t>
            </a:r>
          </a:p>
        </p:txBody>
      </p:sp>
      <p:sp>
        <p:nvSpPr>
          <p:cNvPr id="19" name="TextBox 18">
            <a:extLst>
              <a:ext uri="{FF2B5EF4-FFF2-40B4-BE49-F238E27FC236}">
                <a16:creationId xmlns:a16="http://schemas.microsoft.com/office/drawing/2014/main" id="{D82A0D05-FCC1-238A-349E-B59CD64D8838}"/>
              </a:ext>
            </a:extLst>
          </p:cNvPr>
          <p:cNvSpPr txBox="1"/>
          <p:nvPr/>
        </p:nvSpPr>
        <p:spPr>
          <a:xfrm>
            <a:off x="8104369" y="3925360"/>
            <a:ext cx="3333249" cy="2031325"/>
          </a:xfrm>
          <a:prstGeom prst="rect">
            <a:avLst/>
          </a:prstGeom>
          <a:noFill/>
        </p:spPr>
        <p:txBody>
          <a:bodyPr wrap="square">
            <a:spAutoFit/>
          </a:bodyPr>
          <a:lstStyle/>
          <a:p>
            <a:pPr marL="285750" indent="-285750" fontAlgn="ctr">
              <a:buFont typeface="Wingdings" panose="05000000000000000000" pitchFamily="2" charset="2"/>
              <a:buChar char="Ø"/>
            </a:pPr>
            <a:r>
              <a:rPr lang="en-US" altLang="zh-CN" sz="1800" dirty="0">
                <a:latin typeface="Calibri" panose="020F0502020204030204" pitchFamily="34" charset="0"/>
                <a:ea typeface="等线" panose="02010600030101010101" pitchFamily="2" charset="-122"/>
                <a:cs typeface="Calibri" panose="020F0502020204030204" pitchFamily="34" charset="0"/>
              </a:rPr>
              <a:t>Introduce super large package size to current top-selling strong flavor products (e.g. </a:t>
            </a:r>
            <a:r>
              <a:rPr lang="en-US" altLang="zh-CN" dirty="0">
                <a:latin typeface="Calibri" panose="020F0502020204030204" pitchFamily="34" charset="0"/>
                <a:ea typeface="等线" panose="02010600030101010101" pitchFamily="2" charset="-122"/>
                <a:cs typeface="Calibri" panose="020F0502020204030204" pitchFamily="34" charset="0"/>
              </a:rPr>
              <a:t>Hotpot Series</a:t>
            </a:r>
            <a:r>
              <a:rPr lang="en-US" altLang="zh-CN" sz="1800" dirty="0">
                <a:latin typeface="Calibri" panose="020F0502020204030204" pitchFamily="34" charset="0"/>
                <a:ea typeface="等线" panose="02010600030101010101" pitchFamily="2" charset="-122"/>
                <a:cs typeface="Calibri" panose="020F0502020204030204" pitchFamily="34" charset="0"/>
              </a:rPr>
              <a:t>)</a:t>
            </a:r>
          </a:p>
          <a:p>
            <a:pPr marL="285750" indent="-285750" fontAlgn="ctr">
              <a:buFont typeface="Wingdings" panose="05000000000000000000" pitchFamily="2" charset="2"/>
              <a:buChar char="Ø"/>
            </a:pPr>
            <a:r>
              <a:rPr lang="en-US" altLang="zh-CN" sz="1800" dirty="0">
                <a:latin typeface="Calibri" panose="020F0502020204030204" pitchFamily="34" charset="0"/>
                <a:ea typeface="等线" panose="02010600030101010101" pitchFamily="2" charset="-122"/>
                <a:cs typeface="Calibri" panose="020F0502020204030204" pitchFamily="34" charset="0"/>
              </a:rPr>
              <a:t>Communicate sharing and relaxing image, combined with at-home scenarios</a:t>
            </a:r>
            <a:endParaRPr lang="en-US" altLang="zh-CN" sz="1800" i="0" u="none" strike="noStrike" dirty="0">
              <a:solidFill>
                <a:schemeClr val="tx1"/>
              </a:solidFill>
              <a:effectLst/>
              <a:latin typeface="Calibri" panose="020F0502020204030204" pitchFamily="34" charset="0"/>
              <a:ea typeface="等线" panose="02010600030101010101" pitchFamily="2" charset="-122"/>
              <a:cs typeface="Calibri" panose="020F0502020204030204" pitchFamily="34" charset="0"/>
            </a:endParaRPr>
          </a:p>
        </p:txBody>
      </p:sp>
    </p:spTree>
    <p:extLst>
      <p:ext uri="{BB962C8B-B14F-4D97-AF65-F5344CB8AC3E}">
        <p14:creationId xmlns:p14="http://schemas.microsoft.com/office/powerpoint/2010/main" val="13434909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395" imgH="394" progId="TCLayout.ActiveDocument.1">
                  <p:embed/>
                </p:oleObj>
              </mc:Choice>
              <mc:Fallback>
                <p:oleObj name="think-cell 幻灯片" r:id="rId9" imgW="395" imgH="394" progId="TCLayout.ActiveDocument.1">
                  <p:embed/>
                  <p:pic>
                    <p:nvPicPr>
                      <p:cNvPr id="6" name="think-cell data - do not delete" hidden="1"/>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4" name="页脚占位符 3"/>
          <p:cNvSpPr>
            <a:spLocks noGrp="1"/>
          </p:cNvSpPr>
          <p:nvPr>
            <p:ph type="ftr" sz="quarter" idx="11"/>
          </p:nvPr>
        </p:nvSpPr>
        <p:spPr>
          <a:xfrm>
            <a:off x="4016553" y="6356350"/>
            <a:ext cx="4114800" cy="365125"/>
          </a:xfrm>
        </p:spPr>
        <p:txBody>
          <a:bodyPr/>
          <a:lstStyle/>
          <a:p>
            <a:r>
              <a:rPr lang="en-US" altLang="zh-CN" sz="1600" i="1" dirty="0">
                <a:latin typeface="Arial" panose="020B0604020202020204" pitchFamily="34" charset="0"/>
                <a:cs typeface="Arial" panose="020B0604020202020204" pitchFamily="34" charset="0"/>
              </a:rPr>
              <a:t>Data: Questionnaire Data</a:t>
            </a:r>
            <a:endParaRPr lang="zh-CN" altLang="en-US" sz="1600" i="1" dirty="0">
              <a:latin typeface="Arial" panose="020B0604020202020204" pitchFamily="34" charset="0"/>
              <a:cs typeface="Arial" panose="020B0604020202020204" pitchFamily="34" charset="0"/>
            </a:endParaRPr>
          </a:p>
          <a:p>
            <a:endParaRPr lang="zh-CN" altLang="en-US" sz="1600" dirty="0"/>
          </a:p>
        </p:txBody>
      </p:sp>
      <p:sp>
        <p:nvSpPr>
          <p:cNvPr id="5" name="灯片编号占位符 4"/>
          <p:cNvSpPr>
            <a:spLocks noGrp="1"/>
          </p:cNvSpPr>
          <p:nvPr>
            <p:ph type="sldNum" sz="quarter" idx="12"/>
          </p:nvPr>
        </p:nvSpPr>
        <p:spPr/>
        <p:txBody>
          <a:bodyPr/>
          <a:lstStyle/>
          <a:p>
            <a:fld id="{1DDAB59E-332C-4060-B0C9-643DCBD9587F}" type="slidenum">
              <a:rPr lang="zh-CN" altLang="en-US" smtClean="0"/>
              <a:t>45</a:t>
            </a:fld>
            <a:endParaRPr lang="zh-CN" altLang="en-US"/>
          </a:p>
        </p:txBody>
      </p:sp>
      <p:sp>
        <p:nvSpPr>
          <p:cNvPr id="7" name="标题 1"/>
          <p:cNvSpPr>
            <a:spLocks noGrp="1"/>
          </p:cNvSpPr>
          <p:nvPr>
            <p:ph type="title"/>
          </p:nvPr>
        </p:nvSpPr>
        <p:spPr>
          <a:xfrm>
            <a:off x="1236083" y="907442"/>
            <a:ext cx="10412580" cy="430143"/>
          </a:xfrm>
        </p:spPr>
        <p:txBody>
          <a:bodyPr vert="horz">
            <a:noAutofit/>
          </a:bodyPr>
          <a:lstStyle/>
          <a:p>
            <a:pPr lvl="0"/>
            <a:r>
              <a:rPr lang="en-US" altLang="zh-CN" sz="1800" b="1" dirty="0">
                <a:solidFill>
                  <a:srgbClr val="005B00"/>
                </a:solidFill>
                <a:latin typeface="Arial" panose="020B0604020202020204" pitchFamily="34" charset="0"/>
                <a:cs typeface="Arial" panose="020B0604020202020204" pitchFamily="34" charset="0"/>
              </a:rPr>
              <a:t>Adult &amp; Empty Nest Families:</a:t>
            </a:r>
            <a:r>
              <a:rPr lang="en-US" altLang="zh-CN" sz="1800" b="1" dirty="0">
                <a:solidFill>
                  <a:srgbClr val="005B00"/>
                </a:solidFill>
                <a:latin typeface="Arial" panose="020B0604020202020204" pitchFamily="34" charset="0"/>
                <a:cs typeface="Arial" panose="020B0604020202020204" pitchFamily="34" charset="0"/>
                <a:sym typeface="+mn-lt"/>
              </a:rPr>
              <a:t> </a:t>
            </a:r>
            <a:r>
              <a:rPr lang="en-US" altLang="zh-CN" sz="1600" b="1" dirty="0">
                <a:solidFill>
                  <a:srgbClr val="005B00"/>
                </a:solidFill>
                <a:latin typeface="Arial" panose="020B0604020202020204" pitchFamily="34" charset="0"/>
                <a:cs typeface="Arial" panose="020B0604020202020204" pitchFamily="34" charset="0"/>
              </a:rPr>
              <a:t>mainly high-income families in B-D cities, prefer Ecommerce and CVS channels; </a:t>
            </a:r>
            <a:r>
              <a:rPr lang="en-US" altLang="zh-CN" sz="1600" b="1" dirty="0">
                <a:solidFill>
                  <a:srgbClr val="005B00"/>
                </a:solidFill>
                <a:latin typeface="Arial" panose="020B0604020202020204" pitchFamily="34" charset="0"/>
                <a:cs typeface="Arial" panose="020B0604020202020204" pitchFamily="34" charset="0"/>
                <a:sym typeface="+mn-lt"/>
              </a:rPr>
              <a:t>the main consumption scenes are festivals.</a:t>
            </a:r>
            <a:endParaRPr lang="zh-CN" altLang="en-US" sz="1800" b="0" dirty="0">
              <a:latin typeface="+mn-lt"/>
              <a:ea typeface="+mn-ea"/>
              <a:cs typeface="+mn-ea"/>
              <a:sym typeface="+mn-lt"/>
            </a:endParaRPr>
          </a:p>
        </p:txBody>
      </p:sp>
      <p:grpSp>
        <p:nvGrpSpPr>
          <p:cNvPr id="11" name="组合 10"/>
          <p:cNvGrpSpPr/>
          <p:nvPr/>
        </p:nvGrpSpPr>
        <p:grpSpPr>
          <a:xfrm>
            <a:off x="371024" y="1993100"/>
            <a:ext cx="3820652" cy="2143922"/>
            <a:chOff x="543729" y="1949328"/>
            <a:chExt cx="3666922" cy="1694127"/>
          </a:xfrm>
        </p:grpSpPr>
        <p:sp>
          <p:nvSpPr>
            <p:cNvPr id="12" name="圆角矩形 11"/>
            <p:cNvSpPr/>
            <p:nvPr/>
          </p:nvSpPr>
          <p:spPr bwMode="ltGray">
            <a:xfrm>
              <a:off x="1069761" y="2558033"/>
              <a:ext cx="2881083" cy="496800"/>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333333"/>
                  </a:solidFill>
                  <a:effectLst/>
                  <a:uLnTx/>
                  <a:uFillTx/>
                  <a:cs typeface="+mn-ea"/>
                  <a:sym typeface="+mn-lt"/>
                </a:rPr>
                <a:t>Monthly Income &gt;12K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accent4">
                      <a:lumMod val="75000"/>
                    </a:schemeClr>
                  </a:solidFill>
                  <a:cs typeface="+mn-ea"/>
                  <a:sym typeface="+mn-lt"/>
                </a:rPr>
                <a:t>Index</a:t>
              </a:r>
              <a:r>
                <a:rPr lang="zh-CN" altLang="en-US" sz="1200" dirty="0">
                  <a:solidFill>
                    <a:schemeClr val="accent4">
                      <a:lumMod val="75000"/>
                    </a:schemeClr>
                  </a:solidFill>
                  <a:cs typeface="+mn-ea"/>
                  <a:sym typeface="+mn-lt"/>
                </a:rPr>
                <a:t>： </a:t>
              </a:r>
              <a:r>
                <a:rPr kumimoji="0" lang="en-US" altLang="zh-CN" sz="1200" b="1" i="0" u="none" strike="noStrike" kern="1200" cap="none" spc="0" normalizeH="0" baseline="0" noProof="0" dirty="0">
                  <a:ln>
                    <a:noFill/>
                  </a:ln>
                  <a:solidFill>
                    <a:schemeClr val="accent4">
                      <a:lumMod val="75000"/>
                    </a:schemeClr>
                  </a:solidFill>
                  <a:effectLst/>
                  <a:uLnTx/>
                  <a:uFillTx/>
                  <a:cs typeface="+mn-ea"/>
                  <a:sym typeface="+mn-lt"/>
                </a:rPr>
                <a:t>123</a:t>
              </a:r>
              <a:r>
                <a:rPr kumimoji="0" lang="zh-CN" altLang="en-US" sz="1200" b="1" i="0" u="none" strike="noStrike" kern="1200" cap="none" spc="0" normalizeH="0" baseline="0" noProof="0" dirty="0">
                  <a:ln>
                    <a:noFill/>
                  </a:ln>
                  <a:solidFill>
                    <a:schemeClr val="accent4">
                      <a:lumMod val="75000"/>
                    </a:schemeClr>
                  </a:solidFill>
                  <a:effectLst/>
                  <a:uLnTx/>
                  <a:uFillTx/>
                  <a:cs typeface="+mn-ea"/>
                  <a:sym typeface="+mn-lt"/>
                </a:rPr>
                <a:t> </a:t>
              </a:r>
              <a:endParaRPr kumimoji="0" lang="en-US" altLang="zh-CN" sz="1200" b="1" i="0" u="none" strike="noStrike" kern="1200" cap="none" spc="0" normalizeH="0" baseline="0" noProof="0" dirty="0">
                <a:ln>
                  <a:noFill/>
                </a:ln>
                <a:solidFill>
                  <a:schemeClr val="accent4">
                    <a:lumMod val="75000"/>
                  </a:schemeClr>
                </a:solidFill>
                <a:effectLst/>
                <a:uLnTx/>
                <a:uFillTx/>
                <a:cs typeface="+mn-ea"/>
                <a:sym typeface="+mn-lt"/>
              </a:endParaRPr>
            </a:p>
          </p:txBody>
        </p:sp>
        <p:sp>
          <p:nvSpPr>
            <p:cNvPr id="13" name="圆角矩形 12"/>
            <p:cNvSpPr/>
            <p:nvPr/>
          </p:nvSpPr>
          <p:spPr bwMode="ltGray">
            <a:xfrm>
              <a:off x="1069761" y="1949328"/>
              <a:ext cx="3140890" cy="744955"/>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defRPr/>
              </a:pPr>
              <a:r>
                <a:rPr lang="en-US" altLang="zh-CN" sz="1600" b="1" dirty="0">
                  <a:solidFill>
                    <a:srgbClr val="333333"/>
                  </a:solidFill>
                  <a:cs typeface="+mn-ea"/>
                  <a:sym typeface="+mn-lt"/>
                </a:rPr>
                <a:t>Adult Family</a:t>
              </a:r>
              <a:r>
                <a:rPr kumimoji="0" lang="zh-CN" altLang="en-US" sz="1600" b="1" i="0" u="none" strike="noStrike" kern="1200" cap="none" spc="0" normalizeH="0" baseline="0" noProof="0" dirty="0">
                  <a:ln>
                    <a:noFill/>
                  </a:ln>
                  <a:solidFill>
                    <a:srgbClr val="333333"/>
                  </a:solidFill>
                  <a:effectLst/>
                  <a:uLnTx/>
                  <a:uFillTx/>
                  <a:cs typeface="+mn-ea"/>
                  <a:sym typeface="+mn-lt"/>
                </a:rPr>
                <a:t> </a:t>
              </a:r>
              <a:r>
                <a:rPr kumimoji="0" lang="en-US" altLang="zh-CN" sz="1200" i="0" u="none" strike="noStrike" kern="1200" cap="none" spc="0" normalizeH="0" baseline="0" noProof="0" dirty="0">
                  <a:ln>
                    <a:noFill/>
                  </a:ln>
                  <a:solidFill>
                    <a:schemeClr val="accent4">
                      <a:lumMod val="75000"/>
                    </a:schemeClr>
                  </a:solidFill>
                  <a:effectLst/>
                  <a:uLnTx/>
                  <a:uFillTx/>
                  <a:cs typeface="+mn-ea"/>
                  <a:sym typeface="+mn-lt"/>
                </a:rPr>
                <a:t>I</a:t>
              </a:r>
              <a:r>
                <a:rPr lang="en-US" altLang="zh-CN" sz="1200" dirty="0" err="1">
                  <a:solidFill>
                    <a:schemeClr val="accent4">
                      <a:lumMod val="75000"/>
                    </a:schemeClr>
                  </a:solidFill>
                  <a:cs typeface="+mn-ea"/>
                  <a:sym typeface="+mn-lt"/>
                </a:rPr>
                <a:t>ndex</a:t>
              </a:r>
              <a:r>
                <a:rPr lang="en-US" altLang="zh-CN" sz="1200" dirty="0">
                  <a:solidFill>
                    <a:schemeClr val="accent4">
                      <a:lumMod val="75000"/>
                    </a:schemeClr>
                  </a:solidFill>
                  <a:cs typeface="+mn-ea"/>
                  <a:sym typeface="+mn-lt"/>
                </a:rPr>
                <a:t> </a:t>
              </a:r>
              <a:r>
                <a:rPr kumimoji="0" lang="zh-CN" altLang="en-US" sz="1200" b="0" i="0" u="none" strike="noStrike" kern="1200" cap="none" spc="0" normalizeH="0" baseline="0" noProof="0" dirty="0">
                  <a:ln>
                    <a:noFill/>
                  </a:ln>
                  <a:solidFill>
                    <a:schemeClr val="accent4">
                      <a:lumMod val="75000"/>
                    </a:schemeClr>
                  </a:solidFill>
                  <a:effectLst/>
                  <a:uLnTx/>
                  <a:uFillTx/>
                  <a:cs typeface="+mn-ea"/>
                  <a:sym typeface="+mn-lt"/>
                </a:rPr>
                <a:t>：</a:t>
              </a:r>
              <a:r>
                <a:rPr kumimoji="0" lang="en-US" altLang="zh-CN" sz="1200" b="1" i="0" u="none" strike="noStrike" kern="1200" cap="none" spc="0" normalizeH="0" baseline="0" noProof="0" dirty="0">
                  <a:ln>
                    <a:noFill/>
                  </a:ln>
                  <a:solidFill>
                    <a:schemeClr val="accent4">
                      <a:lumMod val="75000"/>
                    </a:schemeClr>
                  </a:solidFill>
                  <a:effectLst/>
                  <a:uLnTx/>
                  <a:uFillTx/>
                  <a:cs typeface="+mn-ea"/>
                  <a:sym typeface="+mn-lt"/>
                </a:rPr>
                <a:t>117</a:t>
              </a:r>
            </a:p>
            <a:p>
              <a:pPr>
                <a:defRPr/>
              </a:pPr>
              <a:r>
                <a:rPr lang="en-US" altLang="zh-CN" sz="1600" b="1" dirty="0">
                  <a:solidFill>
                    <a:srgbClr val="333333"/>
                  </a:solidFill>
                  <a:cs typeface="+mn-ea"/>
                  <a:sym typeface="+mn-lt"/>
                </a:rPr>
                <a:t>Male </a:t>
              </a:r>
              <a:r>
                <a:rPr kumimoji="0" lang="en-US" altLang="zh-CN" sz="1200" b="1" i="0" u="none" strike="noStrike" kern="1200" cap="none" spc="0" normalizeH="0" baseline="0" noProof="0" dirty="0">
                  <a:ln>
                    <a:noFill/>
                  </a:ln>
                  <a:solidFill>
                    <a:schemeClr val="accent4">
                      <a:lumMod val="75000"/>
                    </a:schemeClr>
                  </a:solidFill>
                  <a:effectLst/>
                  <a:uLnTx/>
                  <a:uFillTx/>
                  <a:cs typeface="+mn-ea"/>
                  <a:sym typeface="+mn-lt"/>
                </a:rPr>
                <a:t>111</a:t>
              </a:r>
            </a:p>
          </p:txBody>
        </p:sp>
        <p:sp>
          <p:nvSpPr>
            <p:cNvPr id="14" name="圆角矩形 13"/>
            <p:cNvSpPr/>
            <p:nvPr/>
          </p:nvSpPr>
          <p:spPr bwMode="ltGray">
            <a:xfrm>
              <a:off x="1036427" y="3146655"/>
              <a:ext cx="2881083" cy="496800"/>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333333"/>
                  </a:solidFill>
                  <a:effectLst/>
                  <a:uLnTx/>
                  <a:uFillTx/>
                  <a:cs typeface="+mn-ea"/>
                  <a:sym typeface="+mn-lt"/>
                </a:rPr>
                <a:t>BCD Cities</a:t>
              </a:r>
            </a:p>
            <a:p>
              <a:pPr lvl="0">
                <a:defRPr/>
              </a:pPr>
              <a:r>
                <a:rPr lang="en-US" altLang="zh-CN" sz="1200" dirty="0">
                  <a:solidFill>
                    <a:schemeClr val="accent4">
                      <a:lumMod val="75000"/>
                    </a:schemeClr>
                  </a:solidFill>
                  <a:cs typeface="+mn-ea"/>
                  <a:sym typeface="+mn-lt"/>
                </a:rPr>
                <a:t>Frequency</a:t>
              </a:r>
              <a:r>
                <a:rPr lang="zh-CN" altLang="en-US" sz="1200" dirty="0">
                  <a:solidFill>
                    <a:schemeClr val="accent4">
                      <a:lumMod val="75000"/>
                    </a:schemeClr>
                  </a:solidFill>
                  <a:cs typeface="+mn-ea"/>
                  <a:sym typeface="+mn-lt"/>
                </a:rPr>
                <a:t>：</a:t>
              </a:r>
              <a:r>
                <a:rPr lang="en-US" altLang="zh-CN" sz="1200" b="1" dirty="0">
                  <a:solidFill>
                    <a:schemeClr val="accent4">
                      <a:lumMod val="75000"/>
                    </a:schemeClr>
                  </a:solidFill>
                  <a:cs typeface="+mn-ea"/>
                  <a:sym typeface="+mn-lt"/>
                </a:rPr>
                <a:t>80%</a:t>
              </a:r>
              <a:endParaRPr kumimoji="0" lang="en-US" altLang="zh-CN" sz="1200" b="1" i="0" u="none" strike="noStrike" kern="1200" cap="none" spc="0" normalizeH="0" baseline="0" noProof="0" dirty="0">
                <a:ln>
                  <a:noFill/>
                </a:ln>
                <a:solidFill>
                  <a:schemeClr val="accent4">
                    <a:lumMod val="75000"/>
                  </a:schemeClr>
                </a:solidFill>
                <a:effectLst/>
                <a:uLnTx/>
                <a:uFillTx/>
                <a:cs typeface="+mn-ea"/>
                <a:sym typeface="+mn-lt"/>
              </a:endParaRPr>
            </a:p>
          </p:txBody>
        </p:sp>
        <p:sp>
          <p:nvSpPr>
            <p:cNvPr id="15" name="skyline_269947">
              <a:extLst>
                <a:ext uri="{FF2B5EF4-FFF2-40B4-BE49-F238E27FC236}">
                  <a16:creationId xmlns:a16="http://schemas.microsoft.com/office/drawing/2014/main" id="{54405246-CCE2-4201-BBB1-D3F3EB6E740D}"/>
                </a:ext>
              </a:extLst>
            </p:cNvPr>
            <p:cNvSpPr/>
            <p:nvPr/>
          </p:nvSpPr>
          <p:spPr>
            <a:xfrm>
              <a:off x="543729" y="3203381"/>
              <a:ext cx="443548" cy="337160"/>
            </a:xfrm>
            <a:custGeom>
              <a:avLst/>
              <a:gdLst>
                <a:gd name="connsiteX0" fmla="*/ 116069 w 553021"/>
                <a:gd name="connsiteY0" fmla="*/ 552155 h 606722"/>
                <a:gd name="connsiteX1" fmla="*/ 116069 w 553021"/>
                <a:gd name="connsiteY1" fmla="*/ 586282 h 606722"/>
                <a:gd name="connsiteX2" fmla="*/ 122834 w 553021"/>
                <a:gd name="connsiteY2" fmla="*/ 586282 h 606722"/>
                <a:gd name="connsiteX3" fmla="*/ 122834 w 553021"/>
                <a:gd name="connsiteY3" fmla="*/ 569219 h 606722"/>
                <a:gd name="connsiteX4" fmla="*/ 133159 w 553021"/>
                <a:gd name="connsiteY4" fmla="*/ 558999 h 606722"/>
                <a:gd name="connsiteX5" fmla="*/ 143395 w 553021"/>
                <a:gd name="connsiteY5" fmla="*/ 569219 h 606722"/>
                <a:gd name="connsiteX6" fmla="*/ 143395 w 553021"/>
                <a:gd name="connsiteY6" fmla="*/ 586282 h 606722"/>
                <a:gd name="connsiteX7" fmla="*/ 150160 w 553021"/>
                <a:gd name="connsiteY7" fmla="*/ 586282 h 606722"/>
                <a:gd name="connsiteX8" fmla="*/ 150160 w 553021"/>
                <a:gd name="connsiteY8" fmla="*/ 552155 h 606722"/>
                <a:gd name="connsiteX9" fmla="*/ 460792 w 553021"/>
                <a:gd name="connsiteY9" fmla="*/ 504473 h 606722"/>
                <a:gd name="connsiteX10" fmla="*/ 471024 w 553021"/>
                <a:gd name="connsiteY10" fmla="*/ 514680 h 606722"/>
                <a:gd name="connsiteX11" fmla="*/ 471024 w 553021"/>
                <a:gd name="connsiteY11" fmla="*/ 528349 h 606722"/>
                <a:gd name="connsiteX12" fmla="*/ 460792 w 553021"/>
                <a:gd name="connsiteY12" fmla="*/ 538556 h 606722"/>
                <a:gd name="connsiteX13" fmla="*/ 450560 w 553021"/>
                <a:gd name="connsiteY13" fmla="*/ 528349 h 606722"/>
                <a:gd name="connsiteX14" fmla="*/ 450560 w 553021"/>
                <a:gd name="connsiteY14" fmla="*/ 514680 h 606722"/>
                <a:gd name="connsiteX15" fmla="*/ 460792 w 553021"/>
                <a:gd name="connsiteY15" fmla="*/ 504473 h 606722"/>
                <a:gd name="connsiteX16" fmla="*/ 174085 w 553021"/>
                <a:gd name="connsiteY16" fmla="*/ 463545 h 606722"/>
                <a:gd name="connsiteX17" fmla="*/ 184317 w 553021"/>
                <a:gd name="connsiteY17" fmla="*/ 473779 h 606722"/>
                <a:gd name="connsiteX18" fmla="*/ 184317 w 553021"/>
                <a:gd name="connsiteY18" fmla="*/ 487394 h 606722"/>
                <a:gd name="connsiteX19" fmla="*/ 174085 w 553021"/>
                <a:gd name="connsiteY19" fmla="*/ 497628 h 606722"/>
                <a:gd name="connsiteX20" fmla="*/ 163853 w 553021"/>
                <a:gd name="connsiteY20" fmla="*/ 487394 h 606722"/>
                <a:gd name="connsiteX21" fmla="*/ 163853 w 553021"/>
                <a:gd name="connsiteY21" fmla="*/ 473779 h 606722"/>
                <a:gd name="connsiteX22" fmla="*/ 174085 w 553021"/>
                <a:gd name="connsiteY22" fmla="*/ 463545 h 606722"/>
                <a:gd name="connsiteX23" fmla="*/ 133166 w 553021"/>
                <a:gd name="connsiteY23" fmla="*/ 463545 h 606722"/>
                <a:gd name="connsiteX24" fmla="*/ 143389 w 553021"/>
                <a:gd name="connsiteY24" fmla="*/ 473779 h 606722"/>
                <a:gd name="connsiteX25" fmla="*/ 143389 w 553021"/>
                <a:gd name="connsiteY25" fmla="*/ 487394 h 606722"/>
                <a:gd name="connsiteX26" fmla="*/ 133166 w 553021"/>
                <a:gd name="connsiteY26" fmla="*/ 497628 h 606722"/>
                <a:gd name="connsiteX27" fmla="*/ 122854 w 553021"/>
                <a:gd name="connsiteY27" fmla="*/ 487394 h 606722"/>
                <a:gd name="connsiteX28" fmla="*/ 122854 w 553021"/>
                <a:gd name="connsiteY28" fmla="*/ 473779 h 606722"/>
                <a:gd name="connsiteX29" fmla="*/ 133166 w 553021"/>
                <a:gd name="connsiteY29" fmla="*/ 463545 h 606722"/>
                <a:gd name="connsiteX30" fmla="*/ 92158 w 553021"/>
                <a:gd name="connsiteY30" fmla="*/ 463545 h 606722"/>
                <a:gd name="connsiteX31" fmla="*/ 102390 w 553021"/>
                <a:gd name="connsiteY31" fmla="*/ 473779 h 606722"/>
                <a:gd name="connsiteX32" fmla="*/ 102390 w 553021"/>
                <a:gd name="connsiteY32" fmla="*/ 487394 h 606722"/>
                <a:gd name="connsiteX33" fmla="*/ 92158 w 553021"/>
                <a:gd name="connsiteY33" fmla="*/ 497628 h 606722"/>
                <a:gd name="connsiteX34" fmla="*/ 81926 w 553021"/>
                <a:gd name="connsiteY34" fmla="*/ 487394 h 606722"/>
                <a:gd name="connsiteX35" fmla="*/ 81926 w 553021"/>
                <a:gd name="connsiteY35" fmla="*/ 473779 h 606722"/>
                <a:gd name="connsiteX36" fmla="*/ 92158 w 553021"/>
                <a:gd name="connsiteY36" fmla="*/ 463545 h 606722"/>
                <a:gd name="connsiteX37" fmla="*/ 460792 w 553021"/>
                <a:gd name="connsiteY37" fmla="*/ 436306 h 606722"/>
                <a:gd name="connsiteX38" fmla="*/ 471024 w 553021"/>
                <a:gd name="connsiteY38" fmla="*/ 446513 h 606722"/>
                <a:gd name="connsiteX39" fmla="*/ 471024 w 553021"/>
                <a:gd name="connsiteY39" fmla="*/ 460182 h 606722"/>
                <a:gd name="connsiteX40" fmla="*/ 460792 w 553021"/>
                <a:gd name="connsiteY40" fmla="*/ 470389 h 606722"/>
                <a:gd name="connsiteX41" fmla="*/ 450560 w 553021"/>
                <a:gd name="connsiteY41" fmla="*/ 460182 h 606722"/>
                <a:gd name="connsiteX42" fmla="*/ 450560 w 553021"/>
                <a:gd name="connsiteY42" fmla="*/ 446513 h 606722"/>
                <a:gd name="connsiteX43" fmla="*/ 460792 w 553021"/>
                <a:gd name="connsiteY43" fmla="*/ 436306 h 606722"/>
                <a:gd name="connsiteX44" fmla="*/ 174085 w 553021"/>
                <a:gd name="connsiteY44" fmla="*/ 395378 h 606722"/>
                <a:gd name="connsiteX45" fmla="*/ 184317 w 553021"/>
                <a:gd name="connsiteY45" fmla="*/ 405612 h 606722"/>
                <a:gd name="connsiteX46" fmla="*/ 184317 w 553021"/>
                <a:gd name="connsiteY46" fmla="*/ 419227 h 606722"/>
                <a:gd name="connsiteX47" fmla="*/ 174085 w 553021"/>
                <a:gd name="connsiteY47" fmla="*/ 429461 h 606722"/>
                <a:gd name="connsiteX48" fmla="*/ 163853 w 553021"/>
                <a:gd name="connsiteY48" fmla="*/ 419227 h 606722"/>
                <a:gd name="connsiteX49" fmla="*/ 163853 w 553021"/>
                <a:gd name="connsiteY49" fmla="*/ 405612 h 606722"/>
                <a:gd name="connsiteX50" fmla="*/ 174085 w 553021"/>
                <a:gd name="connsiteY50" fmla="*/ 395378 h 606722"/>
                <a:gd name="connsiteX51" fmla="*/ 133166 w 553021"/>
                <a:gd name="connsiteY51" fmla="*/ 395378 h 606722"/>
                <a:gd name="connsiteX52" fmla="*/ 143389 w 553021"/>
                <a:gd name="connsiteY52" fmla="*/ 405612 h 606722"/>
                <a:gd name="connsiteX53" fmla="*/ 143389 w 553021"/>
                <a:gd name="connsiteY53" fmla="*/ 419227 h 606722"/>
                <a:gd name="connsiteX54" fmla="*/ 133166 w 553021"/>
                <a:gd name="connsiteY54" fmla="*/ 429461 h 606722"/>
                <a:gd name="connsiteX55" fmla="*/ 122854 w 553021"/>
                <a:gd name="connsiteY55" fmla="*/ 419227 h 606722"/>
                <a:gd name="connsiteX56" fmla="*/ 122854 w 553021"/>
                <a:gd name="connsiteY56" fmla="*/ 405612 h 606722"/>
                <a:gd name="connsiteX57" fmla="*/ 133166 w 553021"/>
                <a:gd name="connsiteY57" fmla="*/ 395378 h 606722"/>
                <a:gd name="connsiteX58" fmla="*/ 92158 w 553021"/>
                <a:gd name="connsiteY58" fmla="*/ 395378 h 606722"/>
                <a:gd name="connsiteX59" fmla="*/ 102390 w 553021"/>
                <a:gd name="connsiteY59" fmla="*/ 405612 h 606722"/>
                <a:gd name="connsiteX60" fmla="*/ 102390 w 553021"/>
                <a:gd name="connsiteY60" fmla="*/ 419227 h 606722"/>
                <a:gd name="connsiteX61" fmla="*/ 92158 w 553021"/>
                <a:gd name="connsiteY61" fmla="*/ 429461 h 606722"/>
                <a:gd name="connsiteX62" fmla="*/ 81926 w 553021"/>
                <a:gd name="connsiteY62" fmla="*/ 419227 h 606722"/>
                <a:gd name="connsiteX63" fmla="*/ 81926 w 553021"/>
                <a:gd name="connsiteY63" fmla="*/ 405612 h 606722"/>
                <a:gd name="connsiteX64" fmla="*/ 92158 w 553021"/>
                <a:gd name="connsiteY64" fmla="*/ 395378 h 606722"/>
                <a:gd name="connsiteX65" fmla="*/ 460792 w 553021"/>
                <a:gd name="connsiteY65" fmla="*/ 368140 h 606722"/>
                <a:gd name="connsiteX66" fmla="*/ 471024 w 553021"/>
                <a:gd name="connsiteY66" fmla="*/ 378347 h 606722"/>
                <a:gd name="connsiteX67" fmla="*/ 471024 w 553021"/>
                <a:gd name="connsiteY67" fmla="*/ 391927 h 606722"/>
                <a:gd name="connsiteX68" fmla="*/ 460792 w 553021"/>
                <a:gd name="connsiteY68" fmla="*/ 402223 h 606722"/>
                <a:gd name="connsiteX69" fmla="*/ 450560 w 553021"/>
                <a:gd name="connsiteY69" fmla="*/ 391927 h 606722"/>
                <a:gd name="connsiteX70" fmla="*/ 450560 w 553021"/>
                <a:gd name="connsiteY70" fmla="*/ 378347 h 606722"/>
                <a:gd name="connsiteX71" fmla="*/ 460792 w 553021"/>
                <a:gd name="connsiteY71" fmla="*/ 368140 h 606722"/>
                <a:gd name="connsiteX72" fmla="*/ 365202 w 553021"/>
                <a:gd name="connsiteY72" fmla="*/ 354521 h 606722"/>
                <a:gd name="connsiteX73" fmla="*/ 375549 w 553021"/>
                <a:gd name="connsiteY73" fmla="*/ 364743 h 606722"/>
                <a:gd name="connsiteX74" fmla="*/ 375549 w 553021"/>
                <a:gd name="connsiteY74" fmla="*/ 555573 h 606722"/>
                <a:gd name="connsiteX75" fmla="*/ 365202 w 553021"/>
                <a:gd name="connsiteY75" fmla="*/ 565794 h 606722"/>
                <a:gd name="connsiteX76" fmla="*/ 354944 w 553021"/>
                <a:gd name="connsiteY76" fmla="*/ 555573 h 606722"/>
                <a:gd name="connsiteX77" fmla="*/ 354944 w 553021"/>
                <a:gd name="connsiteY77" fmla="*/ 364743 h 606722"/>
                <a:gd name="connsiteX78" fmla="*/ 365202 w 553021"/>
                <a:gd name="connsiteY78" fmla="*/ 354521 h 606722"/>
                <a:gd name="connsiteX79" fmla="*/ 324248 w 553021"/>
                <a:gd name="connsiteY79" fmla="*/ 354521 h 606722"/>
                <a:gd name="connsiteX80" fmla="*/ 334480 w 553021"/>
                <a:gd name="connsiteY80" fmla="*/ 364743 h 606722"/>
                <a:gd name="connsiteX81" fmla="*/ 334480 w 553021"/>
                <a:gd name="connsiteY81" fmla="*/ 555573 h 606722"/>
                <a:gd name="connsiteX82" fmla="*/ 324248 w 553021"/>
                <a:gd name="connsiteY82" fmla="*/ 565794 h 606722"/>
                <a:gd name="connsiteX83" fmla="*/ 314016 w 553021"/>
                <a:gd name="connsiteY83" fmla="*/ 555573 h 606722"/>
                <a:gd name="connsiteX84" fmla="*/ 314016 w 553021"/>
                <a:gd name="connsiteY84" fmla="*/ 364743 h 606722"/>
                <a:gd name="connsiteX85" fmla="*/ 324248 w 553021"/>
                <a:gd name="connsiteY85" fmla="*/ 354521 h 606722"/>
                <a:gd name="connsiteX86" fmla="*/ 283320 w 553021"/>
                <a:gd name="connsiteY86" fmla="*/ 354521 h 606722"/>
                <a:gd name="connsiteX87" fmla="*/ 293552 w 553021"/>
                <a:gd name="connsiteY87" fmla="*/ 364743 h 606722"/>
                <a:gd name="connsiteX88" fmla="*/ 293552 w 553021"/>
                <a:gd name="connsiteY88" fmla="*/ 555573 h 606722"/>
                <a:gd name="connsiteX89" fmla="*/ 283320 w 553021"/>
                <a:gd name="connsiteY89" fmla="*/ 565794 h 606722"/>
                <a:gd name="connsiteX90" fmla="*/ 273088 w 553021"/>
                <a:gd name="connsiteY90" fmla="*/ 555573 h 606722"/>
                <a:gd name="connsiteX91" fmla="*/ 273088 w 553021"/>
                <a:gd name="connsiteY91" fmla="*/ 364743 h 606722"/>
                <a:gd name="connsiteX92" fmla="*/ 283320 w 553021"/>
                <a:gd name="connsiteY92" fmla="*/ 354521 h 606722"/>
                <a:gd name="connsiteX93" fmla="*/ 238904 w 553021"/>
                <a:gd name="connsiteY93" fmla="*/ 334066 h 606722"/>
                <a:gd name="connsiteX94" fmla="*/ 238904 w 553021"/>
                <a:gd name="connsiteY94" fmla="*/ 341354 h 606722"/>
                <a:gd name="connsiteX95" fmla="*/ 238904 w 553021"/>
                <a:gd name="connsiteY95" fmla="*/ 586282 h 606722"/>
                <a:gd name="connsiteX96" fmla="*/ 409626 w 553021"/>
                <a:gd name="connsiteY96" fmla="*/ 586282 h 606722"/>
                <a:gd name="connsiteX97" fmla="*/ 409626 w 553021"/>
                <a:gd name="connsiteY97" fmla="*/ 334066 h 606722"/>
                <a:gd name="connsiteX98" fmla="*/ 174085 w 553021"/>
                <a:gd name="connsiteY98" fmla="*/ 327212 h 606722"/>
                <a:gd name="connsiteX99" fmla="*/ 184317 w 553021"/>
                <a:gd name="connsiteY99" fmla="*/ 337446 h 606722"/>
                <a:gd name="connsiteX100" fmla="*/ 184317 w 553021"/>
                <a:gd name="connsiteY100" fmla="*/ 351061 h 606722"/>
                <a:gd name="connsiteX101" fmla="*/ 174085 w 553021"/>
                <a:gd name="connsiteY101" fmla="*/ 361295 h 606722"/>
                <a:gd name="connsiteX102" fmla="*/ 163853 w 553021"/>
                <a:gd name="connsiteY102" fmla="*/ 351061 h 606722"/>
                <a:gd name="connsiteX103" fmla="*/ 163853 w 553021"/>
                <a:gd name="connsiteY103" fmla="*/ 337446 h 606722"/>
                <a:gd name="connsiteX104" fmla="*/ 174085 w 553021"/>
                <a:gd name="connsiteY104" fmla="*/ 327212 h 606722"/>
                <a:gd name="connsiteX105" fmla="*/ 133166 w 553021"/>
                <a:gd name="connsiteY105" fmla="*/ 327212 h 606722"/>
                <a:gd name="connsiteX106" fmla="*/ 143389 w 553021"/>
                <a:gd name="connsiteY106" fmla="*/ 337446 h 606722"/>
                <a:gd name="connsiteX107" fmla="*/ 143389 w 553021"/>
                <a:gd name="connsiteY107" fmla="*/ 351061 h 606722"/>
                <a:gd name="connsiteX108" fmla="*/ 133166 w 553021"/>
                <a:gd name="connsiteY108" fmla="*/ 361295 h 606722"/>
                <a:gd name="connsiteX109" fmla="*/ 122854 w 553021"/>
                <a:gd name="connsiteY109" fmla="*/ 351061 h 606722"/>
                <a:gd name="connsiteX110" fmla="*/ 122854 w 553021"/>
                <a:gd name="connsiteY110" fmla="*/ 337446 h 606722"/>
                <a:gd name="connsiteX111" fmla="*/ 133166 w 553021"/>
                <a:gd name="connsiteY111" fmla="*/ 327212 h 606722"/>
                <a:gd name="connsiteX112" fmla="*/ 92158 w 553021"/>
                <a:gd name="connsiteY112" fmla="*/ 327212 h 606722"/>
                <a:gd name="connsiteX113" fmla="*/ 102390 w 553021"/>
                <a:gd name="connsiteY113" fmla="*/ 337446 h 606722"/>
                <a:gd name="connsiteX114" fmla="*/ 102390 w 553021"/>
                <a:gd name="connsiteY114" fmla="*/ 351061 h 606722"/>
                <a:gd name="connsiteX115" fmla="*/ 92158 w 553021"/>
                <a:gd name="connsiteY115" fmla="*/ 361295 h 606722"/>
                <a:gd name="connsiteX116" fmla="*/ 81926 w 553021"/>
                <a:gd name="connsiteY116" fmla="*/ 351061 h 606722"/>
                <a:gd name="connsiteX117" fmla="*/ 81926 w 553021"/>
                <a:gd name="connsiteY117" fmla="*/ 337446 h 606722"/>
                <a:gd name="connsiteX118" fmla="*/ 92158 w 553021"/>
                <a:gd name="connsiteY118" fmla="*/ 327212 h 606722"/>
                <a:gd name="connsiteX119" fmla="*/ 460792 w 553021"/>
                <a:gd name="connsiteY119" fmla="*/ 299974 h 606722"/>
                <a:gd name="connsiteX120" fmla="*/ 471024 w 553021"/>
                <a:gd name="connsiteY120" fmla="*/ 310181 h 606722"/>
                <a:gd name="connsiteX121" fmla="*/ 471024 w 553021"/>
                <a:gd name="connsiteY121" fmla="*/ 323761 h 606722"/>
                <a:gd name="connsiteX122" fmla="*/ 460792 w 553021"/>
                <a:gd name="connsiteY122" fmla="*/ 334057 h 606722"/>
                <a:gd name="connsiteX123" fmla="*/ 450560 w 553021"/>
                <a:gd name="connsiteY123" fmla="*/ 323761 h 606722"/>
                <a:gd name="connsiteX124" fmla="*/ 450560 w 553021"/>
                <a:gd name="connsiteY124" fmla="*/ 310181 h 606722"/>
                <a:gd name="connsiteX125" fmla="*/ 460792 w 553021"/>
                <a:gd name="connsiteY125" fmla="*/ 299974 h 606722"/>
                <a:gd name="connsiteX126" fmla="*/ 174085 w 553021"/>
                <a:gd name="connsiteY126" fmla="*/ 259046 h 606722"/>
                <a:gd name="connsiteX127" fmla="*/ 184317 w 553021"/>
                <a:gd name="connsiteY127" fmla="*/ 269280 h 606722"/>
                <a:gd name="connsiteX128" fmla="*/ 184317 w 553021"/>
                <a:gd name="connsiteY128" fmla="*/ 282895 h 606722"/>
                <a:gd name="connsiteX129" fmla="*/ 174085 w 553021"/>
                <a:gd name="connsiteY129" fmla="*/ 293129 h 606722"/>
                <a:gd name="connsiteX130" fmla="*/ 163853 w 553021"/>
                <a:gd name="connsiteY130" fmla="*/ 282895 h 606722"/>
                <a:gd name="connsiteX131" fmla="*/ 163853 w 553021"/>
                <a:gd name="connsiteY131" fmla="*/ 269280 h 606722"/>
                <a:gd name="connsiteX132" fmla="*/ 174085 w 553021"/>
                <a:gd name="connsiteY132" fmla="*/ 259046 h 606722"/>
                <a:gd name="connsiteX133" fmla="*/ 133166 w 553021"/>
                <a:gd name="connsiteY133" fmla="*/ 259046 h 606722"/>
                <a:gd name="connsiteX134" fmla="*/ 143389 w 553021"/>
                <a:gd name="connsiteY134" fmla="*/ 269280 h 606722"/>
                <a:gd name="connsiteX135" fmla="*/ 143389 w 553021"/>
                <a:gd name="connsiteY135" fmla="*/ 282895 h 606722"/>
                <a:gd name="connsiteX136" fmla="*/ 133166 w 553021"/>
                <a:gd name="connsiteY136" fmla="*/ 293129 h 606722"/>
                <a:gd name="connsiteX137" fmla="*/ 122854 w 553021"/>
                <a:gd name="connsiteY137" fmla="*/ 282895 h 606722"/>
                <a:gd name="connsiteX138" fmla="*/ 122854 w 553021"/>
                <a:gd name="connsiteY138" fmla="*/ 269280 h 606722"/>
                <a:gd name="connsiteX139" fmla="*/ 133166 w 553021"/>
                <a:gd name="connsiteY139" fmla="*/ 259046 h 606722"/>
                <a:gd name="connsiteX140" fmla="*/ 92158 w 553021"/>
                <a:gd name="connsiteY140" fmla="*/ 259046 h 606722"/>
                <a:gd name="connsiteX141" fmla="*/ 102390 w 553021"/>
                <a:gd name="connsiteY141" fmla="*/ 269280 h 606722"/>
                <a:gd name="connsiteX142" fmla="*/ 102390 w 553021"/>
                <a:gd name="connsiteY142" fmla="*/ 282895 h 606722"/>
                <a:gd name="connsiteX143" fmla="*/ 92158 w 553021"/>
                <a:gd name="connsiteY143" fmla="*/ 293129 h 606722"/>
                <a:gd name="connsiteX144" fmla="*/ 81926 w 553021"/>
                <a:gd name="connsiteY144" fmla="*/ 282895 h 606722"/>
                <a:gd name="connsiteX145" fmla="*/ 81926 w 553021"/>
                <a:gd name="connsiteY145" fmla="*/ 269280 h 606722"/>
                <a:gd name="connsiteX146" fmla="*/ 92158 w 553021"/>
                <a:gd name="connsiteY146" fmla="*/ 259046 h 606722"/>
                <a:gd name="connsiteX147" fmla="*/ 460792 w 553021"/>
                <a:gd name="connsiteY147" fmla="*/ 231808 h 606722"/>
                <a:gd name="connsiteX148" fmla="*/ 471024 w 553021"/>
                <a:gd name="connsiteY148" fmla="*/ 242021 h 606722"/>
                <a:gd name="connsiteX149" fmla="*/ 471024 w 553021"/>
                <a:gd name="connsiteY149" fmla="*/ 255608 h 606722"/>
                <a:gd name="connsiteX150" fmla="*/ 460792 w 553021"/>
                <a:gd name="connsiteY150" fmla="*/ 265821 h 606722"/>
                <a:gd name="connsiteX151" fmla="*/ 450560 w 553021"/>
                <a:gd name="connsiteY151" fmla="*/ 255608 h 606722"/>
                <a:gd name="connsiteX152" fmla="*/ 450560 w 553021"/>
                <a:gd name="connsiteY152" fmla="*/ 242021 h 606722"/>
                <a:gd name="connsiteX153" fmla="*/ 460792 w 553021"/>
                <a:gd name="connsiteY153" fmla="*/ 231808 h 606722"/>
                <a:gd name="connsiteX154" fmla="*/ 419864 w 553021"/>
                <a:gd name="connsiteY154" fmla="*/ 231808 h 606722"/>
                <a:gd name="connsiteX155" fmla="*/ 430096 w 553021"/>
                <a:gd name="connsiteY155" fmla="*/ 242021 h 606722"/>
                <a:gd name="connsiteX156" fmla="*/ 430096 w 553021"/>
                <a:gd name="connsiteY156" fmla="*/ 255608 h 606722"/>
                <a:gd name="connsiteX157" fmla="*/ 419864 w 553021"/>
                <a:gd name="connsiteY157" fmla="*/ 265821 h 606722"/>
                <a:gd name="connsiteX158" fmla="*/ 409632 w 553021"/>
                <a:gd name="connsiteY158" fmla="*/ 255608 h 606722"/>
                <a:gd name="connsiteX159" fmla="*/ 409632 w 553021"/>
                <a:gd name="connsiteY159" fmla="*/ 242021 h 606722"/>
                <a:gd name="connsiteX160" fmla="*/ 419864 w 553021"/>
                <a:gd name="connsiteY160" fmla="*/ 231808 h 606722"/>
                <a:gd name="connsiteX161" fmla="*/ 378902 w 553021"/>
                <a:gd name="connsiteY161" fmla="*/ 231808 h 606722"/>
                <a:gd name="connsiteX162" fmla="*/ 389169 w 553021"/>
                <a:gd name="connsiteY162" fmla="*/ 242021 h 606722"/>
                <a:gd name="connsiteX163" fmla="*/ 389169 w 553021"/>
                <a:gd name="connsiteY163" fmla="*/ 255608 h 606722"/>
                <a:gd name="connsiteX164" fmla="*/ 378902 w 553021"/>
                <a:gd name="connsiteY164" fmla="*/ 265821 h 606722"/>
                <a:gd name="connsiteX165" fmla="*/ 368634 w 553021"/>
                <a:gd name="connsiteY165" fmla="*/ 255608 h 606722"/>
                <a:gd name="connsiteX166" fmla="*/ 368634 w 553021"/>
                <a:gd name="connsiteY166" fmla="*/ 242021 h 606722"/>
                <a:gd name="connsiteX167" fmla="*/ 378902 w 553021"/>
                <a:gd name="connsiteY167" fmla="*/ 231808 h 606722"/>
                <a:gd name="connsiteX168" fmla="*/ 47798 w 553021"/>
                <a:gd name="connsiteY168" fmla="*/ 211335 h 606722"/>
                <a:gd name="connsiteX169" fmla="*/ 47798 w 553021"/>
                <a:gd name="connsiteY169" fmla="*/ 586282 h 606722"/>
                <a:gd name="connsiteX170" fmla="*/ 95597 w 553021"/>
                <a:gd name="connsiteY170" fmla="*/ 586282 h 606722"/>
                <a:gd name="connsiteX171" fmla="*/ 95597 w 553021"/>
                <a:gd name="connsiteY171" fmla="*/ 541935 h 606722"/>
                <a:gd name="connsiteX172" fmla="*/ 105833 w 553021"/>
                <a:gd name="connsiteY172" fmla="*/ 531715 h 606722"/>
                <a:gd name="connsiteX173" fmla="*/ 160396 w 553021"/>
                <a:gd name="connsiteY173" fmla="*/ 531715 h 606722"/>
                <a:gd name="connsiteX174" fmla="*/ 170633 w 553021"/>
                <a:gd name="connsiteY174" fmla="*/ 541935 h 606722"/>
                <a:gd name="connsiteX175" fmla="*/ 170633 w 553021"/>
                <a:gd name="connsiteY175" fmla="*/ 586282 h 606722"/>
                <a:gd name="connsiteX176" fmla="*/ 218432 w 553021"/>
                <a:gd name="connsiteY176" fmla="*/ 586282 h 606722"/>
                <a:gd name="connsiteX177" fmla="*/ 218432 w 553021"/>
                <a:gd name="connsiteY177" fmla="*/ 341354 h 606722"/>
                <a:gd name="connsiteX178" fmla="*/ 218432 w 553021"/>
                <a:gd name="connsiteY178" fmla="*/ 323757 h 606722"/>
                <a:gd name="connsiteX179" fmla="*/ 218432 w 553021"/>
                <a:gd name="connsiteY179" fmla="*/ 211335 h 606722"/>
                <a:gd name="connsiteX180" fmla="*/ 460792 w 553021"/>
                <a:gd name="connsiteY180" fmla="*/ 163641 h 606722"/>
                <a:gd name="connsiteX181" fmla="*/ 471024 w 553021"/>
                <a:gd name="connsiteY181" fmla="*/ 173854 h 606722"/>
                <a:gd name="connsiteX182" fmla="*/ 471024 w 553021"/>
                <a:gd name="connsiteY182" fmla="*/ 187441 h 606722"/>
                <a:gd name="connsiteX183" fmla="*/ 460792 w 553021"/>
                <a:gd name="connsiteY183" fmla="*/ 197654 h 606722"/>
                <a:gd name="connsiteX184" fmla="*/ 450560 w 553021"/>
                <a:gd name="connsiteY184" fmla="*/ 187441 h 606722"/>
                <a:gd name="connsiteX185" fmla="*/ 450560 w 553021"/>
                <a:gd name="connsiteY185" fmla="*/ 173854 h 606722"/>
                <a:gd name="connsiteX186" fmla="*/ 460792 w 553021"/>
                <a:gd name="connsiteY186" fmla="*/ 163641 h 606722"/>
                <a:gd name="connsiteX187" fmla="*/ 419864 w 553021"/>
                <a:gd name="connsiteY187" fmla="*/ 163641 h 606722"/>
                <a:gd name="connsiteX188" fmla="*/ 430096 w 553021"/>
                <a:gd name="connsiteY188" fmla="*/ 173854 h 606722"/>
                <a:gd name="connsiteX189" fmla="*/ 430096 w 553021"/>
                <a:gd name="connsiteY189" fmla="*/ 187441 h 606722"/>
                <a:gd name="connsiteX190" fmla="*/ 419864 w 553021"/>
                <a:gd name="connsiteY190" fmla="*/ 197654 h 606722"/>
                <a:gd name="connsiteX191" fmla="*/ 409632 w 553021"/>
                <a:gd name="connsiteY191" fmla="*/ 187441 h 606722"/>
                <a:gd name="connsiteX192" fmla="*/ 409632 w 553021"/>
                <a:gd name="connsiteY192" fmla="*/ 173854 h 606722"/>
                <a:gd name="connsiteX193" fmla="*/ 419864 w 553021"/>
                <a:gd name="connsiteY193" fmla="*/ 163641 h 606722"/>
                <a:gd name="connsiteX194" fmla="*/ 378902 w 553021"/>
                <a:gd name="connsiteY194" fmla="*/ 163641 h 606722"/>
                <a:gd name="connsiteX195" fmla="*/ 389169 w 553021"/>
                <a:gd name="connsiteY195" fmla="*/ 173854 h 606722"/>
                <a:gd name="connsiteX196" fmla="*/ 389169 w 553021"/>
                <a:gd name="connsiteY196" fmla="*/ 187441 h 606722"/>
                <a:gd name="connsiteX197" fmla="*/ 378902 w 553021"/>
                <a:gd name="connsiteY197" fmla="*/ 197654 h 606722"/>
                <a:gd name="connsiteX198" fmla="*/ 368634 w 553021"/>
                <a:gd name="connsiteY198" fmla="*/ 187441 h 606722"/>
                <a:gd name="connsiteX199" fmla="*/ 368634 w 553021"/>
                <a:gd name="connsiteY199" fmla="*/ 173854 h 606722"/>
                <a:gd name="connsiteX200" fmla="*/ 378902 w 553021"/>
                <a:gd name="connsiteY200" fmla="*/ 163641 h 606722"/>
                <a:gd name="connsiteX201" fmla="*/ 187709 w 553021"/>
                <a:gd name="connsiteY201" fmla="*/ 149952 h 606722"/>
                <a:gd name="connsiteX202" fmla="*/ 269696 w 553021"/>
                <a:gd name="connsiteY202" fmla="*/ 149952 h 606722"/>
                <a:gd name="connsiteX203" fmla="*/ 279933 w 553021"/>
                <a:gd name="connsiteY203" fmla="*/ 160264 h 606722"/>
                <a:gd name="connsiteX204" fmla="*/ 269696 w 553021"/>
                <a:gd name="connsiteY204" fmla="*/ 170487 h 606722"/>
                <a:gd name="connsiteX205" fmla="*/ 187709 w 553021"/>
                <a:gd name="connsiteY205" fmla="*/ 170487 h 606722"/>
                <a:gd name="connsiteX206" fmla="*/ 177472 w 553021"/>
                <a:gd name="connsiteY206" fmla="*/ 160264 h 606722"/>
                <a:gd name="connsiteX207" fmla="*/ 187709 w 553021"/>
                <a:gd name="connsiteY207" fmla="*/ 149952 h 606722"/>
                <a:gd name="connsiteX208" fmla="*/ 143395 w 553021"/>
                <a:gd name="connsiteY208" fmla="*/ 115887 h 606722"/>
                <a:gd name="connsiteX209" fmla="*/ 143395 w 553021"/>
                <a:gd name="connsiteY209" fmla="*/ 190895 h 606722"/>
                <a:gd name="connsiteX210" fmla="*/ 228668 w 553021"/>
                <a:gd name="connsiteY210" fmla="*/ 190895 h 606722"/>
                <a:gd name="connsiteX211" fmla="*/ 238904 w 553021"/>
                <a:gd name="connsiteY211" fmla="*/ 201115 h 606722"/>
                <a:gd name="connsiteX212" fmla="*/ 238904 w 553021"/>
                <a:gd name="connsiteY212" fmla="*/ 204492 h 606722"/>
                <a:gd name="connsiteX213" fmla="*/ 269701 w 553021"/>
                <a:gd name="connsiteY213" fmla="*/ 204492 h 606722"/>
                <a:gd name="connsiteX214" fmla="*/ 279938 w 553021"/>
                <a:gd name="connsiteY214" fmla="*/ 214712 h 606722"/>
                <a:gd name="connsiteX215" fmla="*/ 269701 w 553021"/>
                <a:gd name="connsiteY215" fmla="*/ 224933 h 606722"/>
                <a:gd name="connsiteX216" fmla="*/ 238904 w 553021"/>
                <a:gd name="connsiteY216" fmla="*/ 224933 h 606722"/>
                <a:gd name="connsiteX217" fmla="*/ 238904 w 553021"/>
                <a:gd name="connsiteY217" fmla="*/ 259059 h 606722"/>
                <a:gd name="connsiteX218" fmla="*/ 269701 w 553021"/>
                <a:gd name="connsiteY218" fmla="*/ 259059 h 606722"/>
                <a:gd name="connsiteX219" fmla="*/ 279938 w 553021"/>
                <a:gd name="connsiteY219" fmla="*/ 269279 h 606722"/>
                <a:gd name="connsiteX220" fmla="*/ 269701 w 553021"/>
                <a:gd name="connsiteY220" fmla="*/ 279499 h 606722"/>
                <a:gd name="connsiteX221" fmla="*/ 238904 w 553021"/>
                <a:gd name="connsiteY221" fmla="*/ 279499 h 606722"/>
                <a:gd name="connsiteX222" fmla="*/ 238904 w 553021"/>
                <a:gd name="connsiteY222" fmla="*/ 313537 h 606722"/>
                <a:gd name="connsiteX223" fmla="*/ 314029 w 553021"/>
                <a:gd name="connsiteY223" fmla="*/ 313537 h 606722"/>
                <a:gd name="connsiteX224" fmla="*/ 314029 w 553021"/>
                <a:gd name="connsiteY224" fmla="*/ 115887 h 606722"/>
                <a:gd name="connsiteX225" fmla="*/ 460792 w 553021"/>
                <a:gd name="connsiteY225" fmla="*/ 95475 h 606722"/>
                <a:gd name="connsiteX226" fmla="*/ 471024 w 553021"/>
                <a:gd name="connsiteY226" fmla="*/ 105688 h 606722"/>
                <a:gd name="connsiteX227" fmla="*/ 471024 w 553021"/>
                <a:gd name="connsiteY227" fmla="*/ 119275 h 606722"/>
                <a:gd name="connsiteX228" fmla="*/ 460792 w 553021"/>
                <a:gd name="connsiteY228" fmla="*/ 129488 h 606722"/>
                <a:gd name="connsiteX229" fmla="*/ 450560 w 553021"/>
                <a:gd name="connsiteY229" fmla="*/ 119275 h 606722"/>
                <a:gd name="connsiteX230" fmla="*/ 450560 w 553021"/>
                <a:gd name="connsiteY230" fmla="*/ 105688 h 606722"/>
                <a:gd name="connsiteX231" fmla="*/ 460792 w 553021"/>
                <a:gd name="connsiteY231" fmla="*/ 95475 h 606722"/>
                <a:gd name="connsiteX232" fmla="*/ 419864 w 553021"/>
                <a:gd name="connsiteY232" fmla="*/ 95475 h 606722"/>
                <a:gd name="connsiteX233" fmla="*/ 430096 w 553021"/>
                <a:gd name="connsiteY233" fmla="*/ 105688 h 606722"/>
                <a:gd name="connsiteX234" fmla="*/ 430096 w 553021"/>
                <a:gd name="connsiteY234" fmla="*/ 119275 h 606722"/>
                <a:gd name="connsiteX235" fmla="*/ 419864 w 553021"/>
                <a:gd name="connsiteY235" fmla="*/ 129488 h 606722"/>
                <a:gd name="connsiteX236" fmla="*/ 409632 w 553021"/>
                <a:gd name="connsiteY236" fmla="*/ 119275 h 606722"/>
                <a:gd name="connsiteX237" fmla="*/ 409632 w 553021"/>
                <a:gd name="connsiteY237" fmla="*/ 105688 h 606722"/>
                <a:gd name="connsiteX238" fmla="*/ 419864 w 553021"/>
                <a:gd name="connsiteY238" fmla="*/ 95475 h 606722"/>
                <a:gd name="connsiteX239" fmla="*/ 378902 w 553021"/>
                <a:gd name="connsiteY239" fmla="*/ 95475 h 606722"/>
                <a:gd name="connsiteX240" fmla="*/ 389169 w 553021"/>
                <a:gd name="connsiteY240" fmla="*/ 105688 h 606722"/>
                <a:gd name="connsiteX241" fmla="*/ 389169 w 553021"/>
                <a:gd name="connsiteY241" fmla="*/ 119275 h 606722"/>
                <a:gd name="connsiteX242" fmla="*/ 378902 w 553021"/>
                <a:gd name="connsiteY242" fmla="*/ 129488 h 606722"/>
                <a:gd name="connsiteX243" fmla="*/ 368634 w 553021"/>
                <a:gd name="connsiteY243" fmla="*/ 119275 h 606722"/>
                <a:gd name="connsiteX244" fmla="*/ 368634 w 553021"/>
                <a:gd name="connsiteY244" fmla="*/ 105688 h 606722"/>
                <a:gd name="connsiteX245" fmla="*/ 378902 w 553021"/>
                <a:gd name="connsiteY245" fmla="*/ 95475 h 606722"/>
                <a:gd name="connsiteX246" fmla="*/ 334501 w 553021"/>
                <a:gd name="connsiteY246" fmla="*/ 61321 h 606722"/>
                <a:gd name="connsiteX247" fmla="*/ 334501 w 553021"/>
                <a:gd name="connsiteY247" fmla="*/ 105667 h 606722"/>
                <a:gd name="connsiteX248" fmla="*/ 334501 w 553021"/>
                <a:gd name="connsiteY248" fmla="*/ 313537 h 606722"/>
                <a:gd name="connsiteX249" fmla="*/ 368681 w 553021"/>
                <a:gd name="connsiteY249" fmla="*/ 313537 h 606722"/>
                <a:gd name="connsiteX250" fmla="*/ 368681 w 553021"/>
                <a:gd name="connsiteY250" fmla="*/ 310160 h 606722"/>
                <a:gd name="connsiteX251" fmla="*/ 378917 w 553021"/>
                <a:gd name="connsiteY251" fmla="*/ 299940 h 606722"/>
                <a:gd name="connsiteX252" fmla="*/ 389153 w 553021"/>
                <a:gd name="connsiteY252" fmla="*/ 310160 h 606722"/>
                <a:gd name="connsiteX253" fmla="*/ 389153 w 553021"/>
                <a:gd name="connsiteY253" fmla="*/ 313537 h 606722"/>
                <a:gd name="connsiteX254" fmla="*/ 409626 w 553021"/>
                <a:gd name="connsiteY254" fmla="*/ 313537 h 606722"/>
                <a:gd name="connsiteX255" fmla="*/ 409626 w 553021"/>
                <a:gd name="connsiteY255" fmla="*/ 310160 h 606722"/>
                <a:gd name="connsiteX256" fmla="*/ 419862 w 553021"/>
                <a:gd name="connsiteY256" fmla="*/ 299940 h 606722"/>
                <a:gd name="connsiteX257" fmla="*/ 430098 w 553021"/>
                <a:gd name="connsiteY257" fmla="*/ 310160 h 606722"/>
                <a:gd name="connsiteX258" fmla="*/ 430098 w 553021"/>
                <a:gd name="connsiteY258" fmla="*/ 323757 h 606722"/>
                <a:gd name="connsiteX259" fmla="*/ 430098 w 553021"/>
                <a:gd name="connsiteY259" fmla="*/ 586282 h 606722"/>
                <a:gd name="connsiteX260" fmla="*/ 505223 w 553021"/>
                <a:gd name="connsiteY260" fmla="*/ 586282 h 606722"/>
                <a:gd name="connsiteX261" fmla="*/ 505223 w 553021"/>
                <a:gd name="connsiteY261" fmla="*/ 61321 h 606722"/>
                <a:gd name="connsiteX262" fmla="*/ 184341 w 553021"/>
                <a:gd name="connsiteY262" fmla="*/ 61321 h 606722"/>
                <a:gd name="connsiteX263" fmla="*/ 184341 w 553021"/>
                <a:gd name="connsiteY263" fmla="*/ 95447 h 606722"/>
                <a:gd name="connsiteX264" fmla="*/ 273084 w 553021"/>
                <a:gd name="connsiteY264" fmla="*/ 95447 h 606722"/>
                <a:gd name="connsiteX265" fmla="*/ 273084 w 553021"/>
                <a:gd name="connsiteY265" fmla="*/ 61321 h 606722"/>
                <a:gd name="connsiteX266" fmla="*/ 228668 w 553021"/>
                <a:gd name="connsiteY266" fmla="*/ 0 h 606722"/>
                <a:gd name="connsiteX267" fmla="*/ 238904 w 553021"/>
                <a:gd name="connsiteY267" fmla="*/ 10220 h 606722"/>
                <a:gd name="connsiteX268" fmla="*/ 238904 w 553021"/>
                <a:gd name="connsiteY268" fmla="*/ 40880 h 606722"/>
                <a:gd name="connsiteX269" fmla="*/ 283320 w 553021"/>
                <a:gd name="connsiteY269" fmla="*/ 40880 h 606722"/>
                <a:gd name="connsiteX270" fmla="*/ 293556 w 553021"/>
                <a:gd name="connsiteY270" fmla="*/ 51101 h 606722"/>
                <a:gd name="connsiteX271" fmla="*/ 293556 w 553021"/>
                <a:gd name="connsiteY271" fmla="*/ 95447 h 606722"/>
                <a:gd name="connsiteX272" fmla="*/ 314029 w 553021"/>
                <a:gd name="connsiteY272" fmla="*/ 95447 h 606722"/>
                <a:gd name="connsiteX273" fmla="*/ 314029 w 553021"/>
                <a:gd name="connsiteY273" fmla="*/ 51101 h 606722"/>
                <a:gd name="connsiteX274" fmla="*/ 324265 w 553021"/>
                <a:gd name="connsiteY274" fmla="*/ 40880 h 606722"/>
                <a:gd name="connsiteX275" fmla="*/ 515459 w 553021"/>
                <a:gd name="connsiteY275" fmla="*/ 40880 h 606722"/>
                <a:gd name="connsiteX276" fmla="*/ 525695 w 553021"/>
                <a:gd name="connsiteY276" fmla="*/ 51101 h 606722"/>
                <a:gd name="connsiteX277" fmla="*/ 525695 w 553021"/>
                <a:gd name="connsiteY277" fmla="*/ 586282 h 606722"/>
                <a:gd name="connsiteX278" fmla="*/ 542785 w 553021"/>
                <a:gd name="connsiteY278" fmla="*/ 586282 h 606722"/>
                <a:gd name="connsiteX279" fmla="*/ 553021 w 553021"/>
                <a:gd name="connsiteY279" fmla="*/ 596502 h 606722"/>
                <a:gd name="connsiteX280" fmla="*/ 542785 w 553021"/>
                <a:gd name="connsiteY280" fmla="*/ 606722 h 606722"/>
                <a:gd name="connsiteX281" fmla="*/ 10236 w 553021"/>
                <a:gd name="connsiteY281" fmla="*/ 606722 h 606722"/>
                <a:gd name="connsiteX282" fmla="*/ 0 w 553021"/>
                <a:gd name="connsiteY282" fmla="*/ 596502 h 606722"/>
                <a:gd name="connsiteX283" fmla="*/ 10236 w 553021"/>
                <a:gd name="connsiteY283" fmla="*/ 586282 h 606722"/>
                <a:gd name="connsiteX284" fmla="*/ 27326 w 553021"/>
                <a:gd name="connsiteY284" fmla="*/ 586282 h 606722"/>
                <a:gd name="connsiteX285" fmla="*/ 27326 w 553021"/>
                <a:gd name="connsiteY285" fmla="*/ 201115 h 606722"/>
                <a:gd name="connsiteX286" fmla="*/ 37562 w 553021"/>
                <a:gd name="connsiteY286" fmla="*/ 190895 h 606722"/>
                <a:gd name="connsiteX287" fmla="*/ 122923 w 553021"/>
                <a:gd name="connsiteY287" fmla="*/ 190895 h 606722"/>
                <a:gd name="connsiteX288" fmla="*/ 122923 w 553021"/>
                <a:gd name="connsiteY288" fmla="*/ 105667 h 606722"/>
                <a:gd name="connsiteX289" fmla="*/ 133159 w 553021"/>
                <a:gd name="connsiteY289" fmla="*/ 95447 h 606722"/>
                <a:gd name="connsiteX290" fmla="*/ 163868 w 553021"/>
                <a:gd name="connsiteY290" fmla="*/ 95447 h 606722"/>
                <a:gd name="connsiteX291" fmla="*/ 163868 w 553021"/>
                <a:gd name="connsiteY291" fmla="*/ 51101 h 606722"/>
                <a:gd name="connsiteX292" fmla="*/ 174104 w 553021"/>
                <a:gd name="connsiteY292" fmla="*/ 40880 h 606722"/>
                <a:gd name="connsiteX293" fmla="*/ 218432 w 553021"/>
                <a:gd name="connsiteY293" fmla="*/ 40880 h 606722"/>
                <a:gd name="connsiteX294" fmla="*/ 218432 w 553021"/>
                <a:gd name="connsiteY294" fmla="*/ 10220 h 606722"/>
                <a:gd name="connsiteX295" fmla="*/ 228668 w 553021"/>
                <a:gd name="connsiteY295"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Lst>
              <a:rect l="l" t="t" r="r" b="b"/>
              <a:pathLst>
                <a:path w="553021" h="606722">
                  <a:moveTo>
                    <a:pt x="116069" y="552155"/>
                  </a:moveTo>
                  <a:lnTo>
                    <a:pt x="116069" y="586282"/>
                  </a:lnTo>
                  <a:lnTo>
                    <a:pt x="122834" y="586282"/>
                  </a:lnTo>
                  <a:lnTo>
                    <a:pt x="122834" y="569219"/>
                  </a:lnTo>
                  <a:cubicBezTo>
                    <a:pt x="122834" y="563531"/>
                    <a:pt x="127463" y="558999"/>
                    <a:pt x="133159" y="558999"/>
                  </a:cubicBezTo>
                  <a:cubicBezTo>
                    <a:pt x="138767" y="558999"/>
                    <a:pt x="143395" y="563531"/>
                    <a:pt x="143395" y="569219"/>
                  </a:cubicBezTo>
                  <a:lnTo>
                    <a:pt x="143395" y="586282"/>
                  </a:lnTo>
                  <a:lnTo>
                    <a:pt x="150160" y="586282"/>
                  </a:lnTo>
                  <a:lnTo>
                    <a:pt x="150160" y="552155"/>
                  </a:lnTo>
                  <a:close/>
                  <a:moveTo>
                    <a:pt x="460792" y="504473"/>
                  </a:moveTo>
                  <a:cubicBezTo>
                    <a:pt x="466487" y="504473"/>
                    <a:pt x="471024" y="509089"/>
                    <a:pt x="471024" y="514680"/>
                  </a:cubicBezTo>
                  <a:lnTo>
                    <a:pt x="471024" y="528349"/>
                  </a:lnTo>
                  <a:cubicBezTo>
                    <a:pt x="471024" y="533941"/>
                    <a:pt x="466487" y="538556"/>
                    <a:pt x="460792" y="538556"/>
                  </a:cubicBezTo>
                  <a:cubicBezTo>
                    <a:pt x="455187" y="538556"/>
                    <a:pt x="450560" y="533941"/>
                    <a:pt x="450560" y="528349"/>
                  </a:cubicBezTo>
                  <a:lnTo>
                    <a:pt x="450560" y="514680"/>
                  </a:lnTo>
                  <a:cubicBezTo>
                    <a:pt x="450560" y="509089"/>
                    <a:pt x="455187" y="504473"/>
                    <a:pt x="460792" y="504473"/>
                  </a:cubicBezTo>
                  <a:close/>
                  <a:moveTo>
                    <a:pt x="174085" y="463545"/>
                  </a:moveTo>
                  <a:cubicBezTo>
                    <a:pt x="179691" y="463545"/>
                    <a:pt x="184317" y="468084"/>
                    <a:pt x="184317" y="473779"/>
                  </a:cubicBezTo>
                  <a:lnTo>
                    <a:pt x="184317" y="487394"/>
                  </a:lnTo>
                  <a:cubicBezTo>
                    <a:pt x="184317" y="493090"/>
                    <a:pt x="179691" y="497628"/>
                    <a:pt x="174085" y="497628"/>
                  </a:cubicBezTo>
                  <a:cubicBezTo>
                    <a:pt x="168390" y="497628"/>
                    <a:pt x="163853" y="493090"/>
                    <a:pt x="163853" y="487394"/>
                  </a:cubicBezTo>
                  <a:lnTo>
                    <a:pt x="163853" y="473779"/>
                  </a:lnTo>
                  <a:cubicBezTo>
                    <a:pt x="163853" y="468084"/>
                    <a:pt x="168390" y="463545"/>
                    <a:pt x="174085" y="463545"/>
                  </a:cubicBezTo>
                  <a:close/>
                  <a:moveTo>
                    <a:pt x="133166" y="463545"/>
                  </a:moveTo>
                  <a:cubicBezTo>
                    <a:pt x="138766" y="463545"/>
                    <a:pt x="143389" y="468084"/>
                    <a:pt x="143389" y="473779"/>
                  </a:cubicBezTo>
                  <a:lnTo>
                    <a:pt x="143389" y="487394"/>
                  </a:lnTo>
                  <a:cubicBezTo>
                    <a:pt x="143389" y="493090"/>
                    <a:pt x="138766" y="497628"/>
                    <a:pt x="133166" y="497628"/>
                  </a:cubicBezTo>
                  <a:cubicBezTo>
                    <a:pt x="127476" y="497628"/>
                    <a:pt x="122854" y="493090"/>
                    <a:pt x="122854" y="487394"/>
                  </a:cubicBezTo>
                  <a:lnTo>
                    <a:pt x="122854" y="473779"/>
                  </a:lnTo>
                  <a:cubicBezTo>
                    <a:pt x="122854" y="468084"/>
                    <a:pt x="127476" y="463545"/>
                    <a:pt x="133166" y="463545"/>
                  </a:cubicBezTo>
                  <a:close/>
                  <a:moveTo>
                    <a:pt x="92158" y="463545"/>
                  </a:moveTo>
                  <a:cubicBezTo>
                    <a:pt x="97852" y="463545"/>
                    <a:pt x="102390" y="468084"/>
                    <a:pt x="102390" y="473779"/>
                  </a:cubicBezTo>
                  <a:lnTo>
                    <a:pt x="102390" y="487394"/>
                  </a:lnTo>
                  <a:cubicBezTo>
                    <a:pt x="102390" y="493090"/>
                    <a:pt x="97852" y="497628"/>
                    <a:pt x="92158" y="497628"/>
                  </a:cubicBezTo>
                  <a:cubicBezTo>
                    <a:pt x="86552" y="497628"/>
                    <a:pt x="81926" y="493090"/>
                    <a:pt x="81926" y="487394"/>
                  </a:cubicBezTo>
                  <a:lnTo>
                    <a:pt x="81926" y="473779"/>
                  </a:lnTo>
                  <a:cubicBezTo>
                    <a:pt x="81926" y="468084"/>
                    <a:pt x="86552" y="463545"/>
                    <a:pt x="92158" y="463545"/>
                  </a:cubicBezTo>
                  <a:close/>
                  <a:moveTo>
                    <a:pt x="460792" y="436306"/>
                  </a:moveTo>
                  <a:cubicBezTo>
                    <a:pt x="466487" y="436306"/>
                    <a:pt x="471024" y="440922"/>
                    <a:pt x="471024" y="446513"/>
                  </a:cubicBezTo>
                  <a:lnTo>
                    <a:pt x="471024" y="460182"/>
                  </a:lnTo>
                  <a:cubicBezTo>
                    <a:pt x="471024" y="465774"/>
                    <a:pt x="466487" y="470389"/>
                    <a:pt x="460792" y="470389"/>
                  </a:cubicBezTo>
                  <a:cubicBezTo>
                    <a:pt x="455187" y="470389"/>
                    <a:pt x="450560" y="465774"/>
                    <a:pt x="450560" y="460182"/>
                  </a:cubicBezTo>
                  <a:lnTo>
                    <a:pt x="450560" y="446513"/>
                  </a:lnTo>
                  <a:cubicBezTo>
                    <a:pt x="450560" y="440922"/>
                    <a:pt x="455187" y="436306"/>
                    <a:pt x="460792" y="436306"/>
                  </a:cubicBezTo>
                  <a:close/>
                  <a:moveTo>
                    <a:pt x="174085" y="395378"/>
                  </a:moveTo>
                  <a:cubicBezTo>
                    <a:pt x="179691" y="395378"/>
                    <a:pt x="184317" y="399917"/>
                    <a:pt x="184317" y="405612"/>
                  </a:cubicBezTo>
                  <a:lnTo>
                    <a:pt x="184317" y="419227"/>
                  </a:lnTo>
                  <a:cubicBezTo>
                    <a:pt x="184317" y="424923"/>
                    <a:pt x="179691" y="429461"/>
                    <a:pt x="174085" y="429461"/>
                  </a:cubicBezTo>
                  <a:cubicBezTo>
                    <a:pt x="168390" y="429461"/>
                    <a:pt x="163853" y="424923"/>
                    <a:pt x="163853" y="419227"/>
                  </a:cubicBezTo>
                  <a:lnTo>
                    <a:pt x="163853" y="405612"/>
                  </a:lnTo>
                  <a:cubicBezTo>
                    <a:pt x="163853" y="399917"/>
                    <a:pt x="168390" y="395378"/>
                    <a:pt x="174085" y="395378"/>
                  </a:cubicBezTo>
                  <a:close/>
                  <a:moveTo>
                    <a:pt x="133166" y="395378"/>
                  </a:moveTo>
                  <a:cubicBezTo>
                    <a:pt x="138766" y="395378"/>
                    <a:pt x="143389" y="399917"/>
                    <a:pt x="143389" y="405612"/>
                  </a:cubicBezTo>
                  <a:lnTo>
                    <a:pt x="143389" y="419227"/>
                  </a:lnTo>
                  <a:cubicBezTo>
                    <a:pt x="143389" y="424923"/>
                    <a:pt x="138766" y="429461"/>
                    <a:pt x="133166" y="429461"/>
                  </a:cubicBezTo>
                  <a:cubicBezTo>
                    <a:pt x="127476" y="429461"/>
                    <a:pt x="122854" y="424923"/>
                    <a:pt x="122854" y="419227"/>
                  </a:cubicBezTo>
                  <a:lnTo>
                    <a:pt x="122854" y="405612"/>
                  </a:lnTo>
                  <a:cubicBezTo>
                    <a:pt x="122854" y="399917"/>
                    <a:pt x="127476" y="395378"/>
                    <a:pt x="133166" y="395378"/>
                  </a:cubicBezTo>
                  <a:close/>
                  <a:moveTo>
                    <a:pt x="92158" y="395378"/>
                  </a:moveTo>
                  <a:cubicBezTo>
                    <a:pt x="97852" y="395378"/>
                    <a:pt x="102390" y="399917"/>
                    <a:pt x="102390" y="405612"/>
                  </a:cubicBezTo>
                  <a:lnTo>
                    <a:pt x="102390" y="419227"/>
                  </a:lnTo>
                  <a:cubicBezTo>
                    <a:pt x="102390" y="424923"/>
                    <a:pt x="97852" y="429461"/>
                    <a:pt x="92158" y="429461"/>
                  </a:cubicBezTo>
                  <a:cubicBezTo>
                    <a:pt x="86552" y="429461"/>
                    <a:pt x="81926" y="424923"/>
                    <a:pt x="81926" y="419227"/>
                  </a:cubicBezTo>
                  <a:lnTo>
                    <a:pt x="81926" y="405612"/>
                  </a:lnTo>
                  <a:cubicBezTo>
                    <a:pt x="81926" y="399917"/>
                    <a:pt x="86552" y="395378"/>
                    <a:pt x="92158" y="395378"/>
                  </a:cubicBezTo>
                  <a:close/>
                  <a:moveTo>
                    <a:pt x="460792" y="368140"/>
                  </a:moveTo>
                  <a:cubicBezTo>
                    <a:pt x="466487" y="368140"/>
                    <a:pt x="471024" y="372756"/>
                    <a:pt x="471024" y="378347"/>
                  </a:cubicBezTo>
                  <a:lnTo>
                    <a:pt x="471024" y="391927"/>
                  </a:lnTo>
                  <a:cubicBezTo>
                    <a:pt x="471024" y="397608"/>
                    <a:pt x="466487" y="402223"/>
                    <a:pt x="460792" y="402223"/>
                  </a:cubicBezTo>
                  <a:cubicBezTo>
                    <a:pt x="455187" y="402223"/>
                    <a:pt x="450560" y="397608"/>
                    <a:pt x="450560" y="391927"/>
                  </a:cubicBezTo>
                  <a:lnTo>
                    <a:pt x="450560" y="378347"/>
                  </a:lnTo>
                  <a:cubicBezTo>
                    <a:pt x="450560" y="372756"/>
                    <a:pt x="455187" y="368140"/>
                    <a:pt x="460792" y="368140"/>
                  </a:cubicBezTo>
                  <a:close/>
                  <a:moveTo>
                    <a:pt x="365202" y="354521"/>
                  </a:moveTo>
                  <a:cubicBezTo>
                    <a:pt x="370911" y="354521"/>
                    <a:pt x="375549" y="359054"/>
                    <a:pt x="375549" y="364743"/>
                  </a:cubicBezTo>
                  <a:lnTo>
                    <a:pt x="375549" y="555573"/>
                  </a:lnTo>
                  <a:cubicBezTo>
                    <a:pt x="375549" y="561261"/>
                    <a:pt x="370911" y="565794"/>
                    <a:pt x="365202" y="565794"/>
                  </a:cubicBezTo>
                  <a:cubicBezTo>
                    <a:pt x="359583" y="565794"/>
                    <a:pt x="354944" y="561261"/>
                    <a:pt x="354944" y="555573"/>
                  </a:cubicBezTo>
                  <a:lnTo>
                    <a:pt x="354944" y="364743"/>
                  </a:lnTo>
                  <a:cubicBezTo>
                    <a:pt x="354944" y="359054"/>
                    <a:pt x="359583" y="354521"/>
                    <a:pt x="365202" y="354521"/>
                  </a:cubicBezTo>
                  <a:close/>
                  <a:moveTo>
                    <a:pt x="324248" y="354521"/>
                  </a:moveTo>
                  <a:cubicBezTo>
                    <a:pt x="329943" y="354521"/>
                    <a:pt x="334480" y="359054"/>
                    <a:pt x="334480" y="364743"/>
                  </a:cubicBezTo>
                  <a:lnTo>
                    <a:pt x="334480" y="555573"/>
                  </a:lnTo>
                  <a:cubicBezTo>
                    <a:pt x="334480" y="561261"/>
                    <a:pt x="329943" y="565794"/>
                    <a:pt x="324248" y="565794"/>
                  </a:cubicBezTo>
                  <a:cubicBezTo>
                    <a:pt x="318643" y="565794"/>
                    <a:pt x="314016" y="561261"/>
                    <a:pt x="314016" y="555573"/>
                  </a:cubicBezTo>
                  <a:lnTo>
                    <a:pt x="314016" y="364743"/>
                  </a:lnTo>
                  <a:cubicBezTo>
                    <a:pt x="314016" y="359054"/>
                    <a:pt x="318643" y="354521"/>
                    <a:pt x="324248" y="354521"/>
                  </a:cubicBezTo>
                  <a:close/>
                  <a:moveTo>
                    <a:pt x="283320" y="354521"/>
                  </a:moveTo>
                  <a:cubicBezTo>
                    <a:pt x="289015" y="354521"/>
                    <a:pt x="293552" y="359054"/>
                    <a:pt x="293552" y="364743"/>
                  </a:cubicBezTo>
                  <a:lnTo>
                    <a:pt x="293552" y="555573"/>
                  </a:lnTo>
                  <a:cubicBezTo>
                    <a:pt x="293552" y="561261"/>
                    <a:pt x="289015" y="565794"/>
                    <a:pt x="283320" y="565794"/>
                  </a:cubicBezTo>
                  <a:cubicBezTo>
                    <a:pt x="277626" y="565794"/>
                    <a:pt x="273088" y="561261"/>
                    <a:pt x="273088" y="555573"/>
                  </a:cubicBezTo>
                  <a:lnTo>
                    <a:pt x="273088" y="364743"/>
                  </a:lnTo>
                  <a:cubicBezTo>
                    <a:pt x="273088" y="359054"/>
                    <a:pt x="277715" y="354521"/>
                    <a:pt x="283320" y="354521"/>
                  </a:cubicBezTo>
                  <a:close/>
                  <a:moveTo>
                    <a:pt x="238904" y="334066"/>
                  </a:moveTo>
                  <a:lnTo>
                    <a:pt x="238904" y="341354"/>
                  </a:lnTo>
                  <a:lnTo>
                    <a:pt x="238904" y="586282"/>
                  </a:lnTo>
                  <a:lnTo>
                    <a:pt x="409626" y="586282"/>
                  </a:lnTo>
                  <a:lnTo>
                    <a:pt x="409626" y="334066"/>
                  </a:lnTo>
                  <a:close/>
                  <a:moveTo>
                    <a:pt x="174085" y="327212"/>
                  </a:moveTo>
                  <a:cubicBezTo>
                    <a:pt x="179691" y="327212"/>
                    <a:pt x="184317" y="331751"/>
                    <a:pt x="184317" y="337446"/>
                  </a:cubicBezTo>
                  <a:lnTo>
                    <a:pt x="184317" y="351061"/>
                  </a:lnTo>
                  <a:cubicBezTo>
                    <a:pt x="184317" y="356757"/>
                    <a:pt x="179691" y="361295"/>
                    <a:pt x="174085" y="361295"/>
                  </a:cubicBezTo>
                  <a:cubicBezTo>
                    <a:pt x="168390" y="361295"/>
                    <a:pt x="163853" y="356757"/>
                    <a:pt x="163853" y="351061"/>
                  </a:cubicBezTo>
                  <a:lnTo>
                    <a:pt x="163853" y="337446"/>
                  </a:lnTo>
                  <a:cubicBezTo>
                    <a:pt x="163853" y="331751"/>
                    <a:pt x="168390" y="327212"/>
                    <a:pt x="174085" y="327212"/>
                  </a:cubicBezTo>
                  <a:close/>
                  <a:moveTo>
                    <a:pt x="133166" y="327212"/>
                  </a:moveTo>
                  <a:cubicBezTo>
                    <a:pt x="138766" y="327212"/>
                    <a:pt x="143389" y="331751"/>
                    <a:pt x="143389" y="337446"/>
                  </a:cubicBezTo>
                  <a:lnTo>
                    <a:pt x="143389" y="351061"/>
                  </a:lnTo>
                  <a:cubicBezTo>
                    <a:pt x="143389" y="356757"/>
                    <a:pt x="138766" y="361295"/>
                    <a:pt x="133166" y="361295"/>
                  </a:cubicBezTo>
                  <a:cubicBezTo>
                    <a:pt x="127476" y="361295"/>
                    <a:pt x="122854" y="356757"/>
                    <a:pt x="122854" y="351061"/>
                  </a:cubicBezTo>
                  <a:lnTo>
                    <a:pt x="122854" y="337446"/>
                  </a:lnTo>
                  <a:cubicBezTo>
                    <a:pt x="122854" y="331751"/>
                    <a:pt x="127476" y="327212"/>
                    <a:pt x="133166" y="327212"/>
                  </a:cubicBezTo>
                  <a:close/>
                  <a:moveTo>
                    <a:pt x="92158" y="327212"/>
                  </a:moveTo>
                  <a:cubicBezTo>
                    <a:pt x="97852" y="327212"/>
                    <a:pt x="102390" y="331751"/>
                    <a:pt x="102390" y="337446"/>
                  </a:cubicBezTo>
                  <a:lnTo>
                    <a:pt x="102390" y="351061"/>
                  </a:lnTo>
                  <a:cubicBezTo>
                    <a:pt x="102390" y="356757"/>
                    <a:pt x="97852" y="361295"/>
                    <a:pt x="92158" y="361295"/>
                  </a:cubicBezTo>
                  <a:cubicBezTo>
                    <a:pt x="86552" y="361295"/>
                    <a:pt x="81926" y="356757"/>
                    <a:pt x="81926" y="351061"/>
                  </a:cubicBezTo>
                  <a:lnTo>
                    <a:pt x="81926" y="337446"/>
                  </a:lnTo>
                  <a:cubicBezTo>
                    <a:pt x="81926" y="331751"/>
                    <a:pt x="86552" y="327212"/>
                    <a:pt x="92158" y="327212"/>
                  </a:cubicBezTo>
                  <a:close/>
                  <a:moveTo>
                    <a:pt x="460792" y="299974"/>
                  </a:moveTo>
                  <a:cubicBezTo>
                    <a:pt x="466487" y="299974"/>
                    <a:pt x="471024" y="304501"/>
                    <a:pt x="471024" y="310181"/>
                  </a:cubicBezTo>
                  <a:lnTo>
                    <a:pt x="471024" y="323761"/>
                  </a:lnTo>
                  <a:cubicBezTo>
                    <a:pt x="471024" y="329442"/>
                    <a:pt x="466487" y="334057"/>
                    <a:pt x="460792" y="334057"/>
                  </a:cubicBezTo>
                  <a:cubicBezTo>
                    <a:pt x="455187" y="334057"/>
                    <a:pt x="450560" y="329442"/>
                    <a:pt x="450560" y="323761"/>
                  </a:cubicBezTo>
                  <a:lnTo>
                    <a:pt x="450560" y="310181"/>
                  </a:lnTo>
                  <a:cubicBezTo>
                    <a:pt x="450560" y="304501"/>
                    <a:pt x="455187" y="299974"/>
                    <a:pt x="460792" y="299974"/>
                  </a:cubicBezTo>
                  <a:close/>
                  <a:moveTo>
                    <a:pt x="174085" y="259046"/>
                  </a:moveTo>
                  <a:cubicBezTo>
                    <a:pt x="179691" y="259046"/>
                    <a:pt x="184317" y="263585"/>
                    <a:pt x="184317" y="269280"/>
                  </a:cubicBezTo>
                  <a:lnTo>
                    <a:pt x="184317" y="282895"/>
                  </a:lnTo>
                  <a:cubicBezTo>
                    <a:pt x="184317" y="288591"/>
                    <a:pt x="179691" y="293129"/>
                    <a:pt x="174085" y="293129"/>
                  </a:cubicBezTo>
                  <a:cubicBezTo>
                    <a:pt x="168390" y="293129"/>
                    <a:pt x="163853" y="288591"/>
                    <a:pt x="163853" y="282895"/>
                  </a:cubicBezTo>
                  <a:lnTo>
                    <a:pt x="163853" y="269280"/>
                  </a:lnTo>
                  <a:cubicBezTo>
                    <a:pt x="163853" y="263585"/>
                    <a:pt x="168390" y="259046"/>
                    <a:pt x="174085" y="259046"/>
                  </a:cubicBezTo>
                  <a:close/>
                  <a:moveTo>
                    <a:pt x="133166" y="259046"/>
                  </a:moveTo>
                  <a:cubicBezTo>
                    <a:pt x="138766" y="259046"/>
                    <a:pt x="143389" y="263585"/>
                    <a:pt x="143389" y="269280"/>
                  </a:cubicBezTo>
                  <a:lnTo>
                    <a:pt x="143389" y="282895"/>
                  </a:lnTo>
                  <a:cubicBezTo>
                    <a:pt x="143389" y="288591"/>
                    <a:pt x="138766" y="293129"/>
                    <a:pt x="133166" y="293129"/>
                  </a:cubicBezTo>
                  <a:cubicBezTo>
                    <a:pt x="127476" y="293129"/>
                    <a:pt x="122854" y="288591"/>
                    <a:pt x="122854" y="282895"/>
                  </a:cubicBezTo>
                  <a:lnTo>
                    <a:pt x="122854" y="269280"/>
                  </a:lnTo>
                  <a:cubicBezTo>
                    <a:pt x="122854" y="263585"/>
                    <a:pt x="127476" y="259046"/>
                    <a:pt x="133166" y="259046"/>
                  </a:cubicBezTo>
                  <a:close/>
                  <a:moveTo>
                    <a:pt x="92158" y="259046"/>
                  </a:moveTo>
                  <a:cubicBezTo>
                    <a:pt x="97852" y="259046"/>
                    <a:pt x="102390" y="263585"/>
                    <a:pt x="102390" y="269280"/>
                  </a:cubicBezTo>
                  <a:lnTo>
                    <a:pt x="102390" y="282895"/>
                  </a:lnTo>
                  <a:cubicBezTo>
                    <a:pt x="102390" y="288591"/>
                    <a:pt x="97852" y="293129"/>
                    <a:pt x="92158" y="293129"/>
                  </a:cubicBezTo>
                  <a:cubicBezTo>
                    <a:pt x="86552" y="293129"/>
                    <a:pt x="81926" y="288591"/>
                    <a:pt x="81926" y="282895"/>
                  </a:cubicBezTo>
                  <a:lnTo>
                    <a:pt x="81926" y="269280"/>
                  </a:lnTo>
                  <a:cubicBezTo>
                    <a:pt x="81926" y="263585"/>
                    <a:pt x="86552" y="259046"/>
                    <a:pt x="92158" y="259046"/>
                  </a:cubicBezTo>
                  <a:close/>
                  <a:moveTo>
                    <a:pt x="460792" y="231808"/>
                  </a:moveTo>
                  <a:cubicBezTo>
                    <a:pt x="466487" y="231808"/>
                    <a:pt x="471024" y="236337"/>
                    <a:pt x="471024" y="242021"/>
                  </a:cubicBezTo>
                  <a:lnTo>
                    <a:pt x="471024" y="255608"/>
                  </a:lnTo>
                  <a:cubicBezTo>
                    <a:pt x="471024" y="261292"/>
                    <a:pt x="466487" y="265821"/>
                    <a:pt x="460792" y="265821"/>
                  </a:cubicBezTo>
                  <a:cubicBezTo>
                    <a:pt x="455187" y="265821"/>
                    <a:pt x="450560" y="261292"/>
                    <a:pt x="450560" y="255608"/>
                  </a:cubicBezTo>
                  <a:lnTo>
                    <a:pt x="450560" y="242021"/>
                  </a:lnTo>
                  <a:cubicBezTo>
                    <a:pt x="450560" y="236337"/>
                    <a:pt x="455187" y="231808"/>
                    <a:pt x="460792" y="231808"/>
                  </a:cubicBezTo>
                  <a:close/>
                  <a:moveTo>
                    <a:pt x="419864" y="231808"/>
                  </a:moveTo>
                  <a:cubicBezTo>
                    <a:pt x="425559" y="231808"/>
                    <a:pt x="430096" y="236337"/>
                    <a:pt x="430096" y="242021"/>
                  </a:cubicBezTo>
                  <a:lnTo>
                    <a:pt x="430096" y="255608"/>
                  </a:lnTo>
                  <a:cubicBezTo>
                    <a:pt x="430096" y="261292"/>
                    <a:pt x="425559" y="265821"/>
                    <a:pt x="419864" y="265821"/>
                  </a:cubicBezTo>
                  <a:cubicBezTo>
                    <a:pt x="414259" y="265821"/>
                    <a:pt x="409632" y="261292"/>
                    <a:pt x="409632" y="255608"/>
                  </a:cubicBezTo>
                  <a:lnTo>
                    <a:pt x="409632" y="242021"/>
                  </a:lnTo>
                  <a:cubicBezTo>
                    <a:pt x="409632" y="236337"/>
                    <a:pt x="414259" y="231808"/>
                    <a:pt x="419864" y="231808"/>
                  </a:cubicBezTo>
                  <a:close/>
                  <a:moveTo>
                    <a:pt x="378902" y="231808"/>
                  </a:moveTo>
                  <a:cubicBezTo>
                    <a:pt x="384527" y="231808"/>
                    <a:pt x="389169" y="236337"/>
                    <a:pt x="389169" y="242021"/>
                  </a:cubicBezTo>
                  <a:lnTo>
                    <a:pt x="389169" y="255608"/>
                  </a:lnTo>
                  <a:cubicBezTo>
                    <a:pt x="389169" y="261292"/>
                    <a:pt x="384527" y="265821"/>
                    <a:pt x="378902" y="265821"/>
                  </a:cubicBezTo>
                  <a:cubicBezTo>
                    <a:pt x="373188" y="265821"/>
                    <a:pt x="368634" y="261292"/>
                    <a:pt x="368634" y="255608"/>
                  </a:cubicBezTo>
                  <a:lnTo>
                    <a:pt x="368634" y="242021"/>
                  </a:lnTo>
                  <a:cubicBezTo>
                    <a:pt x="368634" y="236337"/>
                    <a:pt x="373188" y="231808"/>
                    <a:pt x="378902" y="231808"/>
                  </a:cubicBezTo>
                  <a:close/>
                  <a:moveTo>
                    <a:pt x="47798" y="211335"/>
                  </a:moveTo>
                  <a:lnTo>
                    <a:pt x="47798" y="586282"/>
                  </a:lnTo>
                  <a:lnTo>
                    <a:pt x="95597" y="586282"/>
                  </a:lnTo>
                  <a:lnTo>
                    <a:pt x="95597" y="541935"/>
                  </a:lnTo>
                  <a:cubicBezTo>
                    <a:pt x="95597" y="536248"/>
                    <a:pt x="100136" y="531715"/>
                    <a:pt x="105833" y="531715"/>
                  </a:cubicBezTo>
                  <a:lnTo>
                    <a:pt x="160396" y="531715"/>
                  </a:lnTo>
                  <a:cubicBezTo>
                    <a:pt x="166093" y="531715"/>
                    <a:pt x="170633" y="536248"/>
                    <a:pt x="170633" y="541935"/>
                  </a:cubicBezTo>
                  <a:lnTo>
                    <a:pt x="170633" y="586282"/>
                  </a:lnTo>
                  <a:lnTo>
                    <a:pt x="218432" y="586282"/>
                  </a:lnTo>
                  <a:lnTo>
                    <a:pt x="218432" y="341354"/>
                  </a:lnTo>
                  <a:lnTo>
                    <a:pt x="218432" y="323757"/>
                  </a:lnTo>
                  <a:lnTo>
                    <a:pt x="218432" y="211335"/>
                  </a:lnTo>
                  <a:close/>
                  <a:moveTo>
                    <a:pt x="460792" y="163641"/>
                  </a:moveTo>
                  <a:cubicBezTo>
                    <a:pt x="466487" y="163641"/>
                    <a:pt x="471024" y="168170"/>
                    <a:pt x="471024" y="173854"/>
                  </a:cubicBezTo>
                  <a:lnTo>
                    <a:pt x="471024" y="187441"/>
                  </a:lnTo>
                  <a:cubicBezTo>
                    <a:pt x="471024" y="193125"/>
                    <a:pt x="466487" y="197654"/>
                    <a:pt x="460792" y="197654"/>
                  </a:cubicBezTo>
                  <a:cubicBezTo>
                    <a:pt x="455187" y="197654"/>
                    <a:pt x="450560" y="193125"/>
                    <a:pt x="450560" y="187441"/>
                  </a:cubicBezTo>
                  <a:lnTo>
                    <a:pt x="450560" y="173854"/>
                  </a:lnTo>
                  <a:cubicBezTo>
                    <a:pt x="450560" y="168170"/>
                    <a:pt x="455187" y="163641"/>
                    <a:pt x="460792" y="163641"/>
                  </a:cubicBezTo>
                  <a:close/>
                  <a:moveTo>
                    <a:pt x="419864" y="163641"/>
                  </a:moveTo>
                  <a:cubicBezTo>
                    <a:pt x="425559" y="163641"/>
                    <a:pt x="430096" y="168170"/>
                    <a:pt x="430096" y="173854"/>
                  </a:cubicBezTo>
                  <a:lnTo>
                    <a:pt x="430096" y="187441"/>
                  </a:lnTo>
                  <a:cubicBezTo>
                    <a:pt x="430096" y="193125"/>
                    <a:pt x="425559" y="197654"/>
                    <a:pt x="419864" y="197654"/>
                  </a:cubicBezTo>
                  <a:cubicBezTo>
                    <a:pt x="414259" y="197654"/>
                    <a:pt x="409632" y="193125"/>
                    <a:pt x="409632" y="187441"/>
                  </a:cubicBezTo>
                  <a:lnTo>
                    <a:pt x="409632" y="173854"/>
                  </a:lnTo>
                  <a:cubicBezTo>
                    <a:pt x="409632" y="168170"/>
                    <a:pt x="414259" y="163641"/>
                    <a:pt x="419864" y="163641"/>
                  </a:cubicBezTo>
                  <a:close/>
                  <a:moveTo>
                    <a:pt x="378902" y="163641"/>
                  </a:moveTo>
                  <a:cubicBezTo>
                    <a:pt x="384527" y="163641"/>
                    <a:pt x="389169" y="168170"/>
                    <a:pt x="389169" y="173854"/>
                  </a:cubicBezTo>
                  <a:lnTo>
                    <a:pt x="389169" y="187441"/>
                  </a:lnTo>
                  <a:cubicBezTo>
                    <a:pt x="389169" y="193125"/>
                    <a:pt x="384527" y="197654"/>
                    <a:pt x="378902" y="197654"/>
                  </a:cubicBezTo>
                  <a:cubicBezTo>
                    <a:pt x="373188" y="197654"/>
                    <a:pt x="368634" y="193125"/>
                    <a:pt x="368634" y="187441"/>
                  </a:cubicBezTo>
                  <a:lnTo>
                    <a:pt x="368634" y="173854"/>
                  </a:lnTo>
                  <a:cubicBezTo>
                    <a:pt x="368634" y="168170"/>
                    <a:pt x="373188" y="163641"/>
                    <a:pt x="378902" y="163641"/>
                  </a:cubicBezTo>
                  <a:close/>
                  <a:moveTo>
                    <a:pt x="187709" y="149952"/>
                  </a:moveTo>
                  <a:lnTo>
                    <a:pt x="269696" y="149952"/>
                  </a:lnTo>
                  <a:cubicBezTo>
                    <a:pt x="275304" y="149952"/>
                    <a:pt x="279933" y="154575"/>
                    <a:pt x="279933" y="160264"/>
                  </a:cubicBezTo>
                  <a:cubicBezTo>
                    <a:pt x="279933" y="165865"/>
                    <a:pt x="275304" y="170487"/>
                    <a:pt x="269696" y="170487"/>
                  </a:cubicBezTo>
                  <a:lnTo>
                    <a:pt x="187709" y="170487"/>
                  </a:lnTo>
                  <a:cubicBezTo>
                    <a:pt x="182101" y="170487"/>
                    <a:pt x="177472" y="165865"/>
                    <a:pt x="177472" y="160264"/>
                  </a:cubicBezTo>
                  <a:cubicBezTo>
                    <a:pt x="177472" y="154575"/>
                    <a:pt x="182101" y="149952"/>
                    <a:pt x="187709" y="149952"/>
                  </a:cubicBezTo>
                  <a:close/>
                  <a:moveTo>
                    <a:pt x="143395" y="115887"/>
                  </a:moveTo>
                  <a:lnTo>
                    <a:pt x="143395" y="190895"/>
                  </a:lnTo>
                  <a:lnTo>
                    <a:pt x="228668" y="190895"/>
                  </a:lnTo>
                  <a:cubicBezTo>
                    <a:pt x="234364" y="190895"/>
                    <a:pt x="238904" y="195427"/>
                    <a:pt x="238904" y="201115"/>
                  </a:cubicBezTo>
                  <a:lnTo>
                    <a:pt x="238904" y="204492"/>
                  </a:lnTo>
                  <a:lnTo>
                    <a:pt x="269701" y="204492"/>
                  </a:lnTo>
                  <a:cubicBezTo>
                    <a:pt x="275309" y="204492"/>
                    <a:pt x="279938" y="209114"/>
                    <a:pt x="279938" y="214712"/>
                  </a:cubicBezTo>
                  <a:cubicBezTo>
                    <a:pt x="279938" y="220400"/>
                    <a:pt x="275309" y="224933"/>
                    <a:pt x="269701" y="224933"/>
                  </a:cubicBezTo>
                  <a:lnTo>
                    <a:pt x="238904" y="224933"/>
                  </a:lnTo>
                  <a:lnTo>
                    <a:pt x="238904" y="259059"/>
                  </a:lnTo>
                  <a:lnTo>
                    <a:pt x="269701" y="259059"/>
                  </a:lnTo>
                  <a:cubicBezTo>
                    <a:pt x="275309" y="259059"/>
                    <a:pt x="279938" y="263591"/>
                    <a:pt x="279938" y="269279"/>
                  </a:cubicBezTo>
                  <a:cubicBezTo>
                    <a:pt x="279938" y="274878"/>
                    <a:pt x="275309" y="279499"/>
                    <a:pt x="269701" y="279499"/>
                  </a:cubicBezTo>
                  <a:lnTo>
                    <a:pt x="238904" y="279499"/>
                  </a:lnTo>
                  <a:lnTo>
                    <a:pt x="238904" y="313537"/>
                  </a:lnTo>
                  <a:lnTo>
                    <a:pt x="314029" y="313537"/>
                  </a:lnTo>
                  <a:lnTo>
                    <a:pt x="314029" y="115887"/>
                  </a:lnTo>
                  <a:close/>
                  <a:moveTo>
                    <a:pt x="460792" y="95475"/>
                  </a:moveTo>
                  <a:cubicBezTo>
                    <a:pt x="466487" y="95475"/>
                    <a:pt x="471024" y="100004"/>
                    <a:pt x="471024" y="105688"/>
                  </a:cubicBezTo>
                  <a:lnTo>
                    <a:pt x="471024" y="119275"/>
                  </a:lnTo>
                  <a:cubicBezTo>
                    <a:pt x="471024" y="124959"/>
                    <a:pt x="466487" y="129488"/>
                    <a:pt x="460792" y="129488"/>
                  </a:cubicBezTo>
                  <a:cubicBezTo>
                    <a:pt x="455187" y="129488"/>
                    <a:pt x="450560" y="124959"/>
                    <a:pt x="450560" y="119275"/>
                  </a:cubicBezTo>
                  <a:lnTo>
                    <a:pt x="450560" y="105688"/>
                  </a:lnTo>
                  <a:cubicBezTo>
                    <a:pt x="450560" y="100004"/>
                    <a:pt x="455187" y="95475"/>
                    <a:pt x="460792" y="95475"/>
                  </a:cubicBezTo>
                  <a:close/>
                  <a:moveTo>
                    <a:pt x="419864" y="95475"/>
                  </a:moveTo>
                  <a:cubicBezTo>
                    <a:pt x="425559" y="95475"/>
                    <a:pt x="430096" y="100004"/>
                    <a:pt x="430096" y="105688"/>
                  </a:cubicBezTo>
                  <a:lnTo>
                    <a:pt x="430096" y="119275"/>
                  </a:lnTo>
                  <a:cubicBezTo>
                    <a:pt x="430096" y="124959"/>
                    <a:pt x="425559" y="129488"/>
                    <a:pt x="419864" y="129488"/>
                  </a:cubicBezTo>
                  <a:cubicBezTo>
                    <a:pt x="414259" y="129488"/>
                    <a:pt x="409632" y="124959"/>
                    <a:pt x="409632" y="119275"/>
                  </a:cubicBezTo>
                  <a:lnTo>
                    <a:pt x="409632" y="105688"/>
                  </a:lnTo>
                  <a:cubicBezTo>
                    <a:pt x="409632" y="100004"/>
                    <a:pt x="414259" y="95475"/>
                    <a:pt x="419864" y="95475"/>
                  </a:cubicBezTo>
                  <a:close/>
                  <a:moveTo>
                    <a:pt x="378902" y="95475"/>
                  </a:moveTo>
                  <a:cubicBezTo>
                    <a:pt x="384527" y="95475"/>
                    <a:pt x="389169" y="100004"/>
                    <a:pt x="389169" y="105688"/>
                  </a:cubicBezTo>
                  <a:lnTo>
                    <a:pt x="389169" y="119275"/>
                  </a:lnTo>
                  <a:cubicBezTo>
                    <a:pt x="389169" y="124959"/>
                    <a:pt x="384527" y="129488"/>
                    <a:pt x="378902" y="129488"/>
                  </a:cubicBezTo>
                  <a:cubicBezTo>
                    <a:pt x="373188" y="129488"/>
                    <a:pt x="368634" y="124959"/>
                    <a:pt x="368634" y="119275"/>
                  </a:cubicBezTo>
                  <a:lnTo>
                    <a:pt x="368634" y="105688"/>
                  </a:lnTo>
                  <a:cubicBezTo>
                    <a:pt x="368634" y="100004"/>
                    <a:pt x="373188" y="95475"/>
                    <a:pt x="378902" y="95475"/>
                  </a:cubicBezTo>
                  <a:close/>
                  <a:moveTo>
                    <a:pt x="334501" y="61321"/>
                  </a:moveTo>
                  <a:lnTo>
                    <a:pt x="334501" y="105667"/>
                  </a:lnTo>
                  <a:lnTo>
                    <a:pt x="334501" y="313537"/>
                  </a:lnTo>
                  <a:lnTo>
                    <a:pt x="368681" y="313537"/>
                  </a:lnTo>
                  <a:lnTo>
                    <a:pt x="368681" y="310160"/>
                  </a:lnTo>
                  <a:cubicBezTo>
                    <a:pt x="368681" y="304472"/>
                    <a:pt x="373220" y="299940"/>
                    <a:pt x="378917" y="299940"/>
                  </a:cubicBezTo>
                  <a:cubicBezTo>
                    <a:pt x="384525" y="299940"/>
                    <a:pt x="389153" y="304472"/>
                    <a:pt x="389153" y="310160"/>
                  </a:cubicBezTo>
                  <a:lnTo>
                    <a:pt x="389153" y="313537"/>
                  </a:lnTo>
                  <a:lnTo>
                    <a:pt x="409626" y="313537"/>
                  </a:lnTo>
                  <a:lnTo>
                    <a:pt x="409626" y="310160"/>
                  </a:lnTo>
                  <a:cubicBezTo>
                    <a:pt x="409626" y="304472"/>
                    <a:pt x="414254" y="299940"/>
                    <a:pt x="419862" y="299940"/>
                  </a:cubicBezTo>
                  <a:cubicBezTo>
                    <a:pt x="425558" y="299940"/>
                    <a:pt x="430098" y="304472"/>
                    <a:pt x="430098" y="310160"/>
                  </a:cubicBezTo>
                  <a:lnTo>
                    <a:pt x="430098" y="323757"/>
                  </a:lnTo>
                  <a:lnTo>
                    <a:pt x="430098" y="586282"/>
                  </a:lnTo>
                  <a:lnTo>
                    <a:pt x="505223" y="586282"/>
                  </a:lnTo>
                  <a:lnTo>
                    <a:pt x="505223" y="61321"/>
                  </a:lnTo>
                  <a:close/>
                  <a:moveTo>
                    <a:pt x="184341" y="61321"/>
                  </a:moveTo>
                  <a:lnTo>
                    <a:pt x="184341" y="95447"/>
                  </a:lnTo>
                  <a:lnTo>
                    <a:pt x="273084" y="95447"/>
                  </a:lnTo>
                  <a:lnTo>
                    <a:pt x="273084" y="61321"/>
                  </a:lnTo>
                  <a:close/>
                  <a:moveTo>
                    <a:pt x="228668" y="0"/>
                  </a:moveTo>
                  <a:cubicBezTo>
                    <a:pt x="234364" y="0"/>
                    <a:pt x="238904" y="4532"/>
                    <a:pt x="238904" y="10220"/>
                  </a:cubicBezTo>
                  <a:lnTo>
                    <a:pt x="238904" y="40880"/>
                  </a:lnTo>
                  <a:lnTo>
                    <a:pt x="283320" y="40880"/>
                  </a:lnTo>
                  <a:cubicBezTo>
                    <a:pt x="289017" y="40880"/>
                    <a:pt x="293556" y="45502"/>
                    <a:pt x="293556" y="51101"/>
                  </a:cubicBezTo>
                  <a:lnTo>
                    <a:pt x="293556" y="95447"/>
                  </a:lnTo>
                  <a:lnTo>
                    <a:pt x="314029" y="95447"/>
                  </a:lnTo>
                  <a:lnTo>
                    <a:pt x="314029" y="51101"/>
                  </a:lnTo>
                  <a:cubicBezTo>
                    <a:pt x="314029" y="45502"/>
                    <a:pt x="318657" y="40880"/>
                    <a:pt x="324265" y="40880"/>
                  </a:cubicBezTo>
                  <a:lnTo>
                    <a:pt x="515459" y="40880"/>
                  </a:lnTo>
                  <a:cubicBezTo>
                    <a:pt x="521156" y="40880"/>
                    <a:pt x="525695" y="45502"/>
                    <a:pt x="525695" y="51101"/>
                  </a:cubicBezTo>
                  <a:lnTo>
                    <a:pt x="525695" y="586282"/>
                  </a:lnTo>
                  <a:lnTo>
                    <a:pt x="542785" y="586282"/>
                  </a:lnTo>
                  <a:cubicBezTo>
                    <a:pt x="548393" y="586282"/>
                    <a:pt x="553021" y="590814"/>
                    <a:pt x="553021" y="596502"/>
                  </a:cubicBezTo>
                  <a:cubicBezTo>
                    <a:pt x="553021" y="602101"/>
                    <a:pt x="548393" y="606722"/>
                    <a:pt x="542785" y="606722"/>
                  </a:cubicBezTo>
                  <a:lnTo>
                    <a:pt x="10236" y="606722"/>
                  </a:lnTo>
                  <a:cubicBezTo>
                    <a:pt x="4539" y="606722"/>
                    <a:pt x="0" y="602101"/>
                    <a:pt x="0" y="596502"/>
                  </a:cubicBezTo>
                  <a:cubicBezTo>
                    <a:pt x="0" y="590814"/>
                    <a:pt x="4539" y="586282"/>
                    <a:pt x="10236" y="586282"/>
                  </a:cubicBezTo>
                  <a:lnTo>
                    <a:pt x="27326" y="586282"/>
                  </a:lnTo>
                  <a:lnTo>
                    <a:pt x="27326" y="201115"/>
                  </a:lnTo>
                  <a:cubicBezTo>
                    <a:pt x="27326" y="195427"/>
                    <a:pt x="31865" y="190895"/>
                    <a:pt x="37562" y="190895"/>
                  </a:cubicBezTo>
                  <a:lnTo>
                    <a:pt x="122923" y="190895"/>
                  </a:lnTo>
                  <a:lnTo>
                    <a:pt x="122923" y="105667"/>
                  </a:lnTo>
                  <a:cubicBezTo>
                    <a:pt x="122923" y="99980"/>
                    <a:pt x="127463" y="95447"/>
                    <a:pt x="133159" y="95447"/>
                  </a:cubicBezTo>
                  <a:lnTo>
                    <a:pt x="163868" y="95447"/>
                  </a:lnTo>
                  <a:lnTo>
                    <a:pt x="163868" y="51101"/>
                  </a:lnTo>
                  <a:cubicBezTo>
                    <a:pt x="163868" y="45502"/>
                    <a:pt x="168407" y="40880"/>
                    <a:pt x="174104" y="40880"/>
                  </a:cubicBezTo>
                  <a:lnTo>
                    <a:pt x="218432" y="40880"/>
                  </a:lnTo>
                  <a:lnTo>
                    <a:pt x="218432" y="10220"/>
                  </a:lnTo>
                  <a:cubicBezTo>
                    <a:pt x="218432" y="4532"/>
                    <a:pt x="223060" y="0"/>
                    <a:pt x="228668" y="0"/>
                  </a:cubicBezTo>
                  <a:close/>
                </a:path>
              </a:pathLst>
            </a:custGeom>
            <a:solidFill>
              <a:srgbClr val="E3C24C"/>
            </a:solidFill>
            <a:ln>
              <a:solidFill>
                <a:srgbClr val="E3C2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cs typeface="+mn-ea"/>
                <a:sym typeface="+mn-lt"/>
              </a:endParaRPr>
            </a:p>
          </p:txBody>
        </p:sp>
        <p:sp>
          <p:nvSpPr>
            <p:cNvPr id="16" name="07855148-4cf2-44b3-8d54-c860649a8038">
              <a:extLst>
                <a:ext uri="{FF2B5EF4-FFF2-40B4-BE49-F238E27FC236}">
                  <a16:creationId xmlns:a16="http://schemas.microsoft.com/office/drawing/2014/main" id="{54405246-CCE2-4201-BBB1-D3F3EB6E740D}"/>
                </a:ext>
              </a:extLst>
            </p:cNvPr>
            <p:cNvSpPr/>
            <p:nvPr/>
          </p:nvSpPr>
          <p:spPr>
            <a:xfrm>
              <a:off x="574318" y="2596803"/>
              <a:ext cx="407565" cy="348515"/>
            </a:xfrm>
            <a:custGeom>
              <a:avLst/>
              <a:gdLst>
                <a:gd name="connsiteX0" fmla="*/ 163495 w 326279"/>
                <a:gd name="connsiteY0" fmla="*/ 0 h 342872"/>
                <a:gd name="connsiteX1" fmla="*/ 58084 w 326279"/>
                <a:gd name="connsiteY1" fmla="*/ 25823 h 342872"/>
                <a:gd name="connsiteX2" fmla="*/ 52214 w 326279"/>
                <a:gd name="connsiteY2" fmla="*/ 28887 h 342872"/>
                <a:gd name="connsiteX3" fmla="*/ 43109 w 326279"/>
                <a:gd name="connsiteY3" fmla="*/ 34290 h 342872"/>
                <a:gd name="connsiteX4" fmla="*/ 69493 w 326279"/>
                <a:gd name="connsiteY4" fmla="*/ 73129 h 342872"/>
                <a:gd name="connsiteX5" fmla="*/ 81911 w 326279"/>
                <a:gd name="connsiteY5" fmla="*/ 78074 h 342872"/>
                <a:gd name="connsiteX6" fmla="*/ 244092 w 326279"/>
                <a:gd name="connsiteY6" fmla="*/ 78074 h 342872"/>
                <a:gd name="connsiteX7" fmla="*/ 258193 w 326279"/>
                <a:gd name="connsiteY7" fmla="*/ 70757 h 342872"/>
                <a:gd name="connsiteX8" fmla="*/ 283139 w 326279"/>
                <a:gd name="connsiteY8" fmla="*/ 34290 h 342872"/>
                <a:gd name="connsiteX9" fmla="*/ 268206 w 326279"/>
                <a:gd name="connsiteY9" fmla="*/ 25752 h 342872"/>
                <a:gd name="connsiteX10" fmla="*/ 267057 w 326279"/>
                <a:gd name="connsiteY10" fmla="*/ 25175 h 342872"/>
                <a:gd name="connsiteX11" fmla="*/ 163495 w 326279"/>
                <a:gd name="connsiteY11" fmla="*/ 0 h 342872"/>
                <a:gd name="connsiteX12" fmla="*/ 102132 w 326279"/>
                <a:gd name="connsiteY12" fmla="*/ 43969 h 342872"/>
                <a:gd name="connsiteX13" fmla="*/ 74501 w 326279"/>
                <a:gd name="connsiteY13" fmla="*/ 37029 h 342872"/>
                <a:gd name="connsiteX14" fmla="*/ 163495 w 326279"/>
                <a:gd name="connsiteY14" fmla="*/ 17145 h 342872"/>
                <a:gd name="connsiteX15" fmla="*/ 229415 w 326279"/>
                <a:gd name="connsiteY15" fmla="*/ 28282 h 342872"/>
                <a:gd name="connsiteX16" fmla="*/ 161113 w 326279"/>
                <a:gd name="connsiteY16" fmla="*/ 43200 h 342872"/>
                <a:gd name="connsiteX17" fmla="*/ 102132 w 326279"/>
                <a:gd name="connsiteY17" fmla="*/ 43969 h 342872"/>
                <a:gd name="connsiteX18" fmla="*/ 254150 w 326279"/>
                <a:gd name="connsiteY18" fmla="*/ 92202 h 342872"/>
                <a:gd name="connsiteX19" fmla="*/ 251816 w 326279"/>
                <a:gd name="connsiteY19" fmla="*/ 93380 h 342872"/>
                <a:gd name="connsiteX20" fmla="*/ 74187 w 326279"/>
                <a:gd name="connsiteY20" fmla="*/ 93380 h 342872"/>
                <a:gd name="connsiteX21" fmla="*/ 71967 w 326279"/>
                <a:gd name="connsiteY21" fmla="*/ 92260 h 342872"/>
                <a:gd name="connsiteX22" fmla="*/ 163495 w 326279"/>
                <a:gd name="connsiteY22" fmla="*/ 342872 h 342872"/>
                <a:gd name="connsiteX23" fmla="*/ 254150 w 326279"/>
                <a:gd name="connsiteY23" fmla="*/ 92202 h 342872"/>
                <a:gd name="connsiteX24" fmla="*/ 153599 w 326279"/>
                <a:gd name="connsiteY24" fmla="*/ 171450 h 342872"/>
                <a:gd name="connsiteX25" fmla="*/ 134549 w 326279"/>
                <a:gd name="connsiteY25" fmla="*/ 190500 h 342872"/>
                <a:gd name="connsiteX26" fmla="*/ 153599 w 326279"/>
                <a:gd name="connsiteY26" fmla="*/ 209550 h 342872"/>
                <a:gd name="connsiteX27" fmla="*/ 153599 w 326279"/>
                <a:gd name="connsiteY27" fmla="*/ 171450 h 342872"/>
                <a:gd name="connsiteX28" fmla="*/ 172649 w 326279"/>
                <a:gd name="connsiteY28" fmla="*/ 152400 h 342872"/>
                <a:gd name="connsiteX29" fmla="*/ 172649 w 326279"/>
                <a:gd name="connsiteY29" fmla="*/ 142875 h 342872"/>
                <a:gd name="connsiteX30" fmla="*/ 153599 w 326279"/>
                <a:gd name="connsiteY30" fmla="*/ 142875 h 342872"/>
                <a:gd name="connsiteX31" fmla="*/ 153599 w 326279"/>
                <a:gd name="connsiteY31" fmla="*/ 152400 h 342872"/>
                <a:gd name="connsiteX32" fmla="*/ 115499 w 326279"/>
                <a:gd name="connsiteY32" fmla="*/ 190500 h 342872"/>
                <a:gd name="connsiteX33" fmla="*/ 153599 w 326279"/>
                <a:gd name="connsiteY33" fmla="*/ 228600 h 342872"/>
                <a:gd name="connsiteX34" fmla="*/ 153599 w 326279"/>
                <a:gd name="connsiteY34" fmla="*/ 266700 h 342872"/>
                <a:gd name="connsiteX35" fmla="*/ 135631 w 326279"/>
                <a:gd name="connsiteY35" fmla="*/ 254001 h 342872"/>
                <a:gd name="connsiteX36" fmla="*/ 123476 w 326279"/>
                <a:gd name="connsiteY36" fmla="*/ 248195 h 342872"/>
                <a:gd name="connsiteX37" fmla="*/ 117669 w 326279"/>
                <a:gd name="connsiteY37" fmla="*/ 260349 h 342872"/>
                <a:gd name="connsiteX38" fmla="*/ 153599 w 326279"/>
                <a:gd name="connsiteY38" fmla="*/ 285750 h 342872"/>
                <a:gd name="connsiteX39" fmla="*/ 153599 w 326279"/>
                <a:gd name="connsiteY39" fmla="*/ 295275 h 342872"/>
                <a:gd name="connsiteX40" fmla="*/ 172649 w 326279"/>
                <a:gd name="connsiteY40" fmla="*/ 295275 h 342872"/>
                <a:gd name="connsiteX41" fmla="*/ 172649 w 326279"/>
                <a:gd name="connsiteY41" fmla="*/ 285750 h 342872"/>
                <a:gd name="connsiteX42" fmla="*/ 210749 w 326279"/>
                <a:gd name="connsiteY42" fmla="*/ 247650 h 342872"/>
                <a:gd name="connsiteX43" fmla="*/ 172649 w 326279"/>
                <a:gd name="connsiteY43" fmla="*/ 209550 h 342872"/>
                <a:gd name="connsiteX44" fmla="*/ 172649 w 326279"/>
                <a:gd name="connsiteY44" fmla="*/ 171450 h 342872"/>
                <a:gd name="connsiteX45" fmla="*/ 190617 w 326279"/>
                <a:gd name="connsiteY45" fmla="*/ 184149 h 342872"/>
                <a:gd name="connsiteX46" fmla="*/ 202772 w 326279"/>
                <a:gd name="connsiteY46" fmla="*/ 189955 h 342872"/>
                <a:gd name="connsiteX47" fmla="*/ 208579 w 326279"/>
                <a:gd name="connsiteY47" fmla="*/ 177801 h 342872"/>
                <a:gd name="connsiteX48" fmla="*/ 172649 w 326279"/>
                <a:gd name="connsiteY48" fmla="*/ 152400 h 342872"/>
                <a:gd name="connsiteX49" fmla="*/ 172649 w 326279"/>
                <a:gd name="connsiteY49" fmla="*/ 228600 h 342872"/>
                <a:gd name="connsiteX50" fmla="*/ 172649 w 326279"/>
                <a:gd name="connsiteY50" fmla="*/ 266700 h 342872"/>
                <a:gd name="connsiteX51" fmla="*/ 191699 w 326279"/>
                <a:gd name="connsiteY51" fmla="*/ 247650 h 342872"/>
                <a:gd name="connsiteX52" fmla="*/ 172649 w 326279"/>
                <a:gd name="connsiteY52" fmla="*/ 228600 h 342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6279" h="342872">
                  <a:moveTo>
                    <a:pt x="163495" y="0"/>
                  </a:moveTo>
                  <a:cubicBezTo>
                    <a:pt x="120475" y="0"/>
                    <a:pt x="81272" y="14209"/>
                    <a:pt x="58084" y="25823"/>
                  </a:cubicBezTo>
                  <a:cubicBezTo>
                    <a:pt x="55994" y="26870"/>
                    <a:pt x="54035" y="27895"/>
                    <a:pt x="52214" y="28887"/>
                  </a:cubicBezTo>
                  <a:cubicBezTo>
                    <a:pt x="48612" y="30851"/>
                    <a:pt x="45554" y="32683"/>
                    <a:pt x="43109" y="34290"/>
                  </a:cubicBezTo>
                  <a:lnTo>
                    <a:pt x="69493" y="73129"/>
                  </a:lnTo>
                  <a:lnTo>
                    <a:pt x="81911" y="78074"/>
                  </a:lnTo>
                  <a:cubicBezTo>
                    <a:pt x="130453" y="102565"/>
                    <a:pt x="195549" y="102565"/>
                    <a:pt x="244092" y="78074"/>
                  </a:cubicBezTo>
                  <a:lnTo>
                    <a:pt x="258193" y="70757"/>
                  </a:lnTo>
                  <a:lnTo>
                    <a:pt x="283139" y="34290"/>
                  </a:lnTo>
                  <a:cubicBezTo>
                    <a:pt x="279483" y="31853"/>
                    <a:pt x="274428" y="28896"/>
                    <a:pt x="268206" y="25752"/>
                  </a:cubicBezTo>
                  <a:cubicBezTo>
                    <a:pt x="267827" y="25560"/>
                    <a:pt x="267444" y="25368"/>
                    <a:pt x="267057" y="25175"/>
                  </a:cubicBezTo>
                  <a:cubicBezTo>
                    <a:pt x="243968" y="13687"/>
                    <a:pt x="205717" y="0"/>
                    <a:pt x="163495" y="0"/>
                  </a:cubicBezTo>
                  <a:close/>
                  <a:moveTo>
                    <a:pt x="102132" y="43969"/>
                  </a:moveTo>
                  <a:cubicBezTo>
                    <a:pt x="92638" y="42217"/>
                    <a:pt x="83308" y="39801"/>
                    <a:pt x="74501" y="37029"/>
                  </a:cubicBezTo>
                  <a:cubicBezTo>
                    <a:pt x="96230" y="27380"/>
                    <a:pt x="128614" y="17145"/>
                    <a:pt x="163495" y="17145"/>
                  </a:cubicBezTo>
                  <a:cubicBezTo>
                    <a:pt x="187663" y="17145"/>
                    <a:pt x="210514" y="22059"/>
                    <a:pt x="229415" y="28282"/>
                  </a:cubicBezTo>
                  <a:cubicBezTo>
                    <a:pt x="207265" y="31408"/>
                    <a:pt x="183629" y="36686"/>
                    <a:pt x="161113" y="43200"/>
                  </a:cubicBezTo>
                  <a:cubicBezTo>
                    <a:pt x="143395" y="48325"/>
                    <a:pt x="122687" y="47761"/>
                    <a:pt x="102132" y="43969"/>
                  </a:cubicBezTo>
                  <a:close/>
                  <a:moveTo>
                    <a:pt x="254150" y="92202"/>
                  </a:moveTo>
                  <a:lnTo>
                    <a:pt x="251816" y="93380"/>
                  </a:lnTo>
                  <a:cubicBezTo>
                    <a:pt x="198416" y="120324"/>
                    <a:pt x="127588" y="120324"/>
                    <a:pt x="74187" y="93380"/>
                  </a:cubicBezTo>
                  <a:lnTo>
                    <a:pt x="71967" y="92260"/>
                  </a:lnTo>
                  <a:cubicBezTo>
                    <a:pt x="-8248" y="180283"/>
                    <a:pt x="-69496" y="342872"/>
                    <a:pt x="163495" y="342872"/>
                  </a:cubicBezTo>
                  <a:cubicBezTo>
                    <a:pt x="396486" y="342872"/>
                    <a:pt x="333745" y="177246"/>
                    <a:pt x="254150" y="92202"/>
                  </a:cubicBezTo>
                  <a:close/>
                  <a:moveTo>
                    <a:pt x="153599" y="171450"/>
                  </a:moveTo>
                  <a:cubicBezTo>
                    <a:pt x="143078" y="171450"/>
                    <a:pt x="134549" y="179979"/>
                    <a:pt x="134549" y="190500"/>
                  </a:cubicBezTo>
                  <a:cubicBezTo>
                    <a:pt x="134549" y="201021"/>
                    <a:pt x="143078" y="209550"/>
                    <a:pt x="153599" y="209550"/>
                  </a:cubicBezTo>
                  <a:lnTo>
                    <a:pt x="153599" y="171450"/>
                  </a:lnTo>
                  <a:close/>
                  <a:moveTo>
                    <a:pt x="172649" y="152400"/>
                  </a:moveTo>
                  <a:lnTo>
                    <a:pt x="172649" y="142875"/>
                  </a:lnTo>
                  <a:lnTo>
                    <a:pt x="153599" y="142875"/>
                  </a:lnTo>
                  <a:lnTo>
                    <a:pt x="153599" y="152400"/>
                  </a:lnTo>
                  <a:cubicBezTo>
                    <a:pt x="132557" y="152400"/>
                    <a:pt x="115499" y="169458"/>
                    <a:pt x="115499" y="190500"/>
                  </a:cubicBezTo>
                  <a:cubicBezTo>
                    <a:pt x="115499" y="211542"/>
                    <a:pt x="132557" y="228600"/>
                    <a:pt x="153599" y="228600"/>
                  </a:cubicBezTo>
                  <a:lnTo>
                    <a:pt x="153599" y="266700"/>
                  </a:lnTo>
                  <a:cubicBezTo>
                    <a:pt x="145319" y="266700"/>
                    <a:pt x="138250" y="261413"/>
                    <a:pt x="135631" y="254001"/>
                  </a:cubicBezTo>
                  <a:cubicBezTo>
                    <a:pt x="133877" y="249041"/>
                    <a:pt x="128435" y="246441"/>
                    <a:pt x="123476" y="248195"/>
                  </a:cubicBezTo>
                  <a:cubicBezTo>
                    <a:pt x="118516" y="249947"/>
                    <a:pt x="115916" y="255389"/>
                    <a:pt x="117669" y="260349"/>
                  </a:cubicBezTo>
                  <a:cubicBezTo>
                    <a:pt x="122895" y="275134"/>
                    <a:pt x="136995" y="285750"/>
                    <a:pt x="153599" y="285750"/>
                  </a:cubicBezTo>
                  <a:lnTo>
                    <a:pt x="153599" y="295275"/>
                  </a:lnTo>
                  <a:lnTo>
                    <a:pt x="172649" y="295275"/>
                  </a:lnTo>
                  <a:lnTo>
                    <a:pt x="172649" y="285750"/>
                  </a:lnTo>
                  <a:cubicBezTo>
                    <a:pt x="193691" y="285750"/>
                    <a:pt x="210749" y="268692"/>
                    <a:pt x="210749" y="247650"/>
                  </a:cubicBezTo>
                  <a:cubicBezTo>
                    <a:pt x="210749" y="226608"/>
                    <a:pt x="193691" y="209550"/>
                    <a:pt x="172649" y="209550"/>
                  </a:cubicBezTo>
                  <a:lnTo>
                    <a:pt x="172649" y="171450"/>
                  </a:lnTo>
                  <a:cubicBezTo>
                    <a:pt x="180929" y="171450"/>
                    <a:pt x="187997" y="176737"/>
                    <a:pt x="190617" y="184149"/>
                  </a:cubicBezTo>
                  <a:cubicBezTo>
                    <a:pt x="192370" y="189109"/>
                    <a:pt x="197812" y="191709"/>
                    <a:pt x="202772" y="189955"/>
                  </a:cubicBezTo>
                  <a:cubicBezTo>
                    <a:pt x="207732" y="188203"/>
                    <a:pt x="210331" y="182761"/>
                    <a:pt x="208579" y="177801"/>
                  </a:cubicBezTo>
                  <a:cubicBezTo>
                    <a:pt x="203352" y="163016"/>
                    <a:pt x="189253" y="152400"/>
                    <a:pt x="172649" y="152400"/>
                  </a:cubicBezTo>
                  <a:close/>
                  <a:moveTo>
                    <a:pt x="172649" y="228600"/>
                  </a:moveTo>
                  <a:lnTo>
                    <a:pt x="172649" y="266700"/>
                  </a:lnTo>
                  <a:cubicBezTo>
                    <a:pt x="183170" y="266700"/>
                    <a:pt x="191699" y="258171"/>
                    <a:pt x="191699" y="247650"/>
                  </a:cubicBezTo>
                  <a:cubicBezTo>
                    <a:pt x="191699" y="237129"/>
                    <a:pt x="183170" y="228600"/>
                    <a:pt x="172649" y="228600"/>
                  </a:cubicBezTo>
                  <a:close/>
                </a:path>
              </a:pathLst>
            </a:custGeom>
            <a:solidFill>
              <a:srgbClr val="E3C24C"/>
            </a:solidFill>
            <a:ln>
              <a:solidFill>
                <a:srgbClr val="E3C2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cs typeface="+mn-ea"/>
                <a:sym typeface="+mn-lt"/>
              </a:endParaRPr>
            </a:p>
          </p:txBody>
        </p:sp>
        <p:sp>
          <p:nvSpPr>
            <p:cNvPr id="17" name="iconfont-10488-5112834">
              <a:extLst>
                <a:ext uri="{FF2B5EF4-FFF2-40B4-BE49-F238E27FC236}">
                  <a16:creationId xmlns:a16="http://schemas.microsoft.com/office/drawing/2014/main" id="{54405246-CCE2-4201-BBB1-D3F3EB6E740D}"/>
                </a:ext>
              </a:extLst>
            </p:cNvPr>
            <p:cNvSpPr/>
            <p:nvPr/>
          </p:nvSpPr>
          <p:spPr>
            <a:xfrm>
              <a:off x="574318" y="2019362"/>
              <a:ext cx="414047" cy="351103"/>
            </a:xfrm>
            <a:custGeom>
              <a:avLst/>
              <a:gdLst>
                <a:gd name="connsiteX0" fmla="*/ 240783 w 608080"/>
                <a:gd name="connsiteY0" fmla="*/ 324992 h 508346"/>
                <a:gd name="connsiteX1" fmla="*/ 114992 w 608080"/>
                <a:gd name="connsiteY1" fmla="*/ 355690 h 508346"/>
                <a:gd name="connsiteX2" fmla="*/ 37445 w 608080"/>
                <a:gd name="connsiteY2" fmla="*/ 419985 h 508346"/>
                <a:gd name="connsiteX3" fmla="*/ 46696 w 608080"/>
                <a:gd name="connsiteY3" fmla="*/ 456084 h 508346"/>
                <a:gd name="connsiteX4" fmla="*/ 112927 w 608080"/>
                <a:gd name="connsiteY4" fmla="*/ 468435 h 508346"/>
                <a:gd name="connsiteX5" fmla="*/ 239592 w 608080"/>
                <a:gd name="connsiteY5" fmla="*/ 473518 h 508346"/>
                <a:gd name="connsiteX6" fmla="*/ 241419 w 608080"/>
                <a:gd name="connsiteY6" fmla="*/ 473518 h 508346"/>
                <a:gd name="connsiteX7" fmla="*/ 369870 w 608080"/>
                <a:gd name="connsiteY7" fmla="*/ 468077 h 508346"/>
                <a:gd name="connsiteX8" fmla="*/ 435982 w 608080"/>
                <a:gd name="connsiteY8" fmla="*/ 455131 h 508346"/>
                <a:gd name="connsiteX9" fmla="*/ 448331 w 608080"/>
                <a:gd name="connsiteY9" fmla="*/ 423797 h 508346"/>
                <a:gd name="connsiteX10" fmla="*/ 370347 w 608080"/>
                <a:gd name="connsiteY10" fmla="*/ 358073 h 508346"/>
                <a:gd name="connsiteX11" fmla="*/ 240783 w 608080"/>
                <a:gd name="connsiteY11" fmla="*/ 324992 h 508346"/>
                <a:gd name="connsiteX12" fmla="*/ 242411 w 608080"/>
                <a:gd name="connsiteY12" fmla="*/ 55261 h 508346"/>
                <a:gd name="connsiteX13" fmla="*/ 127103 w 608080"/>
                <a:gd name="connsiteY13" fmla="*/ 170588 h 508346"/>
                <a:gd name="connsiteX14" fmla="*/ 242371 w 608080"/>
                <a:gd name="connsiteY14" fmla="*/ 285914 h 508346"/>
                <a:gd name="connsiteX15" fmla="*/ 357681 w 608080"/>
                <a:gd name="connsiteY15" fmla="*/ 170588 h 508346"/>
                <a:gd name="connsiteX16" fmla="*/ 242411 w 608080"/>
                <a:gd name="connsiteY16" fmla="*/ 55261 h 508346"/>
                <a:gd name="connsiteX17" fmla="*/ 242371 w 608080"/>
                <a:gd name="connsiteY17" fmla="*/ 20433 h 508346"/>
                <a:gd name="connsiteX18" fmla="*/ 392503 w 608080"/>
                <a:gd name="connsiteY18" fmla="*/ 170588 h 508346"/>
                <a:gd name="connsiteX19" fmla="*/ 316544 w 608080"/>
                <a:gd name="connsiteY19" fmla="*/ 301084 h 508346"/>
                <a:gd name="connsiteX20" fmla="*/ 385515 w 608080"/>
                <a:gd name="connsiteY20" fmla="*/ 326699 h 508346"/>
                <a:gd name="connsiteX21" fmla="*/ 481288 w 608080"/>
                <a:gd name="connsiteY21" fmla="*/ 412440 h 508346"/>
                <a:gd name="connsiteX22" fmla="*/ 457464 w 608080"/>
                <a:gd name="connsiteY22" fmla="*/ 482573 h 508346"/>
                <a:gd name="connsiteX23" fmla="*/ 372173 w 608080"/>
                <a:gd name="connsiteY23" fmla="*/ 502866 h 508346"/>
                <a:gd name="connsiteX24" fmla="*/ 239592 w 608080"/>
                <a:gd name="connsiteY24" fmla="*/ 508346 h 508346"/>
                <a:gd name="connsiteX25" fmla="*/ 237726 w 608080"/>
                <a:gd name="connsiteY25" fmla="*/ 508346 h 508346"/>
                <a:gd name="connsiteX26" fmla="*/ 104787 w 608080"/>
                <a:gd name="connsiteY26" fmla="*/ 502628 h 508346"/>
                <a:gd name="connsiteX27" fmla="*/ 22753 w 608080"/>
                <a:gd name="connsiteY27" fmla="*/ 481341 h 508346"/>
                <a:gd name="connsiteX28" fmla="*/ 5163 w 608080"/>
                <a:gd name="connsiteY28" fmla="*/ 406880 h 508346"/>
                <a:gd name="connsiteX29" fmla="*/ 100102 w 608080"/>
                <a:gd name="connsiteY29" fmla="*/ 324237 h 508346"/>
                <a:gd name="connsiteX30" fmla="*/ 166690 w 608080"/>
                <a:gd name="connsiteY30" fmla="*/ 300211 h 508346"/>
                <a:gd name="connsiteX31" fmla="*/ 92280 w 608080"/>
                <a:gd name="connsiteY31" fmla="*/ 170588 h 508346"/>
                <a:gd name="connsiteX32" fmla="*/ 242371 w 608080"/>
                <a:gd name="connsiteY32" fmla="*/ 20433 h 508346"/>
                <a:gd name="connsiteX33" fmla="*/ 366125 w 608080"/>
                <a:gd name="connsiteY33" fmla="*/ 0 h 508346"/>
                <a:gd name="connsiteX34" fmla="*/ 511901 w 608080"/>
                <a:gd name="connsiteY34" fmla="*/ 145794 h 508346"/>
                <a:gd name="connsiteX35" fmla="*/ 482714 w 608080"/>
                <a:gd name="connsiteY35" fmla="*/ 236741 h 508346"/>
                <a:gd name="connsiteX36" fmla="*/ 445069 w 608080"/>
                <a:gd name="connsiteY36" fmla="*/ 273040 h 508346"/>
                <a:gd name="connsiteX37" fmla="*/ 605935 w 608080"/>
                <a:gd name="connsiteY37" fmla="*/ 384838 h 508346"/>
                <a:gd name="connsiteX38" fmla="*/ 581831 w 608080"/>
                <a:gd name="connsiteY38" fmla="*/ 447786 h 508346"/>
                <a:gd name="connsiteX39" fmla="*/ 529850 w 608080"/>
                <a:gd name="connsiteY39" fmla="*/ 463473 h 508346"/>
                <a:gd name="connsiteX40" fmla="*/ 527904 w 608080"/>
                <a:gd name="connsiteY40" fmla="*/ 463592 h 508346"/>
                <a:gd name="connsiteX41" fmla="*/ 514959 w 608080"/>
                <a:gd name="connsiteY41" fmla="*/ 451479 h 508346"/>
                <a:gd name="connsiteX42" fmla="*/ 525998 w 608080"/>
                <a:gd name="connsiteY42" fmla="*/ 437619 h 508346"/>
                <a:gd name="connsiteX43" fmla="*/ 565708 w 608080"/>
                <a:gd name="connsiteY43" fmla="*/ 427213 h 508346"/>
                <a:gd name="connsiteX44" fmla="*/ 580758 w 608080"/>
                <a:gd name="connsiteY44" fmla="*/ 391788 h 508346"/>
                <a:gd name="connsiteX45" fmla="*/ 517579 w 608080"/>
                <a:gd name="connsiteY45" fmla="*/ 330031 h 508346"/>
                <a:gd name="connsiteX46" fmla="*/ 401864 w 608080"/>
                <a:gd name="connsiteY46" fmla="*/ 291071 h 508346"/>
                <a:gd name="connsiteX47" fmla="*/ 401586 w 608080"/>
                <a:gd name="connsiteY47" fmla="*/ 291031 h 508346"/>
                <a:gd name="connsiteX48" fmla="*/ 400633 w 608080"/>
                <a:gd name="connsiteY48" fmla="*/ 290872 h 508346"/>
                <a:gd name="connsiteX49" fmla="*/ 400514 w 608080"/>
                <a:gd name="connsiteY49" fmla="*/ 290872 h 508346"/>
                <a:gd name="connsiteX50" fmla="*/ 390308 w 608080"/>
                <a:gd name="connsiteY50" fmla="*/ 278481 h 508346"/>
                <a:gd name="connsiteX51" fmla="*/ 399799 w 608080"/>
                <a:gd name="connsiteY51" fmla="*/ 265574 h 508346"/>
                <a:gd name="connsiteX52" fmla="*/ 485811 w 608080"/>
                <a:gd name="connsiteY52" fmla="*/ 145794 h 508346"/>
                <a:gd name="connsiteX53" fmla="*/ 366125 w 608080"/>
                <a:gd name="connsiteY53" fmla="*/ 26133 h 508346"/>
                <a:gd name="connsiteX54" fmla="*/ 353060 w 608080"/>
                <a:gd name="connsiteY54" fmla="*/ 13066 h 508346"/>
                <a:gd name="connsiteX55" fmla="*/ 366125 w 608080"/>
                <a:gd name="connsiteY55" fmla="*/ 0 h 508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8080" h="508346">
                  <a:moveTo>
                    <a:pt x="240783" y="324992"/>
                  </a:moveTo>
                  <a:cubicBezTo>
                    <a:pt x="202744" y="324992"/>
                    <a:pt x="155731" y="336469"/>
                    <a:pt x="114992" y="355690"/>
                  </a:cubicBezTo>
                  <a:cubicBezTo>
                    <a:pt x="75087" y="374593"/>
                    <a:pt x="46101" y="398619"/>
                    <a:pt x="37445" y="419985"/>
                  </a:cubicBezTo>
                  <a:cubicBezTo>
                    <a:pt x="32005" y="433329"/>
                    <a:pt x="34864" y="444488"/>
                    <a:pt x="46696" y="456084"/>
                  </a:cubicBezTo>
                  <a:cubicBezTo>
                    <a:pt x="48086" y="456958"/>
                    <a:pt x="59839" y="463471"/>
                    <a:pt x="112927" y="468435"/>
                  </a:cubicBezTo>
                  <a:cubicBezTo>
                    <a:pt x="148187" y="471731"/>
                    <a:pt x="193016" y="473518"/>
                    <a:pt x="239592" y="473518"/>
                  </a:cubicBezTo>
                  <a:lnTo>
                    <a:pt x="241419" y="473518"/>
                  </a:lnTo>
                  <a:cubicBezTo>
                    <a:pt x="288908" y="473478"/>
                    <a:pt x="334531" y="471572"/>
                    <a:pt x="369870" y="468077"/>
                  </a:cubicBezTo>
                  <a:cubicBezTo>
                    <a:pt x="425460" y="462637"/>
                    <a:pt x="435546" y="455449"/>
                    <a:pt x="435982" y="455131"/>
                  </a:cubicBezTo>
                  <a:cubicBezTo>
                    <a:pt x="452183" y="442462"/>
                    <a:pt x="451111" y="431700"/>
                    <a:pt x="448331" y="423797"/>
                  </a:cubicBezTo>
                  <a:cubicBezTo>
                    <a:pt x="441224" y="403147"/>
                    <a:pt x="411324" y="377889"/>
                    <a:pt x="370347" y="358073"/>
                  </a:cubicBezTo>
                  <a:cubicBezTo>
                    <a:pt x="327662" y="337342"/>
                    <a:pt x="279219" y="324992"/>
                    <a:pt x="240783" y="324992"/>
                  </a:cubicBezTo>
                  <a:close/>
                  <a:moveTo>
                    <a:pt x="242411" y="55261"/>
                  </a:moveTo>
                  <a:cubicBezTo>
                    <a:pt x="178841" y="55261"/>
                    <a:pt x="127103" y="107007"/>
                    <a:pt x="127103" y="170588"/>
                  </a:cubicBezTo>
                  <a:cubicBezTo>
                    <a:pt x="127103" y="234168"/>
                    <a:pt x="178801" y="285914"/>
                    <a:pt x="242371" y="285914"/>
                  </a:cubicBezTo>
                  <a:cubicBezTo>
                    <a:pt x="305982" y="285914"/>
                    <a:pt x="357681" y="234168"/>
                    <a:pt x="357681" y="170588"/>
                  </a:cubicBezTo>
                  <a:cubicBezTo>
                    <a:pt x="357681" y="107007"/>
                    <a:pt x="305982" y="55261"/>
                    <a:pt x="242411" y="55261"/>
                  </a:cubicBezTo>
                  <a:close/>
                  <a:moveTo>
                    <a:pt x="242371" y="20433"/>
                  </a:moveTo>
                  <a:cubicBezTo>
                    <a:pt x="325160" y="20433"/>
                    <a:pt x="392503" y="87786"/>
                    <a:pt x="392503" y="170588"/>
                  </a:cubicBezTo>
                  <a:cubicBezTo>
                    <a:pt x="392464" y="224558"/>
                    <a:pt x="363478" y="274397"/>
                    <a:pt x="316544" y="301084"/>
                  </a:cubicBezTo>
                  <a:cubicBezTo>
                    <a:pt x="340288" y="307439"/>
                    <a:pt x="363398" y="316017"/>
                    <a:pt x="385515" y="326699"/>
                  </a:cubicBezTo>
                  <a:cubicBezTo>
                    <a:pt x="415255" y="341115"/>
                    <a:pt x="467112" y="371376"/>
                    <a:pt x="481288" y="412440"/>
                  </a:cubicBezTo>
                  <a:cubicBezTo>
                    <a:pt x="490301" y="438571"/>
                    <a:pt x="481804" y="463471"/>
                    <a:pt x="457464" y="482573"/>
                  </a:cubicBezTo>
                  <a:cubicBezTo>
                    <a:pt x="449880" y="488450"/>
                    <a:pt x="432845" y="496988"/>
                    <a:pt x="372173" y="502866"/>
                  </a:cubicBezTo>
                  <a:cubicBezTo>
                    <a:pt x="335365" y="506400"/>
                    <a:pt x="288312" y="508346"/>
                    <a:pt x="239592" y="508346"/>
                  </a:cubicBezTo>
                  <a:lnTo>
                    <a:pt x="237726" y="508346"/>
                  </a:lnTo>
                  <a:cubicBezTo>
                    <a:pt x="188450" y="508307"/>
                    <a:pt x="141238" y="506281"/>
                    <a:pt x="104787" y="502628"/>
                  </a:cubicBezTo>
                  <a:cubicBezTo>
                    <a:pt x="45783" y="496750"/>
                    <a:pt x="30218" y="488569"/>
                    <a:pt x="22753" y="481341"/>
                  </a:cubicBezTo>
                  <a:cubicBezTo>
                    <a:pt x="636" y="459896"/>
                    <a:pt x="-5637" y="433487"/>
                    <a:pt x="5163" y="406880"/>
                  </a:cubicBezTo>
                  <a:cubicBezTo>
                    <a:pt x="21602" y="366253"/>
                    <a:pt x="71712" y="337660"/>
                    <a:pt x="100102" y="324237"/>
                  </a:cubicBezTo>
                  <a:cubicBezTo>
                    <a:pt x="121504" y="314150"/>
                    <a:pt x="143819" y="306088"/>
                    <a:pt x="166690" y="300211"/>
                  </a:cubicBezTo>
                  <a:cubicBezTo>
                    <a:pt x="120630" y="273285"/>
                    <a:pt x="92319" y="223962"/>
                    <a:pt x="92280" y="170588"/>
                  </a:cubicBezTo>
                  <a:cubicBezTo>
                    <a:pt x="92280" y="87786"/>
                    <a:pt x="159583" y="20433"/>
                    <a:pt x="242371" y="20433"/>
                  </a:cubicBezTo>
                  <a:close/>
                  <a:moveTo>
                    <a:pt x="366125" y="0"/>
                  </a:moveTo>
                  <a:cubicBezTo>
                    <a:pt x="446498" y="0"/>
                    <a:pt x="511901" y="65411"/>
                    <a:pt x="511901" y="145794"/>
                  </a:cubicBezTo>
                  <a:cubicBezTo>
                    <a:pt x="511901" y="178400"/>
                    <a:pt x="501695" y="210211"/>
                    <a:pt x="482714" y="236741"/>
                  </a:cubicBezTo>
                  <a:cubicBezTo>
                    <a:pt x="472469" y="250998"/>
                    <a:pt x="459682" y="263310"/>
                    <a:pt x="445069" y="273040"/>
                  </a:cubicBezTo>
                  <a:cubicBezTo>
                    <a:pt x="517540" y="292024"/>
                    <a:pt x="592552" y="336346"/>
                    <a:pt x="605935" y="384838"/>
                  </a:cubicBezTo>
                  <a:cubicBezTo>
                    <a:pt x="610501" y="401399"/>
                    <a:pt x="609985" y="425744"/>
                    <a:pt x="581831" y="447786"/>
                  </a:cubicBezTo>
                  <a:cubicBezTo>
                    <a:pt x="576470" y="451995"/>
                    <a:pt x="565271" y="458151"/>
                    <a:pt x="529850" y="463473"/>
                  </a:cubicBezTo>
                  <a:cubicBezTo>
                    <a:pt x="529215" y="463553"/>
                    <a:pt x="528579" y="463592"/>
                    <a:pt x="527904" y="463592"/>
                  </a:cubicBezTo>
                  <a:cubicBezTo>
                    <a:pt x="521074" y="463553"/>
                    <a:pt x="515435" y="458310"/>
                    <a:pt x="514959" y="451479"/>
                  </a:cubicBezTo>
                  <a:cubicBezTo>
                    <a:pt x="514442" y="444688"/>
                    <a:pt x="519247" y="438651"/>
                    <a:pt x="525998" y="437619"/>
                  </a:cubicBezTo>
                  <a:cubicBezTo>
                    <a:pt x="557131" y="432972"/>
                    <a:pt x="564557" y="428167"/>
                    <a:pt x="565708" y="427213"/>
                  </a:cubicBezTo>
                  <a:cubicBezTo>
                    <a:pt x="584015" y="412876"/>
                    <a:pt x="583062" y="400128"/>
                    <a:pt x="580758" y="391788"/>
                  </a:cubicBezTo>
                  <a:cubicBezTo>
                    <a:pt x="575358" y="372208"/>
                    <a:pt x="552326" y="349690"/>
                    <a:pt x="517579" y="330031"/>
                  </a:cubicBezTo>
                  <a:cubicBezTo>
                    <a:pt x="482396" y="310134"/>
                    <a:pt x="440184" y="295916"/>
                    <a:pt x="401864" y="291071"/>
                  </a:cubicBezTo>
                  <a:lnTo>
                    <a:pt x="401586" y="291031"/>
                  </a:lnTo>
                  <a:cubicBezTo>
                    <a:pt x="401268" y="290991"/>
                    <a:pt x="400951" y="290952"/>
                    <a:pt x="400633" y="290872"/>
                  </a:cubicBezTo>
                  <a:lnTo>
                    <a:pt x="400514" y="290872"/>
                  </a:lnTo>
                  <a:cubicBezTo>
                    <a:pt x="394677" y="289562"/>
                    <a:pt x="390467" y="284438"/>
                    <a:pt x="390308" y="278481"/>
                  </a:cubicBezTo>
                  <a:cubicBezTo>
                    <a:pt x="390150" y="272524"/>
                    <a:pt x="394081" y="267202"/>
                    <a:pt x="399799" y="265574"/>
                  </a:cubicBezTo>
                  <a:cubicBezTo>
                    <a:pt x="450430" y="251157"/>
                    <a:pt x="485811" y="201911"/>
                    <a:pt x="485811" y="145794"/>
                  </a:cubicBezTo>
                  <a:cubicBezTo>
                    <a:pt x="485811" y="79827"/>
                    <a:pt x="432083" y="26133"/>
                    <a:pt x="366125" y="26133"/>
                  </a:cubicBezTo>
                  <a:cubicBezTo>
                    <a:pt x="358898" y="26133"/>
                    <a:pt x="353060" y="20255"/>
                    <a:pt x="353060" y="13066"/>
                  </a:cubicBezTo>
                  <a:cubicBezTo>
                    <a:pt x="353060" y="5838"/>
                    <a:pt x="358898" y="0"/>
                    <a:pt x="366125" y="0"/>
                  </a:cubicBezTo>
                  <a:close/>
                </a:path>
              </a:pathLst>
            </a:custGeom>
            <a:solidFill>
              <a:srgbClr val="E3C24C"/>
            </a:solidFill>
            <a:ln>
              <a:solidFill>
                <a:srgbClr val="E3C2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cs typeface="+mn-ea"/>
                <a:sym typeface="+mn-lt"/>
              </a:endParaRPr>
            </a:p>
          </p:txBody>
        </p:sp>
      </p:grpSp>
      <p:sp>
        <p:nvSpPr>
          <p:cNvPr id="18" name="矩形 17"/>
          <p:cNvSpPr/>
          <p:nvPr/>
        </p:nvSpPr>
        <p:spPr>
          <a:xfrm>
            <a:off x="359998" y="5817785"/>
            <a:ext cx="7503363" cy="276999"/>
          </a:xfrm>
          <a:prstGeom prst="rect">
            <a:avLst/>
          </a:prstGeom>
        </p:spPr>
        <p:txBody>
          <a:bodyPr wrap="square">
            <a:spAutoFit/>
          </a:bodyPr>
          <a:lstStyle/>
          <a:p>
            <a:pPr lvl="0">
              <a:defRPr/>
            </a:pPr>
            <a:r>
              <a:rPr kumimoji="0" lang="en-US" altLang="zh-CN" sz="1200" b="0" i="1" u="none" strike="noStrike" kern="1200" cap="none" spc="0" normalizeH="0" baseline="0" noProof="0" dirty="0">
                <a:ln>
                  <a:noFill/>
                </a:ln>
                <a:solidFill>
                  <a:srgbClr val="333333"/>
                </a:solidFill>
                <a:effectLst/>
                <a:uLnTx/>
                <a:uFillTx/>
                <a:cs typeface="+mn-ea"/>
                <a:sym typeface="+mn-lt"/>
              </a:rPr>
              <a:t>*</a:t>
            </a:r>
            <a:r>
              <a:rPr lang="en-US" altLang="zh-CN" sz="1200" i="1" dirty="0">
                <a:solidFill>
                  <a:srgbClr val="333333"/>
                </a:solidFill>
                <a:cs typeface="+mn-ea"/>
                <a:sym typeface="+mn-lt"/>
              </a:rPr>
              <a:t>Tendency Index = Percentage of Consumer segmentation vs. Percentage of Overall PC Consumers *100</a:t>
            </a:r>
            <a:endParaRPr kumimoji="0" lang="en-US" altLang="zh-CN" sz="1200" b="0" i="1" u="none" strike="noStrike" kern="1200" cap="none" spc="0" normalizeH="0" baseline="0" noProof="0" dirty="0">
              <a:ln>
                <a:noFill/>
              </a:ln>
              <a:solidFill>
                <a:srgbClr val="333333"/>
              </a:solidFill>
              <a:effectLst/>
              <a:uLnTx/>
              <a:uFillTx/>
              <a:cs typeface="+mn-ea"/>
              <a:sym typeface="+mn-lt"/>
            </a:endParaRPr>
          </a:p>
        </p:txBody>
      </p:sp>
      <p:grpSp>
        <p:nvGrpSpPr>
          <p:cNvPr id="19" name="组合 18"/>
          <p:cNvGrpSpPr/>
          <p:nvPr/>
        </p:nvGrpSpPr>
        <p:grpSpPr>
          <a:xfrm>
            <a:off x="4071892" y="1556520"/>
            <a:ext cx="3222807" cy="1651262"/>
            <a:chOff x="5216894" y="1746111"/>
            <a:chExt cx="3290071" cy="1586334"/>
          </a:xfrm>
        </p:grpSpPr>
        <p:grpSp>
          <p:nvGrpSpPr>
            <p:cNvPr id="20" name="组合 19"/>
            <p:cNvGrpSpPr/>
            <p:nvPr/>
          </p:nvGrpSpPr>
          <p:grpSpPr>
            <a:xfrm>
              <a:off x="5216894" y="1746111"/>
              <a:ext cx="3290071" cy="371194"/>
              <a:chOff x="5538970" y="1748962"/>
              <a:chExt cx="1885448" cy="333475"/>
            </a:xfrm>
          </p:grpSpPr>
          <p:sp>
            <p:nvSpPr>
              <p:cNvPr id="35" name="文本框 34"/>
              <p:cNvSpPr txBox="1"/>
              <p:nvPr/>
            </p:nvSpPr>
            <p:spPr>
              <a:xfrm>
                <a:off x="5538970" y="1823324"/>
                <a:ext cx="1885448" cy="23906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dirty="0">
                    <a:ln>
                      <a:noFill/>
                    </a:ln>
                    <a:solidFill>
                      <a:srgbClr val="000000"/>
                    </a:solidFill>
                    <a:effectLst/>
                    <a:uLnTx/>
                    <a:uFillTx/>
                    <a:cs typeface="+mn-ea"/>
                    <a:sym typeface="+mn-lt"/>
                  </a:rPr>
                  <a:t>Channel Preference</a:t>
                </a:r>
              </a:p>
            </p:txBody>
          </p:sp>
          <p:grpSp>
            <p:nvGrpSpPr>
              <p:cNvPr id="36" name="组合 35"/>
              <p:cNvGrpSpPr/>
              <p:nvPr/>
            </p:nvGrpSpPr>
            <p:grpSpPr>
              <a:xfrm>
                <a:off x="5653609" y="1748962"/>
                <a:ext cx="1690150" cy="333475"/>
                <a:chOff x="666519" y="1478187"/>
                <a:chExt cx="1690150" cy="333475"/>
              </a:xfrm>
            </p:grpSpPr>
            <p:cxnSp>
              <p:nvCxnSpPr>
                <p:cNvPr id="37" name="直接连接符 36"/>
                <p:cNvCxnSpPr/>
                <p:nvPr/>
              </p:nvCxnSpPr>
              <p:spPr>
                <a:xfrm flipV="1">
                  <a:off x="666519" y="1478187"/>
                  <a:ext cx="1690150" cy="17160"/>
                </a:xfrm>
                <a:prstGeom prst="line">
                  <a:avLst/>
                </a:prstGeom>
                <a:ln w="12700">
                  <a:solidFill>
                    <a:srgbClr val="AEAE9F"/>
                  </a:solidFill>
                  <a:tailEnd type="none"/>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666519" y="1807736"/>
                  <a:ext cx="1690150" cy="3926"/>
                </a:xfrm>
                <a:prstGeom prst="line">
                  <a:avLst/>
                </a:prstGeom>
                <a:ln w="12700">
                  <a:solidFill>
                    <a:srgbClr val="AEAE9F"/>
                  </a:solidFill>
                  <a:tailEnd type="none"/>
                </a:ln>
              </p:spPr>
              <p:style>
                <a:lnRef idx="1">
                  <a:schemeClr val="accent1"/>
                </a:lnRef>
                <a:fillRef idx="0">
                  <a:schemeClr val="accent1"/>
                </a:fillRef>
                <a:effectRef idx="0">
                  <a:schemeClr val="accent1"/>
                </a:effectRef>
                <a:fontRef idx="minor">
                  <a:schemeClr val="tx1"/>
                </a:fontRef>
              </p:style>
            </p:cxnSp>
          </p:grpSp>
        </p:grpSp>
        <p:grpSp>
          <p:nvGrpSpPr>
            <p:cNvPr id="22" name="组合 21"/>
            <p:cNvGrpSpPr/>
            <p:nvPr/>
          </p:nvGrpSpPr>
          <p:grpSpPr>
            <a:xfrm>
              <a:off x="5425755" y="2267337"/>
              <a:ext cx="1511730" cy="1065108"/>
              <a:chOff x="5316794" y="2291325"/>
              <a:chExt cx="1225248" cy="1001147"/>
            </a:xfrm>
          </p:grpSpPr>
          <p:pic>
            <p:nvPicPr>
              <p:cNvPr id="31" name="Picture 8" descr="https://nimg.ws.126.net/?url=http%3A%2F%2Fdingyue.ws.126.net%2F2022%2F0810%2F4efe6bc6j00rgdh4f0019c000uk00jgm.jpg&amp;thumbnail=660x2147483647&amp;quality=80&amp;type=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316794" y="2291325"/>
                <a:ext cx="1225248" cy="987675"/>
              </a:xfrm>
              <a:prstGeom prst="rect">
                <a:avLst/>
              </a:prstGeom>
              <a:noFill/>
              <a:extLst>
                <a:ext uri="{909E8E84-426E-40DD-AFC4-6F175D3DCCD1}">
                  <a14:hiddenFill xmlns:a14="http://schemas.microsoft.com/office/drawing/2010/main">
                    <a:solidFill>
                      <a:srgbClr val="FFFFFF"/>
                    </a:solidFill>
                  </a14:hiddenFill>
                </a:ext>
              </a:extLst>
            </p:spPr>
          </p:pic>
          <p:sp>
            <p:nvSpPr>
              <p:cNvPr id="32" name="矩形 31"/>
              <p:cNvSpPr/>
              <p:nvPr/>
            </p:nvSpPr>
            <p:spPr bwMode="ltGray">
              <a:xfrm>
                <a:off x="5316794" y="2291325"/>
                <a:ext cx="1225248" cy="1001147"/>
              </a:xfrm>
              <a:prstGeom prst="rect">
                <a:avLst/>
              </a:prstGeom>
              <a:solidFill>
                <a:schemeClr val="tx1">
                  <a:lumMod val="20000"/>
                  <a:lumOff val="80000"/>
                  <a:alpha val="6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333333"/>
                    </a:solidFill>
                    <a:effectLst/>
                    <a:uLnTx/>
                    <a:uFillTx/>
                    <a:cs typeface="+mn-ea"/>
                    <a:sym typeface="+mn-lt"/>
                  </a:rPr>
                  <a:t>E-Commerce</a:t>
                </a:r>
              </a:p>
            </p:txBody>
          </p:sp>
        </p:grpSp>
      </p:grpSp>
      <p:sp>
        <p:nvSpPr>
          <p:cNvPr id="40" name="矩形 39"/>
          <p:cNvSpPr/>
          <p:nvPr/>
        </p:nvSpPr>
        <p:spPr>
          <a:xfrm>
            <a:off x="85344" y="26261"/>
            <a:ext cx="6096000" cy="307777"/>
          </a:xfrm>
          <a:prstGeom prst="rect">
            <a:avLst/>
          </a:prstGeom>
        </p:spPr>
        <p:txBody>
          <a:bodyPr>
            <a:spAutoFit/>
          </a:bodyPr>
          <a:lstStyle/>
          <a:p>
            <a:pPr fontAlgn="t"/>
            <a:r>
              <a:rPr lang="en-US" altLang="zh-CN" sz="1400" b="1" dirty="0">
                <a:solidFill>
                  <a:srgbClr val="005B00"/>
                </a:solidFill>
                <a:latin typeface="微软雅黑" panose="020B0503020204020204" pitchFamily="34" charset="-122"/>
                <a:ea typeface="微软雅黑" panose="020B0503020204020204" pitchFamily="34" charset="-122"/>
              </a:rPr>
              <a:t>Objective 3. New Product Launch Suggestions</a:t>
            </a:r>
            <a:endParaRPr lang="zh-CN" altLang="zh-CN" sz="1400" b="1" dirty="0">
              <a:solidFill>
                <a:srgbClr val="005B00"/>
              </a:solidFill>
              <a:latin typeface="微软雅黑" panose="020B0503020204020204" pitchFamily="34" charset="-122"/>
              <a:ea typeface="微软雅黑" panose="020B0503020204020204" pitchFamily="34" charset="-122"/>
            </a:endParaRPr>
          </a:p>
        </p:txBody>
      </p:sp>
      <p:sp>
        <p:nvSpPr>
          <p:cNvPr id="41" name="圆角矩形 40"/>
          <p:cNvSpPr/>
          <p:nvPr/>
        </p:nvSpPr>
        <p:spPr>
          <a:xfrm>
            <a:off x="1472185" y="343182"/>
            <a:ext cx="1243584" cy="379194"/>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Non-PC Buyers</a:t>
            </a:r>
            <a:endParaRPr lang="zh-CN" altLang="en-US" sz="1200" b="1" dirty="0">
              <a:latin typeface="Arial" panose="020B0604020202020204" pitchFamily="34" charset="0"/>
              <a:cs typeface="Arial" panose="020B0604020202020204" pitchFamily="34" charset="0"/>
            </a:endParaRPr>
          </a:p>
        </p:txBody>
      </p:sp>
      <p:sp>
        <p:nvSpPr>
          <p:cNvPr id="42" name="圆角矩形 41"/>
          <p:cNvSpPr/>
          <p:nvPr/>
        </p:nvSpPr>
        <p:spPr>
          <a:xfrm>
            <a:off x="171401" y="352749"/>
            <a:ext cx="1243584" cy="379194"/>
          </a:xfrm>
          <a:prstGeom prst="round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latin typeface="Arial" panose="020B0604020202020204" pitchFamily="34" charset="0"/>
                <a:cs typeface="Arial" panose="020B0604020202020204" pitchFamily="34" charset="0"/>
              </a:rPr>
              <a:t>Questionnaire</a:t>
            </a:r>
            <a:r>
              <a:rPr lang="en-US" altLang="zh-CN" sz="1200" b="1" dirty="0">
                <a:latin typeface="Arial" panose="020B0604020202020204" pitchFamily="34" charset="0"/>
                <a:cs typeface="Arial" panose="020B0604020202020204" pitchFamily="34" charset="0"/>
              </a:rPr>
              <a:t> Design</a:t>
            </a:r>
            <a:endParaRPr lang="zh-CN" altLang="en-US" sz="1200" b="1" dirty="0">
              <a:latin typeface="Arial" panose="020B0604020202020204" pitchFamily="34" charset="0"/>
              <a:cs typeface="Arial" panose="020B0604020202020204" pitchFamily="34" charset="0"/>
            </a:endParaRPr>
          </a:p>
        </p:txBody>
      </p:sp>
      <p:sp>
        <p:nvSpPr>
          <p:cNvPr id="43" name="圆角矩形 42"/>
          <p:cNvSpPr/>
          <p:nvPr/>
        </p:nvSpPr>
        <p:spPr>
          <a:xfrm>
            <a:off x="2772969" y="343182"/>
            <a:ext cx="1243584" cy="379194"/>
          </a:xfrm>
          <a:prstGeom prst="roundRect">
            <a:avLst/>
          </a:prstGeom>
          <a:solidFill>
            <a:srgbClr val="00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PC Buyers</a:t>
            </a:r>
            <a:endParaRPr lang="zh-CN" altLang="en-US" sz="1200" b="1" dirty="0">
              <a:latin typeface="Arial" panose="020B0604020202020204" pitchFamily="34" charset="0"/>
              <a:cs typeface="Arial" panose="020B0604020202020204" pitchFamily="34" charset="0"/>
            </a:endParaRPr>
          </a:p>
        </p:txBody>
      </p:sp>
      <p:cxnSp>
        <p:nvCxnSpPr>
          <p:cNvPr id="48" name="直接连接符 47"/>
          <p:cNvCxnSpPr/>
          <p:nvPr/>
        </p:nvCxnSpPr>
        <p:spPr>
          <a:xfrm>
            <a:off x="354925" y="1925237"/>
            <a:ext cx="3602064" cy="0"/>
          </a:xfrm>
          <a:prstGeom prst="line">
            <a:avLst/>
          </a:prstGeom>
          <a:ln w="12700">
            <a:solidFill>
              <a:srgbClr val="AEAE9F"/>
            </a:solidFill>
            <a:tailEnd type="none"/>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354925" y="1576402"/>
            <a:ext cx="3602064" cy="0"/>
          </a:xfrm>
          <a:prstGeom prst="line">
            <a:avLst/>
          </a:prstGeom>
          <a:ln w="12700">
            <a:solidFill>
              <a:srgbClr val="AEAE9F"/>
            </a:solidFill>
            <a:tailEnd type="none"/>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1444614" y="1596065"/>
            <a:ext cx="1604927" cy="369332"/>
          </a:xfrm>
          <a:prstGeom prst="rect">
            <a:avLst/>
          </a:prstGeom>
        </p:spPr>
        <p:txBody>
          <a:bodyPr wrap="none">
            <a:spAutoFit/>
          </a:bodyPr>
          <a:lstStyle/>
          <a:p>
            <a:pPr lvl="0" algn="ctr">
              <a:defRPr/>
            </a:pPr>
            <a:r>
              <a:rPr lang="en-US" altLang="zh-CN" b="1" dirty="0">
                <a:solidFill>
                  <a:srgbClr val="000000"/>
                </a:solidFill>
                <a:cs typeface="+mn-ea"/>
                <a:sym typeface="+mn-lt"/>
              </a:rPr>
              <a:t>Demographic</a:t>
            </a:r>
          </a:p>
        </p:txBody>
      </p:sp>
      <p:cxnSp>
        <p:nvCxnSpPr>
          <p:cNvPr id="52" name="直接连接符 51"/>
          <p:cNvCxnSpPr/>
          <p:nvPr/>
        </p:nvCxnSpPr>
        <p:spPr>
          <a:xfrm>
            <a:off x="364773" y="4604952"/>
            <a:ext cx="3602064" cy="0"/>
          </a:xfrm>
          <a:prstGeom prst="line">
            <a:avLst/>
          </a:prstGeom>
          <a:ln w="12700">
            <a:solidFill>
              <a:srgbClr val="AEAE9F"/>
            </a:solidFill>
            <a:tailEnd type="none"/>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364773" y="4226300"/>
            <a:ext cx="3602064" cy="0"/>
          </a:xfrm>
          <a:prstGeom prst="line">
            <a:avLst/>
          </a:prstGeom>
          <a:ln w="12700">
            <a:solidFill>
              <a:srgbClr val="AEAE9F"/>
            </a:solidFill>
            <a:tailEnd type="none"/>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1236083" y="4232697"/>
            <a:ext cx="2108269" cy="369332"/>
          </a:xfrm>
          <a:prstGeom prst="rect">
            <a:avLst/>
          </a:prstGeom>
        </p:spPr>
        <p:txBody>
          <a:bodyPr wrap="none">
            <a:spAutoFit/>
          </a:bodyPr>
          <a:lstStyle/>
          <a:p>
            <a:pPr lvl="0" algn="ctr">
              <a:defRPr/>
            </a:pPr>
            <a:r>
              <a:rPr lang="en-US" altLang="zh-CN" b="1" dirty="0">
                <a:solidFill>
                  <a:srgbClr val="000000"/>
                </a:solidFill>
                <a:cs typeface="+mn-ea"/>
                <a:sym typeface="+mn-lt"/>
              </a:rPr>
              <a:t>Purchase Behavior</a:t>
            </a:r>
          </a:p>
        </p:txBody>
      </p:sp>
      <p:grpSp>
        <p:nvGrpSpPr>
          <p:cNvPr id="61" name="组合 60"/>
          <p:cNvGrpSpPr/>
          <p:nvPr/>
        </p:nvGrpSpPr>
        <p:grpSpPr>
          <a:xfrm>
            <a:off x="4071892" y="3324193"/>
            <a:ext cx="3222807" cy="386387"/>
            <a:chOff x="5538970" y="1748962"/>
            <a:chExt cx="1885448" cy="333475"/>
          </a:xfrm>
        </p:grpSpPr>
        <p:sp>
          <p:nvSpPr>
            <p:cNvPr id="66" name="文本框 65"/>
            <p:cNvSpPr txBox="1"/>
            <p:nvPr/>
          </p:nvSpPr>
          <p:spPr>
            <a:xfrm>
              <a:off x="5538970" y="1823324"/>
              <a:ext cx="1885448" cy="23906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dirty="0">
                  <a:ln>
                    <a:noFill/>
                  </a:ln>
                  <a:solidFill>
                    <a:srgbClr val="000000"/>
                  </a:solidFill>
                  <a:effectLst/>
                  <a:uLnTx/>
                  <a:uFillTx/>
                  <a:cs typeface="+mn-ea"/>
                  <a:sym typeface="+mn-lt"/>
                </a:rPr>
                <a:t>Occasions</a:t>
              </a:r>
            </a:p>
          </p:txBody>
        </p:sp>
        <p:grpSp>
          <p:nvGrpSpPr>
            <p:cNvPr id="67" name="组合 66"/>
            <p:cNvGrpSpPr/>
            <p:nvPr/>
          </p:nvGrpSpPr>
          <p:grpSpPr>
            <a:xfrm>
              <a:off x="5653609" y="1748962"/>
              <a:ext cx="1690150" cy="333475"/>
              <a:chOff x="666519" y="1478187"/>
              <a:chExt cx="1690150" cy="333475"/>
            </a:xfrm>
          </p:grpSpPr>
          <p:cxnSp>
            <p:nvCxnSpPr>
              <p:cNvPr id="68" name="直接连接符 67"/>
              <p:cNvCxnSpPr/>
              <p:nvPr/>
            </p:nvCxnSpPr>
            <p:spPr>
              <a:xfrm flipV="1">
                <a:off x="666519" y="1478187"/>
                <a:ext cx="1690150" cy="17160"/>
              </a:xfrm>
              <a:prstGeom prst="line">
                <a:avLst/>
              </a:prstGeom>
              <a:ln w="12700">
                <a:solidFill>
                  <a:srgbClr val="AEAE9F"/>
                </a:solidFill>
                <a:tailEnd type="none"/>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V="1">
                <a:off x="666519" y="1807736"/>
                <a:ext cx="1690150" cy="3926"/>
              </a:xfrm>
              <a:prstGeom prst="line">
                <a:avLst/>
              </a:prstGeom>
              <a:ln w="12700">
                <a:solidFill>
                  <a:srgbClr val="AEAE9F"/>
                </a:solidFill>
                <a:tailEnd type="none"/>
              </a:ln>
            </p:spPr>
            <p:style>
              <a:lnRef idx="1">
                <a:schemeClr val="accent1"/>
              </a:lnRef>
              <a:fillRef idx="0">
                <a:schemeClr val="accent1"/>
              </a:fillRef>
              <a:effectRef idx="0">
                <a:schemeClr val="accent1"/>
              </a:effectRef>
              <a:fontRef idx="minor">
                <a:schemeClr val="tx1"/>
              </a:fontRef>
            </p:style>
          </p:cxnSp>
        </p:grpSp>
      </p:grpSp>
      <p:pic>
        <p:nvPicPr>
          <p:cNvPr id="70" name="图片 69"/>
          <p:cNvPicPr>
            <a:picLocks noChangeAspect="1"/>
          </p:cNvPicPr>
          <p:nvPr/>
        </p:nvPicPr>
        <p:blipFill rotWithShape="1">
          <a:blip r:embed="rId12"/>
          <a:srcRect t="10272" b="4124"/>
          <a:stretch/>
        </p:blipFill>
        <p:spPr>
          <a:xfrm>
            <a:off x="4281620" y="3822671"/>
            <a:ext cx="2119588" cy="1150967"/>
          </a:xfrm>
          <a:prstGeom prst="rect">
            <a:avLst/>
          </a:prstGeom>
        </p:spPr>
      </p:pic>
      <p:sp>
        <p:nvSpPr>
          <p:cNvPr id="71" name="矩形 70"/>
          <p:cNvSpPr/>
          <p:nvPr/>
        </p:nvSpPr>
        <p:spPr bwMode="ltGray">
          <a:xfrm>
            <a:off x="4281620" y="3793507"/>
            <a:ext cx="2119588" cy="1180131"/>
          </a:xfrm>
          <a:prstGeom prst="rect">
            <a:avLst/>
          </a:prstGeom>
          <a:solidFill>
            <a:schemeClr val="tx1">
              <a:lumMod val="20000"/>
              <a:lumOff val="80000"/>
              <a:alpha val="6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dirty="0">
                <a:solidFill>
                  <a:srgbClr val="333333"/>
                </a:solidFill>
                <a:cs typeface="+mn-ea"/>
                <a:sym typeface="+mn-lt"/>
              </a:rPr>
              <a:t>Festivals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1" i="0" u="none" strike="noStrike" kern="1200" cap="none" spc="0" normalizeH="0" baseline="0" noProof="0" dirty="0">
              <a:ln>
                <a:noFill/>
              </a:ln>
              <a:solidFill>
                <a:srgbClr val="333333"/>
              </a:solidFill>
              <a:effectLst/>
              <a:uLnTx/>
              <a:uFillTx/>
              <a:cs typeface="+mn-ea"/>
              <a:sym typeface="+mn-lt"/>
            </a:endParaRPr>
          </a:p>
        </p:txBody>
      </p:sp>
      <p:graphicFrame>
        <p:nvGraphicFramePr>
          <p:cNvPr id="120" name="Chart 3"/>
          <p:cNvGraphicFramePr/>
          <p:nvPr>
            <p:custDataLst>
              <p:tags r:id="rId2"/>
            </p:custDataLst>
          </p:nvPr>
        </p:nvGraphicFramePr>
        <p:xfrm>
          <a:off x="8237538" y="2178050"/>
          <a:ext cx="2911475" cy="2906713"/>
        </p:xfrm>
        <a:graphic>
          <a:graphicData uri="http://schemas.openxmlformats.org/drawingml/2006/chart">
            <c:chart xmlns:c="http://schemas.openxmlformats.org/drawingml/2006/chart" xmlns:r="http://schemas.openxmlformats.org/officeDocument/2006/relationships" r:id="rId13"/>
          </a:graphicData>
        </a:graphic>
      </p:graphicFrame>
      <p:sp>
        <p:nvSpPr>
          <p:cNvPr id="74" name="文本占位符 2"/>
          <p:cNvSpPr>
            <a:spLocks noGrp="1"/>
          </p:cNvSpPr>
          <p:nvPr>
            <p:custDataLst>
              <p:tags r:id="rId3"/>
            </p:custDataLst>
          </p:nvPr>
        </p:nvSpPr>
        <p:spPr bwMode="auto">
          <a:xfrm>
            <a:off x="10529888" y="2317750"/>
            <a:ext cx="214313" cy="19208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D32A48E6-956F-427E-985C-6D42AB349AC1}" type="datetime'''''''''''''''O''''''''''''i''''l'''''''''''''''">
              <a:rPr lang="en-US" altLang="en-US" sz="1400" smtClean="0">
                <a:ea typeface="等线" panose="02010600030101010101" pitchFamily="2" charset="-122"/>
              </a:rPr>
              <a:pPr/>
              <a:t>Oil</a:t>
            </a:fld>
            <a:endParaRPr lang="zh-CN" altLang="en-US" sz="1400" dirty="0">
              <a:ea typeface="等线" panose="02010600030101010101" pitchFamily="2" charset="-122"/>
            </a:endParaRPr>
          </a:p>
        </p:txBody>
      </p:sp>
      <p:sp>
        <p:nvSpPr>
          <p:cNvPr id="75" name="文本占位符 2"/>
          <p:cNvSpPr>
            <a:spLocks noGrp="1"/>
          </p:cNvSpPr>
          <p:nvPr>
            <p:custDataLst>
              <p:tags r:id="rId4"/>
            </p:custDataLst>
          </p:nvPr>
        </p:nvSpPr>
        <p:spPr bwMode="auto">
          <a:xfrm>
            <a:off x="7826375" y="3302000"/>
            <a:ext cx="457200" cy="19208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79BB55D3-DA07-4E87-A2D8-D8DAABB5CCAC}" type="datetime'F''''la''''vo''r'''''''''''''''''''''''''''''''''''''''''''''">
              <a:rPr lang="en-US" altLang="en-US" sz="1400" smtClean="0">
                <a:ea typeface="等线" panose="02010600030101010101" pitchFamily="2" charset="-122"/>
              </a:rPr>
              <a:pPr marL="0" lvl="0" indent="0" algn="r">
                <a:spcBef>
                  <a:spcPct val="0"/>
                </a:spcBef>
                <a:spcAft>
                  <a:spcPct val="0"/>
                </a:spcAft>
                <a:buNone/>
              </a:pPr>
              <a:t>Flavor</a:t>
            </a:fld>
            <a:endParaRPr lang="zh-CN" altLang="en-US" sz="1400" dirty="0">
              <a:ea typeface="等线" panose="02010600030101010101" pitchFamily="2" charset="-122"/>
            </a:endParaRPr>
          </a:p>
        </p:txBody>
      </p:sp>
      <p:sp>
        <p:nvSpPr>
          <p:cNvPr id="76" name="文本占位符 2"/>
          <p:cNvSpPr>
            <a:spLocks noGrp="1"/>
          </p:cNvSpPr>
          <p:nvPr>
            <p:custDataLst>
              <p:tags r:id="rId5"/>
            </p:custDataLst>
          </p:nvPr>
        </p:nvSpPr>
        <p:spPr bwMode="auto">
          <a:xfrm>
            <a:off x="11075988" y="3946525"/>
            <a:ext cx="989013" cy="19208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F0B00264-5316-4BAB-B0F3-5E39E4B38DF2}" type="datetime'''''''P''a''''''''''ckag''''e'''''''' ''''''Si''''ze'''''''''">
              <a:rPr lang="en-US" altLang="en-US" sz="1400" smtClean="0">
                <a:ea typeface="等线" panose="02010600030101010101" pitchFamily="2" charset="-122"/>
              </a:rPr>
              <a:pPr marL="0" lvl="0" indent="0">
                <a:spcBef>
                  <a:spcPct val="0"/>
                </a:spcBef>
                <a:spcAft>
                  <a:spcPct val="0"/>
                </a:spcAft>
                <a:buNone/>
              </a:pPr>
              <a:t>Package Size</a:t>
            </a:fld>
            <a:endParaRPr lang="zh-CN" altLang="en-US" sz="1400" dirty="0">
              <a:ea typeface="等线" panose="02010600030101010101" pitchFamily="2" charset="-122"/>
            </a:endParaRPr>
          </a:p>
        </p:txBody>
      </p:sp>
      <p:sp>
        <p:nvSpPr>
          <p:cNvPr id="77" name="文本占位符 2"/>
          <p:cNvSpPr>
            <a:spLocks noGrp="1"/>
          </p:cNvSpPr>
          <p:nvPr>
            <p:custDataLst>
              <p:tags r:id="rId6"/>
            </p:custDataLst>
          </p:nvPr>
        </p:nvSpPr>
        <p:spPr bwMode="auto">
          <a:xfrm>
            <a:off x="10086975" y="4973638"/>
            <a:ext cx="371475" cy="19208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109DDD9F-002C-43FA-B846-8403F6D06F7D}" type="datetime'P''''''''''''''''r''''''''''''i''ce'''''">
              <a:rPr lang="en-US" altLang="en-US" sz="1400" smtClean="0">
                <a:ea typeface="等线" panose="02010600030101010101" pitchFamily="2" charset="-122"/>
              </a:rPr>
              <a:pPr marL="0" lvl="0" indent="0">
                <a:spcBef>
                  <a:spcPct val="0"/>
                </a:spcBef>
                <a:spcAft>
                  <a:spcPct val="0"/>
                </a:spcAft>
                <a:buNone/>
              </a:pPr>
              <a:t>Price</a:t>
            </a:fld>
            <a:endParaRPr lang="zh-CN" altLang="en-US" sz="1400" dirty="0">
              <a:ea typeface="等线" panose="02010600030101010101" pitchFamily="2" charset="-122"/>
            </a:endParaRPr>
          </a:p>
        </p:txBody>
      </p:sp>
      <p:sp>
        <p:nvSpPr>
          <p:cNvPr id="78" name="文本占位符 2"/>
          <p:cNvSpPr>
            <a:spLocks noGrp="1"/>
          </p:cNvSpPr>
          <p:nvPr>
            <p:custDataLst>
              <p:tags r:id="rId7"/>
            </p:custDataLst>
          </p:nvPr>
        </p:nvSpPr>
        <p:spPr bwMode="auto">
          <a:xfrm>
            <a:off x="8910638" y="5013325"/>
            <a:ext cx="569913" cy="19208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CC406F49-805B-4453-8A2B-D0D899B4D165}" type="datetime'T''''''e''x''''tur''''''''''''''''''''''''e'''">
              <a:rPr lang="en-US" altLang="en-US" sz="1400" smtClean="0">
                <a:ea typeface="等线" panose="02010600030101010101" pitchFamily="2" charset="-122"/>
              </a:rPr>
              <a:pPr marL="0" lvl="0" indent="0" algn="r">
                <a:spcBef>
                  <a:spcPct val="0"/>
                </a:spcBef>
                <a:spcAft>
                  <a:spcPct val="0"/>
                </a:spcAft>
                <a:buNone/>
              </a:pPr>
              <a:t>Texture</a:t>
            </a:fld>
            <a:endParaRPr lang="zh-CN" altLang="en-US" sz="1400" dirty="0">
              <a:ea typeface="等线" panose="02010600030101010101" pitchFamily="2" charset="-122"/>
            </a:endParaRPr>
          </a:p>
        </p:txBody>
      </p:sp>
      <p:cxnSp>
        <p:nvCxnSpPr>
          <p:cNvPr id="115" name="直接连接符 114"/>
          <p:cNvCxnSpPr/>
          <p:nvPr/>
        </p:nvCxnSpPr>
        <p:spPr>
          <a:xfrm>
            <a:off x="7811500" y="1898198"/>
            <a:ext cx="3602064" cy="0"/>
          </a:xfrm>
          <a:prstGeom prst="line">
            <a:avLst/>
          </a:prstGeom>
          <a:ln w="12700">
            <a:solidFill>
              <a:srgbClr val="AEAE9F"/>
            </a:solidFill>
            <a:tailEnd type="none"/>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7811500" y="1549363"/>
            <a:ext cx="3602064" cy="0"/>
          </a:xfrm>
          <a:prstGeom prst="line">
            <a:avLst/>
          </a:prstGeom>
          <a:ln w="12700">
            <a:solidFill>
              <a:srgbClr val="AEAE9F"/>
            </a:solidFill>
            <a:tailEnd type="none"/>
          </a:ln>
        </p:spPr>
        <p:style>
          <a:lnRef idx="1">
            <a:schemeClr val="accent1"/>
          </a:lnRef>
          <a:fillRef idx="0">
            <a:schemeClr val="accent1"/>
          </a:fillRef>
          <a:effectRef idx="0">
            <a:schemeClr val="accent1"/>
          </a:effectRef>
          <a:fontRef idx="minor">
            <a:schemeClr val="tx1"/>
          </a:fontRef>
        </p:style>
      </p:cxnSp>
      <p:sp>
        <p:nvSpPr>
          <p:cNvPr id="117" name="矩形 116"/>
          <p:cNvSpPr/>
          <p:nvPr/>
        </p:nvSpPr>
        <p:spPr>
          <a:xfrm>
            <a:off x="7862450" y="1569026"/>
            <a:ext cx="3682418" cy="369332"/>
          </a:xfrm>
          <a:prstGeom prst="rect">
            <a:avLst/>
          </a:prstGeom>
        </p:spPr>
        <p:txBody>
          <a:bodyPr wrap="none">
            <a:spAutoFit/>
          </a:bodyPr>
          <a:lstStyle/>
          <a:p>
            <a:pPr lvl="0" algn="ctr">
              <a:defRPr/>
            </a:pPr>
            <a:r>
              <a:rPr lang="en-US" altLang="zh-CN" b="1" dirty="0">
                <a:solidFill>
                  <a:srgbClr val="000000"/>
                </a:solidFill>
                <a:cs typeface="+mn-ea"/>
                <a:sym typeface="+mn-lt"/>
              </a:rPr>
              <a:t>Relative Importance of Attributes</a:t>
            </a:r>
          </a:p>
        </p:txBody>
      </p:sp>
      <p:pic>
        <p:nvPicPr>
          <p:cNvPr id="2" name="Picture 13" descr="Adult Icon Png #171955 - Free Icons Library">
            <a:extLst>
              <a:ext uri="{FF2B5EF4-FFF2-40B4-BE49-F238E27FC236}">
                <a16:creationId xmlns:a16="http://schemas.microsoft.com/office/drawing/2014/main" id="{DFA2154E-D701-3EE4-B0B6-47A840214D8B}"/>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02895" y="789241"/>
            <a:ext cx="715441" cy="680508"/>
          </a:xfrm>
          <a:prstGeom prst="rect">
            <a:avLst/>
          </a:prstGeom>
          <a:noFill/>
          <a:extLst>
            <a:ext uri="{909E8E84-426E-40DD-AFC4-6F175D3DCCD1}">
              <a14:hiddenFill xmlns:a14="http://schemas.microsoft.com/office/drawing/2010/main">
                <a:solidFill>
                  <a:srgbClr val="FFFFFF"/>
                </a:solidFill>
              </a14:hiddenFill>
            </a:ext>
          </a:extLst>
        </p:spPr>
      </p:pic>
      <p:sp>
        <p:nvSpPr>
          <p:cNvPr id="8" name="圆角矩形 11">
            <a:extLst>
              <a:ext uri="{FF2B5EF4-FFF2-40B4-BE49-F238E27FC236}">
                <a16:creationId xmlns:a16="http://schemas.microsoft.com/office/drawing/2014/main" id="{68C0706B-A388-3D19-30A0-3331508E478D}"/>
              </a:ext>
            </a:extLst>
          </p:cNvPr>
          <p:cNvSpPr/>
          <p:nvPr/>
        </p:nvSpPr>
        <p:spPr>
          <a:xfrm>
            <a:off x="4073753" y="352749"/>
            <a:ext cx="1517794" cy="379194"/>
          </a:xfrm>
          <a:prstGeom prst="round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Summary &amp;</a:t>
            </a:r>
          </a:p>
          <a:p>
            <a:pPr algn="ctr"/>
            <a:r>
              <a:rPr lang="en-US" altLang="zh-CN" sz="1200" b="1" dirty="0">
                <a:latin typeface="Arial" panose="020B0604020202020204" pitchFamily="34" charset="0"/>
                <a:cs typeface="Arial" panose="020B0604020202020204" pitchFamily="34" charset="0"/>
              </a:rPr>
              <a:t>Recommendation</a:t>
            </a:r>
            <a:endParaRPr lang="zh-CN" altLang="en-US" sz="1200" b="1" dirty="0">
              <a:latin typeface="Arial" panose="020B0604020202020204" pitchFamily="34" charset="0"/>
              <a:cs typeface="Arial" panose="020B0604020202020204" pitchFamily="34" charset="0"/>
            </a:endParaRPr>
          </a:p>
        </p:txBody>
      </p:sp>
      <p:sp>
        <p:nvSpPr>
          <p:cNvPr id="9" name="圆角矩形 12">
            <a:extLst>
              <a:ext uri="{FF2B5EF4-FFF2-40B4-BE49-F238E27FC236}">
                <a16:creationId xmlns:a16="http://schemas.microsoft.com/office/drawing/2014/main" id="{7ABC90B6-9A1D-8D65-B9B9-997E22398D82}"/>
              </a:ext>
            </a:extLst>
          </p:cNvPr>
          <p:cNvSpPr/>
          <p:nvPr/>
        </p:nvSpPr>
        <p:spPr bwMode="ltGray">
          <a:xfrm>
            <a:off x="403448" y="4686013"/>
            <a:ext cx="3506878" cy="1050226"/>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R="0" lvl="0" algn="l" defTabSz="914400" rtl="0" eaLnBrk="1" fontAlgn="auto" latinLnBrk="0" hangingPunct="1">
              <a:lnSpc>
                <a:spcPct val="100000"/>
              </a:lnSpc>
              <a:spcBef>
                <a:spcPts val="0"/>
              </a:spcBef>
              <a:spcAft>
                <a:spcPts val="0"/>
              </a:spcAft>
              <a:buClrTx/>
              <a:buSzTx/>
              <a:tabLst/>
              <a:defRPr/>
            </a:pPr>
            <a:r>
              <a:rPr lang="en-US" altLang="zh-CN" sz="1600" b="1" dirty="0">
                <a:solidFill>
                  <a:srgbClr val="333333"/>
                </a:solidFill>
                <a:cs typeface="+mn-ea"/>
                <a:sym typeface="+mn-lt"/>
              </a:rPr>
              <a:t>&lt;3</a:t>
            </a:r>
            <a:r>
              <a:rPr kumimoji="0" lang="en-US" altLang="zh-CN" sz="1600" b="1" i="0" u="none" strike="noStrike" kern="1200" cap="none" spc="0" normalizeH="0" baseline="0" noProof="0" dirty="0">
                <a:ln>
                  <a:noFill/>
                </a:ln>
                <a:solidFill>
                  <a:srgbClr val="333333"/>
                </a:solidFill>
                <a:effectLst/>
                <a:uLnTx/>
                <a:uFillTx/>
                <a:cs typeface="+mn-ea"/>
                <a:sym typeface="+mn-lt"/>
              </a:rPr>
              <a:t> times/month </a:t>
            </a:r>
            <a:r>
              <a:rPr kumimoji="0" lang="en-US" altLang="zh-CN" sz="1200" i="0" u="none" strike="noStrike" kern="1200" cap="none" spc="0" normalizeH="0" baseline="0" noProof="0" dirty="0">
                <a:ln>
                  <a:noFill/>
                </a:ln>
                <a:solidFill>
                  <a:schemeClr val="accent4">
                    <a:lumMod val="75000"/>
                  </a:schemeClr>
                </a:solidFill>
                <a:effectLst/>
                <a:uLnTx/>
                <a:uFillTx/>
                <a:cs typeface="+mn-ea"/>
                <a:sym typeface="+mn-lt"/>
              </a:rPr>
              <a:t>I</a:t>
            </a:r>
            <a:r>
              <a:rPr kumimoji="0" lang="en-US" altLang="zh-CN" sz="1200" i="0" u="none" strike="noStrike" kern="1200" cap="none" spc="0" normalizeH="0" noProof="0" dirty="0">
                <a:ln>
                  <a:noFill/>
                </a:ln>
                <a:solidFill>
                  <a:schemeClr val="accent4">
                    <a:lumMod val="75000"/>
                  </a:schemeClr>
                </a:solidFill>
                <a:effectLst/>
                <a:uLnTx/>
                <a:uFillTx/>
                <a:cs typeface="+mn-ea"/>
                <a:sym typeface="+mn-lt"/>
              </a:rPr>
              <a:t>n</a:t>
            </a:r>
            <a:r>
              <a:rPr kumimoji="0" lang="en-US" altLang="zh-CN" sz="1200" b="0" i="0" u="none" strike="noStrike" kern="1200" cap="none" spc="0" normalizeH="0" noProof="0" dirty="0">
                <a:ln>
                  <a:noFill/>
                </a:ln>
                <a:solidFill>
                  <a:schemeClr val="accent4">
                    <a:lumMod val="75000"/>
                  </a:schemeClr>
                </a:solidFill>
                <a:effectLst/>
                <a:uLnTx/>
                <a:uFillTx/>
                <a:cs typeface="+mn-ea"/>
                <a:sym typeface="+mn-lt"/>
              </a:rPr>
              <a:t>dex</a:t>
            </a:r>
            <a:r>
              <a:rPr kumimoji="0" lang="zh-CN" altLang="en-US" sz="1200" b="0" i="0" u="none" strike="noStrike" kern="1200" cap="none" spc="0" normalizeH="0" baseline="0" noProof="0" dirty="0">
                <a:ln>
                  <a:noFill/>
                </a:ln>
                <a:solidFill>
                  <a:schemeClr val="accent4">
                    <a:lumMod val="75000"/>
                  </a:schemeClr>
                </a:solidFill>
                <a:effectLst/>
                <a:uLnTx/>
                <a:uFillTx/>
                <a:cs typeface="+mn-ea"/>
                <a:sym typeface="+mn-lt"/>
              </a:rPr>
              <a:t>：</a:t>
            </a:r>
            <a:r>
              <a:rPr kumimoji="0" lang="en-US" altLang="zh-CN" sz="1200" b="1" i="0" u="none" strike="noStrike" kern="1200" cap="none" spc="0" normalizeH="0" baseline="0" noProof="0" dirty="0">
                <a:ln>
                  <a:noFill/>
                </a:ln>
                <a:solidFill>
                  <a:schemeClr val="accent4">
                    <a:lumMod val="75000"/>
                  </a:schemeClr>
                </a:solidFill>
                <a:effectLst/>
                <a:uLnTx/>
                <a:uFillTx/>
                <a:cs typeface="+mn-ea"/>
                <a:sym typeface="+mn-lt"/>
              </a:rPr>
              <a:t>113</a:t>
            </a:r>
          </a:p>
          <a:p>
            <a:pPr marR="0" lvl="0" algn="l" defTabSz="914400" rtl="0" eaLnBrk="1" fontAlgn="auto" latinLnBrk="0" hangingPunct="1">
              <a:lnSpc>
                <a:spcPct val="100000"/>
              </a:lnSpc>
              <a:spcBef>
                <a:spcPts val="0"/>
              </a:spcBef>
              <a:spcAft>
                <a:spcPts val="0"/>
              </a:spcAft>
              <a:buClrTx/>
              <a:buSzTx/>
              <a:tabLst/>
              <a:defRPr/>
            </a:pPr>
            <a:endParaRPr kumimoji="0" lang="en-US" altLang="zh-CN" sz="1200" b="1" i="0" u="none" strike="noStrike" kern="1200" cap="none" spc="0" normalizeH="0" baseline="0" noProof="0" dirty="0">
              <a:ln>
                <a:noFill/>
              </a:ln>
              <a:solidFill>
                <a:schemeClr val="accent4">
                  <a:lumMod val="75000"/>
                </a:schemeClr>
              </a:solidFill>
              <a:effectLst/>
              <a:uLnTx/>
              <a:uFillTx/>
              <a:cs typeface="+mn-ea"/>
              <a:sym typeface="+mn-lt"/>
            </a:endParaRPr>
          </a:p>
          <a:p>
            <a:pPr>
              <a:defRPr/>
            </a:pPr>
            <a:r>
              <a:rPr kumimoji="0" lang="en-US" altLang="zh-CN" sz="1600" b="1" i="0" u="none" strike="noStrike" kern="1200" cap="none" spc="0" normalizeH="0" baseline="0" noProof="0" dirty="0">
                <a:ln>
                  <a:noFill/>
                </a:ln>
                <a:solidFill>
                  <a:srgbClr val="333333"/>
                </a:solidFill>
                <a:effectLst/>
                <a:uLnTx/>
                <a:uFillTx/>
                <a:cs typeface="+mn-ea"/>
                <a:sym typeface="+mn-lt"/>
              </a:rPr>
              <a:t>Annual Spend &lt; 150 RMB </a:t>
            </a:r>
          </a:p>
          <a:p>
            <a:pPr>
              <a:defRPr/>
            </a:pPr>
            <a:r>
              <a:rPr kumimoji="0" lang="en-US" altLang="zh-CN" sz="1200" b="0" i="0" u="none" strike="noStrike" kern="1200" cap="none" spc="0" normalizeH="0" noProof="0" dirty="0">
                <a:ln>
                  <a:noFill/>
                </a:ln>
                <a:solidFill>
                  <a:schemeClr val="accent4">
                    <a:lumMod val="75000"/>
                  </a:schemeClr>
                </a:solidFill>
                <a:effectLst/>
                <a:uLnTx/>
                <a:uFillTx/>
                <a:cs typeface="+mn-ea"/>
                <a:sym typeface="+mn-lt"/>
              </a:rPr>
              <a:t>Index</a:t>
            </a:r>
            <a:r>
              <a:rPr kumimoji="0" lang="zh-CN" altLang="en-US" sz="1200" b="0" i="0" u="none" strike="noStrike" kern="1200" cap="none" spc="0" normalizeH="0" baseline="0" noProof="0" dirty="0">
                <a:ln>
                  <a:noFill/>
                </a:ln>
                <a:solidFill>
                  <a:schemeClr val="accent4">
                    <a:lumMod val="75000"/>
                  </a:schemeClr>
                </a:solidFill>
                <a:effectLst/>
                <a:uLnTx/>
                <a:uFillTx/>
                <a:cs typeface="+mn-ea"/>
                <a:sym typeface="+mn-lt"/>
              </a:rPr>
              <a:t>：</a:t>
            </a:r>
            <a:r>
              <a:rPr kumimoji="0" lang="en-US" altLang="zh-CN" sz="1200" b="1" i="0" u="none" strike="noStrike" kern="1200" cap="none" spc="0" normalizeH="0" baseline="0" noProof="0" dirty="0">
                <a:ln>
                  <a:noFill/>
                </a:ln>
                <a:solidFill>
                  <a:schemeClr val="accent4">
                    <a:lumMod val="75000"/>
                  </a:schemeClr>
                </a:solidFill>
                <a:effectLst/>
                <a:uLnTx/>
                <a:uFillTx/>
                <a:cs typeface="+mn-ea"/>
                <a:sym typeface="+mn-lt"/>
              </a:rPr>
              <a:t>139</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200" b="1" i="0" u="none" strike="noStrike" kern="1200" cap="none" spc="0" normalizeH="0" baseline="0" noProof="0" dirty="0">
              <a:ln>
                <a:noFill/>
              </a:ln>
              <a:solidFill>
                <a:schemeClr val="accent4">
                  <a:lumMod val="75000"/>
                </a:schemeClr>
              </a:solidFill>
              <a:effectLst/>
              <a:uLnTx/>
              <a:uFillTx/>
              <a:cs typeface="+mn-ea"/>
              <a:sym typeface="+mn-lt"/>
            </a:endParaRPr>
          </a:p>
        </p:txBody>
      </p:sp>
      <p:pic>
        <p:nvPicPr>
          <p:cNvPr id="23" name="Picture 22">
            <a:extLst>
              <a:ext uri="{FF2B5EF4-FFF2-40B4-BE49-F238E27FC236}">
                <a16:creationId xmlns:a16="http://schemas.microsoft.com/office/drawing/2014/main" id="{B4725254-B5BA-CEE7-097B-9BA1EE7D9BA9}"/>
              </a:ext>
            </a:extLst>
          </p:cNvPr>
          <p:cNvPicPr>
            <a:picLocks noChangeAspect="1"/>
          </p:cNvPicPr>
          <p:nvPr/>
        </p:nvPicPr>
        <p:blipFill>
          <a:blip r:embed="rId15"/>
          <a:stretch>
            <a:fillRect/>
          </a:stretch>
        </p:blipFill>
        <p:spPr>
          <a:xfrm>
            <a:off x="5983572" y="4598028"/>
            <a:ext cx="1665093" cy="1168007"/>
          </a:xfrm>
          <a:prstGeom prst="rect">
            <a:avLst/>
          </a:prstGeom>
        </p:spPr>
      </p:pic>
      <p:sp>
        <p:nvSpPr>
          <p:cNvPr id="24" name="矩形 70">
            <a:extLst>
              <a:ext uri="{FF2B5EF4-FFF2-40B4-BE49-F238E27FC236}">
                <a16:creationId xmlns:a16="http://schemas.microsoft.com/office/drawing/2014/main" id="{CC1CA2B3-9FA1-0B72-C66D-51DE20449737}"/>
              </a:ext>
            </a:extLst>
          </p:cNvPr>
          <p:cNvSpPr/>
          <p:nvPr/>
        </p:nvSpPr>
        <p:spPr bwMode="ltGray">
          <a:xfrm>
            <a:off x="5990125" y="4597465"/>
            <a:ext cx="1640989" cy="1207167"/>
          </a:xfrm>
          <a:prstGeom prst="rect">
            <a:avLst/>
          </a:prstGeom>
          <a:solidFill>
            <a:schemeClr val="tx1">
              <a:lumMod val="20000"/>
              <a:lumOff val="80000"/>
              <a:alpha val="6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dirty="0">
                <a:solidFill>
                  <a:srgbClr val="333333"/>
                </a:solidFill>
                <a:cs typeface="+mn-ea"/>
                <a:sym typeface="+mn-lt"/>
              </a:rPr>
              <a:t>Stock up at home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1" i="0" u="none" strike="noStrike" kern="1200" cap="none" spc="0" normalizeH="0" baseline="0" noProof="0" dirty="0">
              <a:ln>
                <a:noFill/>
              </a:ln>
              <a:solidFill>
                <a:srgbClr val="333333"/>
              </a:solidFill>
              <a:effectLst/>
              <a:uLnTx/>
              <a:uFillTx/>
              <a:cs typeface="+mn-ea"/>
              <a:sym typeface="+mn-lt"/>
            </a:endParaRPr>
          </a:p>
        </p:txBody>
      </p:sp>
      <p:pic>
        <p:nvPicPr>
          <p:cNvPr id="25" name="Picture 24">
            <a:extLst>
              <a:ext uri="{FF2B5EF4-FFF2-40B4-BE49-F238E27FC236}">
                <a16:creationId xmlns:a16="http://schemas.microsoft.com/office/drawing/2014/main" id="{51EB18BD-7A63-EC9E-B485-83409F36885A}"/>
              </a:ext>
            </a:extLst>
          </p:cNvPr>
          <p:cNvPicPr>
            <a:picLocks noChangeAspect="1"/>
          </p:cNvPicPr>
          <p:nvPr/>
        </p:nvPicPr>
        <p:blipFill rotWithShape="1">
          <a:blip r:embed="rId16"/>
          <a:srcRect r="7039" b="3428"/>
          <a:stretch/>
        </p:blipFill>
        <p:spPr>
          <a:xfrm>
            <a:off x="5946713" y="2092427"/>
            <a:ext cx="1480823" cy="1106345"/>
          </a:xfrm>
          <a:prstGeom prst="rect">
            <a:avLst/>
          </a:prstGeom>
        </p:spPr>
      </p:pic>
      <p:sp>
        <p:nvSpPr>
          <p:cNvPr id="26" name="矩形 83">
            <a:extLst>
              <a:ext uri="{FF2B5EF4-FFF2-40B4-BE49-F238E27FC236}">
                <a16:creationId xmlns:a16="http://schemas.microsoft.com/office/drawing/2014/main" id="{ECB56E62-C2DA-793F-5B72-2DE61F598B28}"/>
              </a:ext>
            </a:extLst>
          </p:cNvPr>
          <p:cNvSpPr/>
          <p:nvPr/>
        </p:nvSpPr>
        <p:spPr bwMode="ltGray">
          <a:xfrm>
            <a:off x="5946713" y="2058180"/>
            <a:ext cx="1480823" cy="1153745"/>
          </a:xfrm>
          <a:prstGeom prst="rect">
            <a:avLst/>
          </a:prstGeom>
          <a:solidFill>
            <a:schemeClr val="tx1">
              <a:lumMod val="20000"/>
              <a:lumOff val="80000"/>
              <a:alpha val="6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en-US" altLang="zh-CN" sz="1400" b="1" dirty="0">
                <a:solidFill>
                  <a:srgbClr val="333333"/>
                </a:solidFill>
                <a:cs typeface="+mn-ea"/>
                <a:sym typeface="+mn-lt"/>
              </a:rPr>
              <a:t>Supermarket</a:t>
            </a:r>
            <a:endParaRPr lang="zh-CN" altLang="en-US" sz="1400" b="1" dirty="0">
              <a:solidFill>
                <a:srgbClr val="333333"/>
              </a:solidFill>
              <a:cs typeface="+mn-ea"/>
              <a:sym typeface="+mn-lt"/>
            </a:endParaRPr>
          </a:p>
        </p:txBody>
      </p:sp>
    </p:spTree>
    <p:extLst>
      <p:ext uri="{BB962C8B-B14F-4D97-AF65-F5344CB8AC3E}">
        <p14:creationId xmlns:p14="http://schemas.microsoft.com/office/powerpoint/2010/main" val="21935611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95" imgH="394" progId="TCLayout.ActiveDocument.1">
                  <p:embed/>
                </p:oleObj>
              </mc:Choice>
              <mc:Fallback>
                <p:oleObj name="think-cell 幻灯片" r:id="rId3" imgW="395" imgH="394" progId="TCLayout.ActiveDocument.1">
                  <p:embed/>
                  <p:pic>
                    <p:nvPicPr>
                      <p:cNvPr id="6" name="think-cell data - do not delete"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页脚占位符 3"/>
          <p:cNvSpPr>
            <a:spLocks noGrp="1"/>
          </p:cNvSpPr>
          <p:nvPr>
            <p:ph type="ftr" sz="quarter" idx="11"/>
          </p:nvPr>
        </p:nvSpPr>
        <p:spPr/>
        <p:txBody>
          <a:bodyPr/>
          <a:lstStyle/>
          <a:p>
            <a:r>
              <a:rPr lang="en-US" altLang="zh-CN" sz="1600" i="1" dirty="0">
                <a:latin typeface="Arial" panose="020B0604020202020204" pitchFamily="34" charset="0"/>
                <a:cs typeface="Arial" panose="020B0604020202020204" pitchFamily="34" charset="0"/>
              </a:rPr>
              <a:t>Data: Questionnaire Data</a:t>
            </a:r>
            <a:endParaRPr lang="zh-CN" altLang="en-US" sz="1600" i="1" dirty="0">
              <a:latin typeface="Arial" panose="020B0604020202020204" pitchFamily="34" charset="0"/>
              <a:cs typeface="Arial" panose="020B0604020202020204" pitchFamily="34" charset="0"/>
            </a:endParaRPr>
          </a:p>
          <a:p>
            <a:endParaRPr lang="zh-CN" altLang="en-US" sz="1600" dirty="0"/>
          </a:p>
        </p:txBody>
      </p:sp>
      <p:sp>
        <p:nvSpPr>
          <p:cNvPr id="5" name="灯片编号占位符 4"/>
          <p:cNvSpPr>
            <a:spLocks noGrp="1"/>
          </p:cNvSpPr>
          <p:nvPr>
            <p:ph type="sldNum" sz="quarter" idx="12"/>
          </p:nvPr>
        </p:nvSpPr>
        <p:spPr/>
        <p:txBody>
          <a:bodyPr/>
          <a:lstStyle/>
          <a:p>
            <a:fld id="{1DDAB59E-332C-4060-B0C9-643DCBD9587F}" type="slidenum">
              <a:rPr lang="zh-CN" altLang="en-US" smtClean="0"/>
              <a:t>46</a:t>
            </a:fld>
            <a:endParaRPr lang="zh-CN" altLang="en-US"/>
          </a:p>
        </p:txBody>
      </p:sp>
      <p:sp>
        <p:nvSpPr>
          <p:cNvPr id="40" name="矩形 39"/>
          <p:cNvSpPr/>
          <p:nvPr/>
        </p:nvSpPr>
        <p:spPr>
          <a:xfrm>
            <a:off x="85344" y="26261"/>
            <a:ext cx="6096000" cy="307777"/>
          </a:xfrm>
          <a:prstGeom prst="rect">
            <a:avLst/>
          </a:prstGeom>
        </p:spPr>
        <p:txBody>
          <a:bodyPr>
            <a:spAutoFit/>
          </a:bodyPr>
          <a:lstStyle/>
          <a:p>
            <a:pPr fontAlgn="t"/>
            <a:r>
              <a:rPr lang="en-US" altLang="zh-CN" sz="1400" b="1" dirty="0">
                <a:solidFill>
                  <a:srgbClr val="005B00"/>
                </a:solidFill>
                <a:latin typeface="微软雅黑" panose="020B0503020204020204" pitchFamily="34" charset="-122"/>
                <a:ea typeface="微软雅黑" panose="020B0503020204020204" pitchFamily="34" charset="-122"/>
              </a:rPr>
              <a:t>Objective 3. New Product Launch Suggestions</a:t>
            </a:r>
            <a:endParaRPr lang="zh-CN" altLang="zh-CN" sz="1400" b="1" dirty="0">
              <a:solidFill>
                <a:srgbClr val="005B00"/>
              </a:solidFill>
              <a:latin typeface="微软雅黑" panose="020B0503020204020204" pitchFamily="34" charset="-122"/>
              <a:ea typeface="微软雅黑" panose="020B0503020204020204" pitchFamily="34" charset="-122"/>
            </a:endParaRPr>
          </a:p>
        </p:txBody>
      </p:sp>
      <p:sp>
        <p:nvSpPr>
          <p:cNvPr id="41" name="圆角矩形 40"/>
          <p:cNvSpPr/>
          <p:nvPr/>
        </p:nvSpPr>
        <p:spPr>
          <a:xfrm>
            <a:off x="1472185" y="343182"/>
            <a:ext cx="1243584" cy="379194"/>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Non-PC Buyers</a:t>
            </a:r>
            <a:endParaRPr lang="zh-CN" altLang="en-US" sz="1200" b="1" dirty="0">
              <a:latin typeface="Arial" panose="020B0604020202020204" pitchFamily="34" charset="0"/>
              <a:cs typeface="Arial" panose="020B0604020202020204" pitchFamily="34" charset="0"/>
            </a:endParaRPr>
          </a:p>
        </p:txBody>
      </p:sp>
      <p:sp>
        <p:nvSpPr>
          <p:cNvPr id="42" name="圆角矩形 41"/>
          <p:cNvSpPr/>
          <p:nvPr/>
        </p:nvSpPr>
        <p:spPr>
          <a:xfrm>
            <a:off x="171401" y="352749"/>
            <a:ext cx="1243584" cy="379194"/>
          </a:xfrm>
          <a:prstGeom prst="round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latin typeface="Arial" panose="020B0604020202020204" pitchFamily="34" charset="0"/>
                <a:cs typeface="Arial" panose="020B0604020202020204" pitchFamily="34" charset="0"/>
              </a:rPr>
              <a:t>Questionnaire</a:t>
            </a:r>
            <a:r>
              <a:rPr lang="en-US" altLang="zh-CN" sz="1200" b="1" dirty="0">
                <a:latin typeface="Arial" panose="020B0604020202020204" pitchFamily="34" charset="0"/>
                <a:cs typeface="Arial" panose="020B0604020202020204" pitchFamily="34" charset="0"/>
              </a:rPr>
              <a:t> Design</a:t>
            </a:r>
            <a:endParaRPr lang="zh-CN" altLang="en-US" sz="1200" b="1" dirty="0">
              <a:latin typeface="Arial" panose="020B0604020202020204" pitchFamily="34" charset="0"/>
              <a:cs typeface="Arial" panose="020B0604020202020204" pitchFamily="34" charset="0"/>
            </a:endParaRPr>
          </a:p>
        </p:txBody>
      </p:sp>
      <p:sp>
        <p:nvSpPr>
          <p:cNvPr id="43" name="圆角矩形 42"/>
          <p:cNvSpPr/>
          <p:nvPr/>
        </p:nvSpPr>
        <p:spPr>
          <a:xfrm>
            <a:off x="2772969" y="343182"/>
            <a:ext cx="1243584" cy="379194"/>
          </a:xfrm>
          <a:prstGeom prst="roundRect">
            <a:avLst/>
          </a:prstGeom>
          <a:solidFill>
            <a:srgbClr val="00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PC Buyers</a:t>
            </a:r>
            <a:endParaRPr lang="zh-CN" altLang="en-US" sz="1200" b="1" dirty="0">
              <a:latin typeface="Arial" panose="020B0604020202020204" pitchFamily="34" charset="0"/>
              <a:cs typeface="Arial" panose="020B0604020202020204" pitchFamily="34" charset="0"/>
            </a:endParaRPr>
          </a:p>
        </p:txBody>
      </p:sp>
      <p:graphicFrame>
        <p:nvGraphicFramePr>
          <p:cNvPr id="7" name="Table 6">
            <a:extLst>
              <a:ext uri="{FF2B5EF4-FFF2-40B4-BE49-F238E27FC236}">
                <a16:creationId xmlns:a16="http://schemas.microsoft.com/office/drawing/2014/main" id="{96F3DBA3-D115-813D-FFB5-89ADE67B9A92}"/>
              </a:ext>
            </a:extLst>
          </p:cNvPr>
          <p:cNvGraphicFramePr>
            <a:graphicFrameLocks noGrp="1"/>
          </p:cNvGraphicFramePr>
          <p:nvPr>
            <p:extLst>
              <p:ext uri="{D42A27DB-BD31-4B8C-83A1-F6EECF244321}">
                <p14:modId xmlns:p14="http://schemas.microsoft.com/office/powerpoint/2010/main" val="2144877240"/>
              </p:ext>
            </p:extLst>
          </p:nvPr>
        </p:nvGraphicFramePr>
        <p:xfrm>
          <a:off x="2356334" y="995235"/>
          <a:ext cx="5395435" cy="3726109"/>
        </p:xfrm>
        <a:graphic>
          <a:graphicData uri="http://schemas.openxmlformats.org/drawingml/2006/table">
            <a:tbl>
              <a:tblPr firstRow="1" firstCol="1" bandRow="1">
                <a:tableStyleId>{5C22544A-7EE6-4342-B048-85BDC9FD1C3A}</a:tableStyleId>
              </a:tblPr>
              <a:tblGrid>
                <a:gridCol w="1224087">
                  <a:extLst>
                    <a:ext uri="{9D8B030D-6E8A-4147-A177-3AD203B41FA5}">
                      <a16:colId xmlns:a16="http://schemas.microsoft.com/office/drawing/2014/main" val="1235064870"/>
                    </a:ext>
                  </a:extLst>
                </a:gridCol>
                <a:gridCol w="2118887">
                  <a:extLst>
                    <a:ext uri="{9D8B030D-6E8A-4147-A177-3AD203B41FA5}">
                      <a16:colId xmlns:a16="http://schemas.microsoft.com/office/drawing/2014/main" val="1120348214"/>
                    </a:ext>
                  </a:extLst>
                </a:gridCol>
                <a:gridCol w="1489445">
                  <a:extLst>
                    <a:ext uri="{9D8B030D-6E8A-4147-A177-3AD203B41FA5}">
                      <a16:colId xmlns:a16="http://schemas.microsoft.com/office/drawing/2014/main" val="2383662384"/>
                    </a:ext>
                  </a:extLst>
                </a:gridCol>
                <a:gridCol w="563016">
                  <a:extLst>
                    <a:ext uri="{9D8B030D-6E8A-4147-A177-3AD203B41FA5}">
                      <a16:colId xmlns:a16="http://schemas.microsoft.com/office/drawing/2014/main" val="2114608841"/>
                    </a:ext>
                  </a:extLst>
                </a:gridCol>
              </a:tblGrid>
              <a:tr h="207006">
                <a:tc rowSpan="2">
                  <a:txBody>
                    <a:bodyPr/>
                    <a:lstStyle/>
                    <a:p>
                      <a:pPr algn="ctr"/>
                      <a:r>
                        <a:rPr lang="en-US" sz="1200" kern="0" dirty="0">
                          <a:solidFill>
                            <a:schemeClr val="bg1"/>
                          </a:solidFill>
                          <a:effectLst/>
                          <a:latin typeface="Arial" panose="020B0604020202020204" pitchFamily="34" charset="0"/>
                          <a:cs typeface="Arial" panose="020B0604020202020204" pitchFamily="34" charset="0"/>
                        </a:rPr>
                        <a:t>Attribute</a:t>
                      </a:r>
                      <a:endParaRPr lang="zh-CN" sz="1200" kern="100" dirty="0">
                        <a:solidFill>
                          <a:schemeClr val="bg1"/>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5B00"/>
                    </a:solidFill>
                  </a:tcPr>
                </a:tc>
                <a:tc rowSpan="2">
                  <a:txBody>
                    <a:bodyPr/>
                    <a:lstStyle/>
                    <a:p>
                      <a:pPr marL="0" algn="ctr" defTabSz="914400" rtl="0" eaLnBrk="1" latinLnBrk="0" hangingPunct="1"/>
                      <a:r>
                        <a:rPr lang="en-US" sz="1200" b="1" kern="0" dirty="0">
                          <a:solidFill>
                            <a:schemeClr val="tx1">
                              <a:lumMod val="75000"/>
                              <a:lumOff val="25000"/>
                            </a:schemeClr>
                          </a:solidFill>
                          <a:effectLst/>
                          <a:latin typeface="Arial" panose="020B0604020202020204" pitchFamily="34" charset="0"/>
                          <a:ea typeface="+mn-ea"/>
                          <a:cs typeface="Arial" panose="020B0604020202020204" pitchFamily="34" charset="0"/>
                        </a:rPr>
                        <a:t>Level</a:t>
                      </a:r>
                      <a:endParaRPr lang="zh-CN" altLang="en-US" sz="1200" b="1" kern="0" dirty="0">
                        <a:solidFill>
                          <a:schemeClr val="tx1">
                            <a:lumMod val="75000"/>
                            <a:lumOff val="25000"/>
                          </a:schemeClr>
                        </a:solidFill>
                        <a:effectLst/>
                        <a:latin typeface="Arial" panose="020B0604020202020204" pitchFamily="34" charset="0"/>
                        <a:ea typeface="+mn-ea"/>
                        <a:cs typeface="Arial" panose="020B0604020202020204" pitchFamily="34" charset="0"/>
                      </a:endParaRP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92D050"/>
                    </a:solidFill>
                  </a:tcPr>
                </a:tc>
                <a:tc gridSpan="2">
                  <a:txBody>
                    <a:bodyPr/>
                    <a:lstStyle/>
                    <a:p>
                      <a:pPr algn="ctr"/>
                      <a:r>
                        <a:rPr lang="en-US" sz="1200" kern="0" dirty="0">
                          <a:solidFill>
                            <a:schemeClr val="tx1">
                              <a:lumMod val="75000"/>
                              <a:lumOff val="25000"/>
                            </a:schemeClr>
                          </a:solidFill>
                          <a:effectLst/>
                        </a:rPr>
                        <a:t>Profile 4</a:t>
                      </a:r>
                      <a:endParaRPr lang="zh-CN" sz="1200" kern="100" dirty="0">
                        <a:solidFill>
                          <a:schemeClr val="tx1">
                            <a:lumMod val="75000"/>
                            <a:lumOff val="25000"/>
                          </a:schemeClr>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92D050"/>
                    </a:solidFill>
                  </a:tcPr>
                </a:tc>
                <a:tc hMerge="1">
                  <a:txBody>
                    <a:bodyPr/>
                    <a:lstStyle/>
                    <a:p>
                      <a:endParaRPr lang="zh-CN" altLang="en-US"/>
                    </a:p>
                  </a:txBody>
                  <a:tcPr>
                    <a:lnL w="12700" cmpd="sng">
                      <a:noFill/>
                    </a:lnL>
                  </a:tcPr>
                </a:tc>
                <a:extLst>
                  <a:ext uri="{0D108BD9-81ED-4DB2-BD59-A6C34878D82A}">
                    <a16:rowId xmlns:a16="http://schemas.microsoft.com/office/drawing/2014/main" val="1601674350"/>
                  </a:ext>
                </a:extLst>
              </a:tr>
              <a:tr h="207006">
                <a:tc vMerge="1">
                  <a:txBody>
                    <a:bodyPr/>
                    <a:lstStyle/>
                    <a:p>
                      <a:endParaRPr lang="zh-CN" altLang="en-US"/>
                    </a:p>
                  </a:txBody>
                  <a:tcPr/>
                </a:tc>
                <a:tc vMerge="1">
                  <a:txBody>
                    <a:bodyPr/>
                    <a:lstStyle/>
                    <a:p>
                      <a:endParaRPr lang="zh-CN" altLang="en-US"/>
                    </a:p>
                  </a:txBody>
                  <a:tcPr/>
                </a:tc>
                <a:tc>
                  <a:txBody>
                    <a:bodyPr/>
                    <a:lstStyle/>
                    <a:p>
                      <a:pPr marL="0" algn="ctr" defTabSz="914400" rtl="0" eaLnBrk="1" latinLnBrk="0" hangingPunct="1"/>
                      <a:r>
                        <a:rPr lang="en-US" sz="1200" b="1" kern="0" dirty="0">
                          <a:solidFill>
                            <a:schemeClr val="tx1">
                              <a:lumMod val="75000"/>
                              <a:lumOff val="25000"/>
                            </a:schemeClr>
                          </a:solidFill>
                          <a:effectLst/>
                          <a:latin typeface="Arial" panose="020B0604020202020204" pitchFamily="34" charset="0"/>
                          <a:ea typeface="+mn-ea"/>
                          <a:cs typeface="Arial" panose="020B0604020202020204" pitchFamily="34" charset="0"/>
                        </a:rPr>
                        <a:t>Importance(%)</a:t>
                      </a:r>
                      <a:endParaRPr lang="zh-CN" altLang="en-US" sz="1200" b="1" kern="0" dirty="0">
                        <a:solidFill>
                          <a:schemeClr val="tx1">
                            <a:lumMod val="75000"/>
                            <a:lumOff val="25000"/>
                          </a:schemeClr>
                        </a:solidFill>
                        <a:effectLst/>
                        <a:latin typeface="Arial" panose="020B0604020202020204" pitchFamily="34" charset="0"/>
                        <a:ea typeface="+mn-ea"/>
                        <a:cs typeface="Arial" panose="020B0604020202020204" pitchFamily="34" charset="0"/>
                      </a:endParaRPr>
                    </a:p>
                  </a:txBody>
                  <a:tcPr marL="68580" marR="68580" marT="0" marB="0">
                    <a:lnL w="38100" cmpd="sng">
                      <a:noFill/>
                    </a:lnL>
                    <a:lnR w="12700" cmpd="sng">
                      <a:noFill/>
                    </a:lnR>
                    <a:lnT w="38100" cmpd="sng">
                      <a:noFill/>
                    </a:lnT>
                    <a:lnB w="12700" cmpd="sng">
                      <a:noFill/>
                    </a:lnB>
                    <a:lnTlToBr w="12700" cmpd="sng">
                      <a:noFill/>
                      <a:prstDash val="solid"/>
                    </a:lnTlToBr>
                    <a:lnBlToTr w="12700" cmpd="sng">
                      <a:noFill/>
                      <a:prstDash val="solid"/>
                    </a:lnBlToTr>
                    <a:solidFill>
                      <a:srgbClr val="92D050"/>
                    </a:solidFill>
                  </a:tcPr>
                </a:tc>
                <a:tc>
                  <a:txBody>
                    <a:bodyPr/>
                    <a:lstStyle/>
                    <a:p>
                      <a:pPr marL="0" algn="ctr" defTabSz="914400" rtl="0" eaLnBrk="1" latinLnBrk="0" hangingPunct="1"/>
                      <a:r>
                        <a:rPr lang="en-US" sz="1200" b="1" kern="0" dirty="0">
                          <a:solidFill>
                            <a:schemeClr val="tx1">
                              <a:lumMod val="75000"/>
                              <a:lumOff val="25000"/>
                            </a:schemeClr>
                          </a:solidFill>
                          <a:effectLst/>
                          <a:latin typeface="Arial" panose="020B0604020202020204" pitchFamily="34" charset="0"/>
                          <a:ea typeface="+mn-ea"/>
                          <a:cs typeface="Arial" panose="020B0604020202020204" pitchFamily="34" charset="0"/>
                        </a:rPr>
                        <a:t>Utility</a:t>
                      </a:r>
                      <a:endParaRPr lang="zh-CN" altLang="en-US" sz="1200" b="1" kern="0" dirty="0">
                        <a:solidFill>
                          <a:schemeClr val="tx1">
                            <a:lumMod val="75000"/>
                            <a:lumOff val="25000"/>
                          </a:schemeClr>
                        </a:solidFill>
                        <a:effectLst/>
                        <a:latin typeface="Arial" panose="020B0604020202020204" pitchFamily="34" charset="0"/>
                        <a:ea typeface="+mn-ea"/>
                        <a:cs typeface="Arial" panose="020B0604020202020204" pitchFamily="34" charset="0"/>
                      </a:endParaRPr>
                    </a:p>
                  </a:txBody>
                  <a:tcPr marL="68580" marR="68580" marT="0" marB="0" anchor="ctr">
                    <a:lnL w="12700" cmpd="sng">
                      <a:noFill/>
                    </a:lnL>
                    <a:lnR w="12700" cmpd="sng">
                      <a:noFill/>
                    </a:lnR>
                    <a:lnT w="38100" cmpd="sng">
                      <a:noFill/>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3142466722"/>
                  </a:ext>
                </a:extLst>
              </a:tr>
              <a:tr h="414013">
                <a:tc rowSpan="2">
                  <a:txBody>
                    <a:bodyPr/>
                    <a:lstStyle/>
                    <a:p>
                      <a:pPr algn="ctr"/>
                      <a:r>
                        <a:rPr lang="en-US" sz="1200" kern="0" dirty="0">
                          <a:solidFill>
                            <a:schemeClr val="tx1">
                              <a:lumMod val="75000"/>
                              <a:lumOff val="25000"/>
                            </a:schemeClr>
                          </a:solidFill>
                          <a:effectLst/>
                          <a:latin typeface="Arial" panose="020B0604020202020204" pitchFamily="34" charset="0"/>
                          <a:cs typeface="Arial" panose="020B0604020202020204" pitchFamily="34" charset="0"/>
                        </a:rPr>
                        <a:t>Oil</a:t>
                      </a:r>
                      <a:endParaRPr lang="zh-CN" sz="1400" kern="100" dirty="0">
                        <a:solidFill>
                          <a:schemeClr val="tx1">
                            <a:lumMod val="75000"/>
                            <a:lumOff val="25000"/>
                          </a:schemeClr>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kern="0" dirty="0">
                          <a:effectLst/>
                          <a:latin typeface="Arial" panose="020B0604020202020204" pitchFamily="34" charset="0"/>
                          <a:cs typeface="Arial" panose="020B0604020202020204" pitchFamily="34" charset="0"/>
                        </a:rPr>
                        <a:t>Baked crisps(no oil added)</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rowSpan="2">
                  <a:txBody>
                    <a:bodyPr/>
                    <a:lstStyle/>
                    <a:p>
                      <a:pPr algn="ctr"/>
                      <a:r>
                        <a:rPr lang="en-US" sz="1100" kern="0" dirty="0">
                          <a:effectLst/>
                          <a:latin typeface="Arial" panose="020B0604020202020204" pitchFamily="34" charset="0"/>
                          <a:ea typeface="宋体" panose="02010600030101010101" pitchFamily="2" charset="-122"/>
                          <a:cs typeface="Arial" panose="020B0604020202020204" pitchFamily="34" charset="0"/>
                        </a:rPr>
                        <a:t>18.7</a:t>
                      </a:r>
                      <a:endParaRPr lang="zh-CN" sz="11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kern="100" dirty="0">
                          <a:effectLst/>
                          <a:latin typeface="Arial" panose="020B0604020202020204" pitchFamily="34" charset="0"/>
                          <a:ea typeface="等线" panose="02010600030101010101" pitchFamily="2" charset="-122"/>
                          <a:cs typeface="Arial" panose="020B0604020202020204" pitchFamily="34" charset="0"/>
                        </a:rPr>
                        <a:t>2.166</a:t>
                      </a:r>
                      <a:endParaRPr lang="zh-CN" sz="11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7447074"/>
                  </a:ext>
                </a:extLst>
              </a:tr>
              <a:tr h="207006">
                <a:tc vMerge="1">
                  <a:txBody>
                    <a:bodyPr/>
                    <a:lstStyle/>
                    <a:p>
                      <a:endParaRPr lang="zh-CN" altLang="en-US"/>
                    </a:p>
                  </a:txBody>
                  <a:tcPr/>
                </a:tc>
                <a:tc>
                  <a:txBody>
                    <a:bodyPr/>
                    <a:lstStyle/>
                    <a:p>
                      <a:pPr algn="ctr"/>
                      <a:r>
                        <a:rPr lang="en-US" sz="1200" kern="0" dirty="0">
                          <a:effectLst/>
                          <a:latin typeface="Arial" panose="020B0604020202020204" pitchFamily="34" charset="0"/>
                          <a:cs typeface="Arial" panose="020B0604020202020204" pitchFamily="34" charset="0"/>
                        </a:rPr>
                        <a:t>Deep-fried crisps</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endParaRPr lang="zh-CN" altLang="en-US"/>
                    </a:p>
                  </a:txBody>
                  <a:tcPr/>
                </a:tc>
                <a:tc>
                  <a:txBody>
                    <a:bodyPr/>
                    <a:lstStyle/>
                    <a:p>
                      <a:pPr algn="ctr"/>
                      <a:r>
                        <a:rPr lang="en-US" sz="1100" kern="100" dirty="0">
                          <a:effectLst/>
                          <a:latin typeface="Arial" panose="020B0604020202020204" pitchFamily="34" charset="0"/>
                          <a:ea typeface="等线" panose="02010600030101010101" pitchFamily="2" charset="-122"/>
                          <a:cs typeface="Arial" panose="020B0604020202020204" pitchFamily="34" charset="0"/>
                        </a:rPr>
                        <a:t>-2.166</a:t>
                      </a:r>
                      <a:endParaRPr lang="zh-CN" sz="11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100298"/>
                  </a:ext>
                </a:extLst>
              </a:tr>
              <a:tr h="207006">
                <a:tc rowSpan="2">
                  <a:txBody>
                    <a:bodyPr/>
                    <a:lstStyle/>
                    <a:p>
                      <a:pPr algn="ctr"/>
                      <a:r>
                        <a:rPr lang="en-US" sz="1200" kern="0" dirty="0">
                          <a:solidFill>
                            <a:schemeClr val="tx1">
                              <a:lumMod val="75000"/>
                              <a:lumOff val="25000"/>
                            </a:schemeClr>
                          </a:solidFill>
                          <a:effectLst/>
                          <a:latin typeface="Arial" panose="020B0604020202020204" pitchFamily="34" charset="0"/>
                          <a:cs typeface="Arial" panose="020B0604020202020204" pitchFamily="34" charset="0"/>
                        </a:rPr>
                        <a:t>Texture</a:t>
                      </a:r>
                      <a:endParaRPr lang="zh-CN" sz="1400" kern="100" dirty="0">
                        <a:solidFill>
                          <a:schemeClr val="tx1">
                            <a:lumMod val="75000"/>
                            <a:lumOff val="25000"/>
                          </a:schemeClr>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kern="0" dirty="0">
                          <a:effectLst/>
                          <a:latin typeface="Arial" panose="020B0604020202020204" pitchFamily="34" charset="0"/>
                          <a:cs typeface="Arial" panose="020B0604020202020204" pitchFamily="34" charset="0"/>
                        </a:rPr>
                        <a:t>thick</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rowSpan="2">
                  <a:txBody>
                    <a:bodyPr/>
                    <a:lstStyle/>
                    <a:p>
                      <a:pPr algn="ctr"/>
                      <a:r>
                        <a:rPr lang="en-US" sz="1100" kern="0" dirty="0">
                          <a:effectLst/>
                          <a:latin typeface="Arial" panose="020B0604020202020204" pitchFamily="34" charset="0"/>
                          <a:ea typeface="宋体" panose="02010600030101010101" pitchFamily="2" charset="-122"/>
                          <a:cs typeface="Arial" panose="020B0604020202020204" pitchFamily="34" charset="0"/>
                        </a:rPr>
                        <a:t>1.5</a:t>
                      </a:r>
                    </a:p>
                    <a:p>
                      <a:pPr algn="ctr"/>
                      <a:r>
                        <a:rPr lang="en-US" sz="1100" kern="0" dirty="0">
                          <a:effectLst/>
                          <a:latin typeface="Arial" panose="020B0604020202020204" pitchFamily="34" charset="0"/>
                          <a:ea typeface="宋体" panose="02010600030101010101" pitchFamily="2" charset="-122"/>
                          <a:cs typeface="Arial" panose="020B0604020202020204" pitchFamily="34" charset="0"/>
                        </a:rPr>
                        <a:t> </a:t>
                      </a:r>
                      <a:endParaRPr lang="zh-CN" altLang="en-US" sz="11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ap="flat" cmpd="sng" algn="ctr">
                      <a:solidFill>
                        <a:srgbClr val="C00000"/>
                      </a:solidFill>
                      <a:prstDash val="solid"/>
                      <a:round/>
                      <a:headEnd type="none" w="med" len="med"/>
                      <a:tailEnd type="none" w="med" len="med"/>
                    </a:lnR>
                    <a:lnT w="12700" cmpd="sng">
                      <a:noFill/>
                    </a:lnT>
                    <a:lnTlToBr w="12700" cmpd="sng">
                      <a:noFill/>
                      <a:prstDash val="solid"/>
                    </a:lnTlToBr>
                    <a:lnBlToTr w="12700" cmpd="sng">
                      <a:noFill/>
                      <a:prstDash val="solid"/>
                    </a:lnBlToTr>
                    <a:noFill/>
                  </a:tcPr>
                </a:tc>
                <a:tc>
                  <a:txBody>
                    <a:bodyPr/>
                    <a:lstStyle/>
                    <a:p>
                      <a:pPr algn="ctr"/>
                      <a:r>
                        <a:rPr lang="en-US" sz="1100" kern="100" dirty="0">
                          <a:effectLst/>
                          <a:latin typeface="Arial" panose="020B0604020202020204" pitchFamily="34" charset="0"/>
                          <a:ea typeface="等线" panose="02010600030101010101" pitchFamily="2" charset="-122"/>
                          <a:cs typeface="Arial" panose="020B0604020202020204" pitchFamily="34" charset="0"/>
                        </a:rPr>
                        <a:t>0.172</a:t>
                      </a:r>
                      <a:endParaRPr lang="zh-CN" sz="11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4236012"/>
                  </a:ext>
                </a:extLst>
              </a:tr>
              <a:tr h="207006">
                <a:tc vMerge="1">
                  <a:txBody>
                    <a:bodyPr/>
                    <a:lstStyle/>
                    <a:p>
                      <a:endParaRPr lang="zh-CN" altLang="en-US"/>
                    </a:p>
                  </a:txBody>
                  <a:tcPr/>
                </a:tc>
                <a:tc>
                  <a:txBody>
                    <a:bodyPr/>
                    <a:lstStyle/>
                    <a:p>
                      <a:pPr algn="ctr"/>
                      <a:r>
                        <a:rPr lang="en-US" sz="1200" kern="0" dirty="0">
                          <a:effectLst/>
                          <a:latin typeface="Arial" panose="020B0604020202020204" pitchFamily="34" charset="0"/>
                          <a:cs typeface="Arial" panose="020B0604020202020204" pitchFamily="34" charset="0"/>
                        </a:rPr>
                        <a:t>Thin</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T w="12700" cmpd="sng">
                      <a:noFill/>
                    </a:lnT>
                    <a:lnB w="12700" cmpd="sng">
                      <a:noFill/>
                    </a:lnB>
                    <a:lnTlToBr w="12700" cmpd="sng">
                      <a:noFill/>
                      <a:prstDash val="solid"/>
                    </a:lnTlToBr>
                    <a:lnBlToTr w="12700" cmpd="sng">
                      <a:noFill/>
                      <a:prstDash val="solid"/>
                    </a:lnBlToTr>
                    <a:noFill/>
                  </a:tcPr>
                </a:tc>
                <a:tc vMerge="1">
                  <a:txBody>
                    <a:bodyPr/>
                    <a:lstStyle/>
                    <a:p>
                      <a:pPr algn="ctr"/>
                      <a:r>
                        <a:rPr lang="en-US" sz="1100" kern="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100" kern="100" dirty="0">
                          <a:effectLst/>
                          <a:latin typeface="Arial" panose="020B0604020202020204" pitchFamily="34" charset="0"/>
                          <a:ea typeface="等线" panose="02010600030101010101" pitchFamily="2" charset="-122"/>
                          <a:cs typeface="Arial" panose="020B0604020202020204" pitchFamily="34" charset="0"/>
                        </a:rPr>
                        <a:t>-0.172</a:t>
                      </a:r>
                      <a:endParaRPr lang="zh-CN" sz="11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1929306"/>
                  </a:ext>
                </a:extLst>
              </a:tr>
              <a:tr h="207006">
                <a:tc rowSpan="4">
                  <a:txBody>
                    <a:bodyPr/>
                    <a:lstStyle/>
                    <a:p>
                      <a:pPr algn="ctr"/>
                      <a:r>
                        <a:rPr lang="en-US" sz="1200" kern="0" dirty="0">
                          <a:solidFill>
                            <a:schemeClr val="tx1">
                              <a:lumMod val="75000"/>
                              <a:lumOff val="25000"/>
                            </a:schemeClr>
                          </a:solidFill>
                          <a:effectLst/>
                          <a:latin typeface="Arial" panose="020B0604020202020204" pitchFamily="34" charset="0"/>
                          <a:cs typeface="Arial" panose="020B0604020202020204" pitchFamily="34" charset="0"/>
                        </a:rPr>
                        <a:t>Flavor</a:t>
                      </a:r>
                      <a:endParaRPr lang="zh-CN" sz="1400" kern="100" dirty="0">
                        <a:solidFill>
                          <a:schemeClr val="tx1">
                            <a:lumMod val="75000"/>
                            <a:lumOff val="25000"/>
                          </a:schemeClr>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kern="0" dirty="0">
                          <a:effectLst/>
                          <a:latin typeface="Arial" panose="020B0604020202020204" pitchFamily="34" charset="0"/>
                          <a:cs typeface="Arial" panose="020B0604020202020204" pitchFamily="34" charset="0"/>
                        </a:rPr>
                        <a:t>Mild Flavor</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rowSpan="4">
                  <a:txBody>
                    <a:bodyPr/>
                    <a:lstStyle/>
                    <a:p>
                      <a:pPr algn="ctr"/>
                      <a:r>
                        <a:rPr lang="en-US" sz="1100" kern="0" dirty="0">
                          <a:effectLst/>
                          <a:latin typeface="Arial" panose="020B0604020202020204" pitchFamily="34" charset="0"/>
                          <a:ea typeface="宋体" panose="02010600030101010101" pitchFamily="2" charset="-122"/>
                          <a:cs typeface="Arial" panose="020B0604020202020204" pitchFamily="34" charset="0"/>
                        </a:rPr>
                        <a:t> </a:t>
                      </a:r>
                      <a:endParaRPr lang="zh-CN" sz="1100" kern="100" dirty="0">
                        <a:effectLst/>
                        <a:latin typeface="Arial" panose="020B0604020202020204" pitchFamily="34" charset="0"/>
                        <a:ea typeface="等线" panose="02010600030101010101" pitchFamily="2" charset="-122"/>
                        <a:cs typeface="Arial" panose="020B0604020202020204" pitchFamily="34" charset="0"/>
                      </a:endParaRPr>
                    </a:p>
                    <a:p>
                      <a:pPr algn="ctr"/>
                      <a:r>
                        <a:rPr lang="en-US" sz="1100" kern="0" dirty="0">
                          <a:effectLst/>
                          <a:latin typeface="Arial" panose="020B0604020202020204" pitchFamily="34" charset="0"/>
                          <a:ea typeface="宋体" panose="02010600030101010101" pitchFamily="2" charset="-122"/>
                          <a:cs typeface="Arial" panose="020B0604020202020204" pitchFamily="34" charset="0"/>
                        </a:rPr>
                        <a:t>59.6</a:t>
                      </a:r>
                      <a:endParaRPr lang="zh-CN" sz="11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ap="flat" cmpd="sng" algn="ctr">
                      <a:solidFill>
                        <a:srgbClr val="C00000"/>
                      </a:solidFill>
                      <a:prstDash val="solid"/>
                      <a:round/>
                      <a:headEnd type="none" w="med" len="med"/>
                      <a:tailEnd type="none" w="med" len="med"/>
                    </a:lnR>
                    <a:lnB w="12700" cmpd="sng">
                      <a:noFill/>
                    </a:lnB>
                    <a:lnTlToBr w="12700" cmpd="sng">
                      <a:noFill/>
                      <a:prstDash val="solid"/>
                    </a:lnTlToBr>
                    <a:lnBlToTr w="12700" cmpd="sng">
                      <a:noFill/>
                      <a:prstDash val="solid"/>
                    </a:lnBlToTr>
                    <a:noFill/>
                  </a:tcPr>
                </a:tc>
                <a:tc>
                  <a:txBody>
                    <a:bodyPr/>
                    <a:lstStyle/>
                    <a:p>
                      <a:pPr algn="ctr"/>
                      <a:r>
                        <a:rPr lang="en-US" sz="1100" kern="100" dirty="0">
                          <a:effectLst/>
                          <a:latin typeface="Arial" panose="020B0604020202020204" pitchFamily="34" charset="0"/>
                          <a:ea typeface="等线" panose="02010600030101010101" pitchFamily="2" charset="-122"/>
                          <a:cs typeface="Arial" panose="020B0604020202020204" pitchFamily="34" charset="0"/>
                        </a:rPr>
                        <a:t>9.029</a:t>
                      </a:r>
                      <a:endParaRPr lang="zh-CN" sz="11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5108151"/>
                  </a:ext>
                </a:extLst>
              </a:tr>
              <a:tr h="207006">
                <a:tc vMerge="1">
                  <a:txBody>
                    <a:bodyPr/>
                    <a:lstStyle/>
                    <a:p>
                      <a:endParaRPr lang="zh-CN" altLang="en-US"/>
                    </a:p>
                  </a:txBody>
                  <a:tcPr/>
                </a:tc>
                <a:tc>
                  <a:txBody>
                    <a:bodyPr/>
                    <a:lstStyle/>
                    <a:p>
                      <a:pPr algn="ctr"/>
                      <a:r>
                        <a:rPr lang="en-US" sz="1200" kern="0" dirty="0">
                          <a:effectLst/>
                          <a:latin typeface="Arial" panose="020B0604020202020204" pitchFamily="34" charset="0"/>
                          <a:cs typeface="Arial" panose="020B0604020202020204" pitchFamily="34" charset="0"/>
                        </a:rPr>
                        <a:t>Strong Flavor</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endParaRPr lang="zh-CN" altLang="en-US"/>
                    </a:p>
                  </a:txBody>
                  <a:tcPr/>
                </a:tc>
                <a:tc>
                  <a:txBody>
                    <a:bodyPr/>
                    <a:lstStyle/>
                    <a:p>
                      <a:pPr algn="ctr"/>
                      <a:r>
                        <a:rPr lang="en-US" sz="1100" kern="100" dirty="0">
                          <a:effectLst/>
                          <a:latin typeface="Arial" panose="020B0604020202020204" pitchFamily="34" charset="0"/>
                          <a:ea typeface="等线" panose="02010600030101010101" pitchFamily="2" charset="-122"/>
                          <a:cs typeface="Arial" panose="020B0604020202020204" pitchFamily="34" charset="0"/>
                        </a:rPr>
                        <a:t>-2.988</a:t>
                      </a:r>
                      <a:endParaRPr lang="zh-CN" sz="11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358611"/>
                  </a:ext>
                </a:extLst>
              </a:tr>
              <a:tr h="207006">
                <a:tc vMerge="1">
                  <a:txBody>
                    <a:bodyPr/>
                    <a:lstStyle/>
                    <a:p>
                      <a:endParaRPr lang="zh-CN" altLang="en-US"/>
                    </a:p>
                  </a:txBody>
                  <a:tcPr/>
                </a:tc>
                <a:tc>
                  <a:txBody>
                    <a:bodyPr/>
                    <a:lstStyle/>
                    <a:p>
                      <a:pPr algn="ctr"/>
                      <a:r>
                        <a:rPr lang="en-US" sz="1200" kern="0" dirty="0">
                          <a:effectLst/>
                          <a:latin typeface="Arial" panose="020B0604020202020204" pitchFamily="34" charset="0"/>
                          <a:cs typeface="Arial" panose="020B0604020202020204" pitchFamily="34" charset="0"/>
                        </a:rPr>
                        <a:t>Sweet Flavor</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endParaRPr lang="zh-CN" altLang="en-US"/>
                    </a:p>
                  </a:txBody>
                  <a:tcPr/>
                </a:tc>
                <a:tc>
                  <a:txBody>
                    <a:bodyPr/>
                    <a:lstStyle/>
                    <a:p>
                      <a:pPr algn="ctr"/>
                      <a:r>
                        <a:rPr lang="en-US" sz="1100" kern="100" dirty="0">
                          <a:effectLst/>
                          <a:latin typeface="Arial" panose="020B0604020202020204" pitchFamily="34" charset="0"/>
                          <a:ea typeface="等线" panose="02010600030101010101" pitchFamily="2" charset="-122"/>
                          <a:cs typeface="Arial" panose="020B0604020202020204" pitchFamily="34" charset="0"/>
                        </a:rPr>
                        <a:t>-4.773</a:t>
                      </a:r>
                      <a:endParaRPr lang="zh-CN" sz="11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6228716"/>
                  </a:ext>
                </a:extLst>
              </a:tr>
              <a:tr h="207006">
                <a:tc vMerge="1">
                  <a:txBody>
                    <a:bodyPr/>
                    <a:lstStyle/>
                    <a:p>
                      <a:endParaRPr lang="zh-CN" altLang="en-US"/>
                    </a:p>
                  </a:txBody>
                  <a:tcPr/>
                </a:tc>
                <a:tc>
                  <a:txBody>
                    <a:bodyPr/>
                    <a:lstStyle/>
                    <a:p>
                      <a:pPr algn="ctr"/>
                      <a:r>
                        <a:rPr lang="en-US" sz="1200" kern="0" dirty="0">
                          <a:effectLst/>
                          <a:latin typeface="Arial" panose="020B0604020202020204" pitchFamily="34" charset="0"/>
                          <a:cs typeface="Arial" panose="020B0604020202020204" pitchFamily="34" charset="0"/>
                        </a:rPr>
                        <a:t>Traditional Flavor</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endParaRPr lang="zh-CN" altLang="en-US"/>
                    </a:p>
                  </a:txBody>
                  <a:tcPr/>
                </a:tc>
                <a:tc>
                  <a:txBody>
                    <a:bodyPr/>
                    <a:lstStyle/>
                    <a:p>
                      <a:pPr algn="ctr"/>
                      <a:r>
                        <a:rPr lang="en-US" sz="1100" kern="100" dirty="0">
                          <a:effectLst/>
                          <a:latin typeface="Arial" panose="020B0604020202020204" pitchFamily="34" charset="0"/>
                          <a:ea typeface="等线" panose="02010600030101010101" pitchFamily="2" charset="-122"/>
                          <a:cs typeface="Arial" panose="020B0604020202020204" pitchFamily="34" charset="0"/>
                        </a:rPr>
                        <a:t>-1.267</a:t>
                      </a:r>
                      <a:endParaRPr lang="zh-CN" sz="11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ap="flat" cmpd="sng" algn="ctr">
                      <a:no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288949"/>
                  </a:ext>
                </a:extLst>
              </a:tr>
              <a:tr h="207006">
                <a:tc rowSpan="3">
                  <a:txBody>
                    <a:bodyPr/>
                    <a:lstStyle/>
                    <a:p>
                      <a:pPr algn="ctr"/>
                      <a:r>
                        <a:rPr lang="en-US" sz="1200" kern="0" dirty="0">
                          <a:solidFill>
                            <a:schemeClr val="tx1">
                              <a:lumMod val="75000"/>
                              <a:lumOff val="25000"/>
                            </a:schemeClr>
                          </a:solidFill>
                          <a:effectLst/>
                          <a:latin typeface="Arial" panose="020B0604020202020204" pitchFamily="34" charset="0"/>
                          <a:cs typeface="Arial" panose="020B0604020202020204" pitchFamily="34" charset="0"/>
                        </a:rPr>
                        <a:t>Price</a:t>
                      </a:r>
                      <a:endParaRPr lang="zh-CN" sz="1400" kern="100" dirty="0">
                        <a:solidFill>
                          <a:schemeClr val="tx1">
                            <a:lumMod val="75000"/>
                            <a:lumOff val="25000"/>
                          </a:schemeClr>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kern="0" dirty="0">
                          <a:effectLst/>
                          <a:latin typeface="Arial" panose="020B0604020202020204" pitchFamily="34" charset="0"/>
                          <a:cs typeface="Arial" panose="020B0604020202020204" pitchFamily="34" charset="0"/>
                        </a:rPr>
                        <a:t>5 </a:t>
                      </a:r>
                      <a:r>
                        <a:rPr lang="en-US" sz="1200" kern="0" dirty="0" err="1">
                          <a:effectLst/>
                          <a:latin typeface="Arial" panose="020B0604020202020204" pitchFamily="34" charset="0"/>
                          <a:cs typeface="Arial" panose="020B0604020202020204" pitchFamily="34" charset="0"/>
                        </a:rPr>
                        <a:t>rmb</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rowSpan="3">
                  <a:txBody>
                    <a:bodyPr/>
                    <a:lstStyle/>
                    <a:p>
                      <a:pPr algn="ctr"/>
                      <a:r>
                        <a:rPr lang="en-US" sz="1100" kern="0" dirty="0">
                          <a:effectLst/>
                          <a:latin typeface="Arial" panose="020B0604020202020204" pitchFamily="34" charset="0"/>
                          <a:ea typeface="宋体" panose="02010600030101010101" pitchFamily="2" charset="-122"/>
                          <a:cs typeface="Arial" panose="020B0604020202020204" pitchFamily="34" charset="0"/>
                        </a:rPr>
                        <a:t> </a:t>
                      </a:r>
                      <a:endParaRPr lang="zh-CN" sz="1100" kern="100" dirty="0">
                        <a:effectLst/>
                        <a:latin typeface="Arial" panose="020B0604020202020204" pitchFamily="34" charset="0"/>
                        <a:ea typeface="等线" panose="02010600030101010101" pitchFamily="2" charset="-122"/>
                        <a:cs typeface="Arial" panose="020B0604020202020204" pitchFamily="34" charset="0"/>
                      </a:endParaRPr>
                    </a:p>
                    <a:p>
                      <a:pPr algn="ctr"/>
                      <a:r>
                        <a:rPr lang="en-US" sz="1100" kern="0" dirty="0">
                          <a:effectLst/>
                          <a:latin typeface="Arial" panose="020B0604020202020204" pitchFamily="34" charset="0"/>
                          <a:ea typeface="宋体" panose="02010600030101010101" pitchFamily="2" charset="-122"/>
                          <a:cs typeface="Arial" panose="020B0604020202020204" pitchFamily="34" charset="0"/>
                        </a:rPr>
                        <a:t>5.8</a:t>
                      </a:r>
                      <a:endParaRPr lang="zh-CN" sz="11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kern="100" dirty="0">
                          <a:effectLst/>
                          <a:latin typeface="Arial" panose="020B0604020202020204" pitchFamily="34" charset="0"/>
                          <a:ea typeface="等线" panose="02010600030101010101" pitchFamily="2" charset="-122"/>
                          <a:cs typeface="Arial" panose="020B0604020202020204" pitchFamily="34" charset="0"/>
                        </a:rPr>
                        <a:t>0.459</a:t>
                      </a:r>
                      <a:endParaRPr lang="zh-CN" sz="11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2289932"/>
                  </a:ext>
                </a:extLst>
              </a:tr>
              <a:tr h="207006">
                <a:tc vMerge="1">
                  <a:txBody>
                    <a:bodyPr/>
                    <a:lstStyle/>
                    <a:p>
                      <a:endParaRPr lang="zh-CN" altLang="en-US"/>
                    </a:p>
                  </a:txBody>
                  <a:tcPr/>
                </a:tc>
                <a:tc>
                  <a:txBody>
                    <a:bodyPr/>
                    <a:lstStyle/>
                    <a:p>
                      <a:pPr algn="ctr"/>
                      <a:r>
                        <a:rPr lang="en-US" sz="1200" kern="0" dirty="0">
                          <a:effectLst/>
                          <a:latin typeface="Arial" panose="020B0604020202020204" pitchFamily="34" charset="0"/>
                          <a:cs typeface="Arial" panose="020B0604020202020204" pitchFamily="34" charset="0"/>
                        </a:rPr>
                        <a:t>10 </a:t>
                      </a:r>
                      <a:r>
                        <a:rPr lang="en-US" sz="1200" kern="0" dirty="0" err="1">
                          <a:effectLst/>
                          <a:latin typeface="Arial" panose="020B0604020202020204" pitchFamily="34" charset="0"/>
                          <a:cs typeface="Arial" panose="020B0604020202020204" pitchFamily="34" charset="0"/>
                        </a:rPr>
                        <a:t>rmb</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endParaRPr lang="zh-CN" altLang="en-US"/>
                    </a:p>
                  </a:txBody>
                  <a:tcPr/>
                </a:tc>
                <a:tc>
                  <a:txBody>
                    <a:bodyPr/>
                    <a:lstStyle/>
                    <a:p>
                      <a:pPr algn="ctr"/>
                      <a:r>
                        <a:rPr lang="en-US" sz="1100" kern="100" dirty="0">
                          <a:effectLst/>
                          <a:latin typeface="Arial" panose="020B0604020202020204" pitchFamily="34" charset="0"/>
                          <a:ea typeface="等线" panose="02010600030101010101" pitchFamily="2" charset="-122"/>
                          <a:cs typeface="Arial" panose="020B0604020202020204" pitchFamily="34" charset="0"/>
                        </a:rPr>
                        <a:t>-0.884</a:t>
                      </a:r>
                      <a:endParaRPr lang="zh-CN" sz="11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3717143"/>
                  </a:ext>
                </a:extLst>
              </a:tr>
              <a:tr h="207006">
                <a:tc vMerge="1">
                  <a:txBody>
                    <a:bodyPr/>
                    <a:lstStyle/>
                    <a:p>
                      <a:endParaRPr lang="zh-CN" altLang="en-US"/>
                    </a:p>
                  </a:txBody>
                  <a:tcPr/>
                </a:tc>
                <a:tc>
                  <a:txBody>
                    <a:bodyPr/>
                    <a:lstStyle/>
                    <a:p>
                      <a:pPr algn="ctr"/>
                      <a:r>
                        <a:rPr lang="en-US" sz="1200" kern="0" dirty="0">
                          <a:effectLst/>
                          <a:latin typeface="Arial" panose="020B0604020202020204" pitchFamily="34" charset="0"/>
                          <a:cs typeface="Arial" panose="020B0604020202020204" pitchFamily="34" charset="0"/>
                        </a:rPr>
                        <a:t>15 </a:t>
                      </a:r>
                      <a:r>
                        <a:rPr lang="en-US" sz="1200" kern="0" dirty="0" err="1">
                          <a:effectLst/>
                          <a:latin typeface="Arial" panose="020B0604020202020204" pitchFamily="34" charset="0"/>
                          <a:cs typeface="Arial" panose="020B0604020202020204" pitchFamily="34" charset="0"/>
                        </a:rPr>
                        <a:t>rmb</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endParaRPr lang="zh-CN" altLang="en-US"/>
                    </a:p>
                  </a:txBody>
                  <a:tcPr/>
                </a:tc>
                <a:tc>
                  <a:txBody>
                    <a:bodyPr/>
                    <a:lstStyle/>
                    <a:p>
                      <a:pPr algn="ctr"/>
                      <a:r>
                        <a:rPr lang="en-US" sz="1100" kern="100" dirty="0">
                          <a:effectLst/>
                          <a:latin typeface="Arial" panose="020B0604020202020204" pitchFamily="34" charset="0"/>
                          <a:ea typeface="等线" panose="02010600030101010101" pitchFamily="2" charset="-122"/>
                          <a:cs typeface="Arial" panose="020B0604020202020204" pitchFamily="34" charset="0"/>
                        </a:rPr>
                        <a:t>0.424</a:t>
                      </a:r>
                      <a:endParaRPr lang="zh-CN" sz="11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9747173"/>
                  </a:ext>
                </a:extLst>
              </a:tr>
              <a:tr h="207006">
                <a:tc rowSpan="4">
                  <a:txBody>
                    <a:bodyPr/>
                    <a:lstStyle/>
                    <a:p>
                      <a:pPr algn="ctr"/>
                      <a:r>
                        <a:rPr lang="en-US" sz="1200" kern="0" dirty="0">
                          <a:solidFill>
                            <a:schemeClr val="tx1">
                              <a:lumMod val="75000"/>
                              <a:lumOff val="25000"/>
                            </a:schemeClr>
                          </a:solidFill>
                          <a:effectLst/>
                          <a:latin typeface="Arial" panose="020B0604020202020204" pitchFamily="34" charset="0"/>
                          <a:cs typeface="Arial" panose="020B0604020202020204" pitchFamily="34" charset="0"/>
                        </a:rPr>
                        <a:t>Package Size</a:t>
                      </a:r>
                      <a:endParaRPr lang="zh-CN" sz="1400" kern="100" dirty="0">
                        <a:solidFill>
                          <a:schemeClr val="tx1">
                            <a:lumMod val="75000"/>
                            <a:lumOff val="25000"/>
                          </a:schemeClr>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kern="0" dirty="0">
                          <a:effectLst/>
                          <a:latin typeface="Arial" panose="020B0604020202020204" pitchFamily="34" charset="0"/>
                          <a:cs typeface="Arial" panose="020B0604020202020204" pitchFamily="34" charset="0"/>
                        </a:rPr>
                        <a:t>50g/pack</a:t>
                      </a:r>
                      <a:r>
                        <a:rPr lang="zh-CN" sz="1200" kern="0" dirty="0">
                          <a:effectLst/>
                          <a:latin typeface="Arial" panose="020B0604020202020204" pitchFamily="34" charset="0"/>
                          <a:cs typeface="Arial" panose="020B0604020202020204" pitchFamily="34" charset="0"/>
                        </a:rPr>
                        <a:t>，</a:t>
                      </a:r>
                      <a:r>
                        <a:rPr lang="en-US" sz="1200" kern="0" dirty="0">
                          <a:effectLst/>
                          <a:latin typeface="Arial" panose="020B0604020202020204" pitchFamily="34" charset="0"/>
                          <a:cs typeface="Arial" panose="020B0604020202020204" pitchFamily="34" charset="0"/>
                        </a:rPr>
                        <a:t>small</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rowSpan="4">
                  <a:txBody>
                    <a:bodyPr/>
                    <a:lstStyle/>
                    <a:p>
                      <a:pPr algn="ctr"/>
                      <a:r>
                        <a:rPr lang="en-US" sz="1100" kern="0" dirty="0">
                          <a:effectLst/>
                          <a:latin typeface="Arial" panose="020B0604020202020204" pitchFamily="34" charset="0"/>
                          <a:ea typeface="宋体" panose="02010600030101010101" pitchFamily="2" charset="-122"/>
                          <a:cs typeface="Arial" panose="020B0604020202020204" pitchFamily="34" charset="0"/>
                        </a:rPr>
                        <a:t> </a:t>
                      </a:r>
                      <a:endParaRPr lang="zh-CN" sz="1100" kern="100" dirty="0">
                        <a:effectLst/>
                        <a:latin typeface="Arial" panose="020B0604020202020204" pitchFamily="34" charset="0"/>
                        <a:ea typeface="等线" panose="02010600030101010101" pitchFamily="2" charset="-122"/>
                        <a:cs typeface="Arial" panose="020B0604020202020204" pitchFamily="34" charset="0"/>
                      </a:endParaRPr>
                    </a:p>
                    <a:p>
                      <a:pPr algn="ctr"/>
                      <a:r>
                        <a:rPr lang="en-US" sz="1100" kern="0" dirty="0">
                          <a:effectLst/>
                          <a:latin typeface="Arial" panose="020B0604020202020204" pitchFamily="34" charset="0"/>
                          <a:ea typeface="宋体" panose="02010600030101010101" pitchFamily="2" charset="-122"/>
                          <a:cs typeface="Arial" panose="020B0604020202020204" pitchFamily="34" charset="0"/>
                        </a:rPr>
                        <a:t>14.4</a:t>
                      </a:r>
                      <a:endParaRPr lang="zh-CN" sz="1100" kern="100" dirty="0">
                        <a:effectLst/>
                        <a:latin typeface="Arial" panose="020B0604020202020204" pitchFamily="34" charset="0"/>
                        <a:ea typeface="等线" panose="02010600030101010101" pitchFamily="2" charset="-122"/>
                        <a:cs typeface="Arial" panose="020B0604020202020204" pitchFamily="34" charset="0"/>
                      </a:endParaRPr>
                    </a:p>
                    <a:p>
                      <a:pPr algn="ctr"/>
                      <a:r>
                        <a:rPr lang="en-US" sz="1100" kern="0" dirty="0">
                          <a:effectLst/>
                          <a:latin typeface="Arial" panose="020B0604020202020204" pitchFamily="34" charset="0"/>
                          <a:ea typeface="宋体" panose="02010600030101010101" pitchFamily="2" charset="-122"/>
                          <a:cs typeface="Arial" panose="020B0604020202020204" pitchFamily="34" charset="0"/>
                        </a:rPr>
                        <a:t> </a:t>
                      </a:r>
                      <a:endParaRPr lang="zh-CN" sz="1100" kern="100" dirty="0">
                        <a:effectLst/>
                        <a:latin typeface="Arial" panose="020B0604020202020204" pitchFamily="34" charset="0"/>
                        <a:ea typeface="等线" panose="02010600030101010101" pitchFamily="2" charset="-122"/>
                        <a:cs typeface="Arial" panose="020B0604020202020204" pitchFamily="34" charset="0"/>
                      </a:endParaRPr>
                    </a:p>
                    <a:p>
                      <a:pPr algn="ctr"/>
                      <a:r>
                        <a:rPr lang="en-US" sz="1100" kern="0" dirty="0">
                          <a:effectLst/>
                          <a:latin typeface="Arial" panose="020B0604020202020204" pitchFamily="34" charset="0"/>
                          <a:ea typeface="宋体" panose="02010600030101010101" pitchFamily="2" charset="-122"/>
                          <a:cs typeface="Arial" panose="020B0604020202020204" pitchFamily="34" charset="0"/>
                        </a:rPr>
                        <a:t> </a:t>
                      </a:r>
                      <a:endParaRPr lang="zh-CN" sz="11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kern="100" dirty="0">
                          <a:effectLst/>
                          <a:latin typeface="Arial" panose="020B0604020202020204" pitchFamily="34" charset="0"/>
                          <a:ea typeface="等线" panose="02010600030101010101" pitchFamily="2" charset="-122"/>
                          <a:cs typeface="Arial" panose="020B0604020202020204" pitchFamily="34" charset="0"/>
                        </a:rPr>
                        <a:t>0.052</a:t>
                      </a:r>
                      <a:endParaRPr lang="zh-CN" sz="11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9774120"/>
                  </a:ext>
                </a:extLst>
              </a:tr>
              <a:tr h="207006">
                <a:tc vMerge="1">
                  <a:txBody>
                    <a:bodyPr/>
                    <a:lstStyle/>
                    <a:p>
                      <a:endParaRPr lang="zh-CN" altLang="en-US"/>
                    </a:p>
                  </a:txBody>
                  <a:tcPr/>
                </a:tc>
                <a:tc>
                  <a:txBody>
                    <a:bodyPr/>
                    <a:lstStyle/>
                    <a:p>
                      <a:pPr algn="ctr"/>
                      <a:r>
                        <a:rPr lang="en-US" sz="1200" kern="0" dirty="0">
                          <a:effectLst/>
                          <a:latin typeface="Arial" panose="020B0604020202020204" pitchFamily="34" charset="0"/>
                          <a:cs typeface="Arial" panose="020B0604020202020204" pitchFamily="34" charset="0"/>
                        </a:rPr>
                        <a:t>100g/pack</a:t>
                      </a:r>
                      <a:r>
                        <a:rPr lang="zh-CN" sz="1200" kern="0" dirty="0">
                          <a:effectLst/>
                          <a:latin typeface="Arial" panose="020B0604020202020204" pitchFamily="34" charset="0"/>
                          <a:cs typeface="Arial" panose="020B0604020202020204" pitchFamily="34" charset="0"/>
                        </a:rPr>
                        <a:t>，</a:t>
                      </a:r>
                      <a:r>
                        <a:rPr lang="en-US" sz="1200" kern="0" dirty="0">
                          <a:effectLst/>
                          <a:latin typeface="Arial" panose="020B0604020202020204" pitchFamily="34" charset="0"/>
                          <a:cs typeface="Arial" panose="020B0604020202020204" pitchFamily="34" charset="0"/>
                        </a:rPr>
                        <a:t>medium</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endParaRPr lang="zh-CN" altLang="en-US"/>
                    </a:p>
                  </a:txBody>
                  <a:tcPr/>
                </a:tc>
                <a:tc>
                  <a:txBody>
                    <a:bodyPr/>
                    <a:lstStyle/>
                    <a:p>
                      <a:pPr algn="ctr"/>
                      <a:r>
                        <a:rPr lang="en-US" sz="1100" kern="100" dirty="0">
                          <a:effectLst/>
                          <a:latin typeface="Arial" panose="020B0604020202020204" pitchFamily="34" charset="0"/>
                          <a:ea typeface="等线" panose="02010600030101010101" pitchFamily="2" charset="-122"/>
                          <a:cs typeface="Arial" panose="020B0604020202020204" pitchFamily="34" charset="0"/>
                        </a:rPr>
                        <a:t>-1.599</a:t>
                      </a:r>
                      <a:endParaRPr lang="zh-CN" sz="11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2071419"/>
                  </a:ext>
                </a:extLst>
              </a:tr>
              <a:tr h="207006">
                <a:tc vMerge="1">
                  <a:txBody>
                    <a:bodyPr/>
                    <a:lstStyle/>
                    <a:p>
                      <a:endParaRPr lang="zh-CN" altLang="en-US"/>
                    </a:p>
                  </a:txBody>
                  <a:tcPr/>
                </a:tc>
                <a:tc>
                  <a:txBody>
                    <a:bodyPr/>
                    <a:lstStyle/>
                    <a:p>
                      <a:pPr algn="ctr"/>
                      <a:r>
                        <a:rPr lang="en-US" sz="1200" kern="0" dirty="0">
                          <a:effectLst/>
                          <a:latin typeface="Arial" panose="020B0604020202020204" pitchFamily="34" charset="0"/>
                          <a:cs typeface="Arial" panose="020B0604020202020204" pitchFamily="34" charset="0"/>
                        </a:rPr>
                        <a:t>150g/pack</a:t>
                      </a:r>
                      <a:r>
                        <a:rPr lang="zh-CN" sz="1200" kern="0" dirty="0">
                          <a:effectLst/>
                          <a:latin typeface="Arial" panose="020B0604020202020204" pitchFamily="34" charset="0"/>
                          <a:cs typeface="Arial" panose="020B0604020202020204" pitchFamily="34" charset="0"/>
                        </a:rPr>
                        <a:t>，</a:t>
                      </a:r>
                      <a:r>
                        <a:rPr lang="en-US" sz="1200" kern="0" dirty="0">
                          <a:effectLst/>
                          <a:latin typeface="Arial" panose="020B0604020202020204" pitchFamily="34" charset="0"/>
                          <a:cs typeface="Arial" panose="020B0604020202020204" pitchFamily="34" charset="0"/>
                        </a:rPr>
                        <a:t>large</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T w="12700" cmpd="sng">
                      <a:noFill/>
                    </a:lnT>
                    <a:lnB w="12700" cmpd="sng">
                      <a:noFill/>
                    </a:lnB>
                    <a:lnTlToBr w="12700" cmpd="sng">
                      <a:noFill/>
                      <a:prstDash val="solid"/>
                    </a:lnTlToBr>
                    <a:lnBlToTr w="12700" cmpd="sng">
                      <a:noFill/>
                      <a:prstDash val="solid"/>
                    </a:lnBlToTr>
                    <a:noFill/>
                  </a:tcPr>
                </a:tc>
                <a:tc vMerge="1">
                  <a:txBody>
                    <a:bodyPr/>
                    <a:lstStyle/>
                    <a:p>
                      <a:endParaRPr lang="zh-CN" altLang="en-US"/>
                    </a:p>
                  </a:txBody>
                  <a:tcPr>
                    <a:lnR w="12700" cap="flat" cmpd="sng" algn="ctr">
                      <a:noFill/>
                      <a:prstDash val="solid"/>
                      <a:round/>
                      <a:headEnd type="none" w="med" len="med"/>
                      <a:tailEnd type="none" w="med" len="med"/>
                    </a:lnR>
                    <a:lnT>
                      <a:noFill/>
                    </a:lnT>
                    <a:noFill/>
                  </a:tcPr>
                </a:tc>
                <a:tc>
                  <a:txBody>
                    <a:bodyPr/>
                    <a:lstStyle/>
                    <a:p>
                      <a:pPr algn="ctr"/>
                      <a:r>
                        <a:rPr lang="en-US" sz="1100" kern="100" dirty="0">
                          <a:effectLst/>
                          <a:latin typeface="Arial" panose="020B0604020202020204" pitchFamily="34" charset="0"/>
                          <a:ea typeface="等线" panose="02010600030101010101" pitchFamily="2" charset="-122"/>
                          <a:cs typeface="Arial" panose="020B0604020202020204" pitchFamily="34" charset="0"/>
                        </a:rPr>
                        <a:t>-0.186</a:t>
                      </a:r>
                      <a:endParaRPr lang="zh-CN" sz="11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2742708"/>
                  </a:ext>
                </a:extLst>
              </a:tr>
              <a:tr h="207006">
                <a:tc vMerge="1">
                  <a:txBody>
                    <a:bodyPr/>
                    <a:lstStyle/>
                    <a:p>
                      <a:endParaRPr lang="zh-CN" altLang="en-US"/>
                    </a:p>
                  </a:txBody>
                  <a:tcPr/>
                </a:tc>
                <a:tc>
                  <a:txBody>
                    <a:bodyPr/>
                    <a:lstStyle/>
                    <a:p>
                      <a:pPr algn="ctr"/>
                      <a:r>
                        <a:rPr lang="en-US" sz="1200" kern="0" dirty="0">
                          <a:effectLst/>
                          <a:latin typeface="Arial" panose="020B0604020202020204" pitchFamily="34" charset="0"/>
                          <a:cs typeface="Arial" panose="020B0604020202020204" pitchFamily="34" charset="0"/>
                        </a:rPr>
                        <a:t>200g/pack</a:t>
                      </a:r>
                      <a:r>
                        <a:rPr lang="zh-CN" sz="1200" kern="0" dirty="0">
                          <a:effectLst/>
                          <a:latin typeface="Arial" panose="020B0604020202020204" pitchFamily="34" charset="0"/>
                          <a:cs typeface="Arial" panose="020B0604020202020204" pitchFamily="34" charset="0"/>
                        </a:rPr>
                        <a:t>，</a:t>
                      </a:r>
                      <a:r>
                        <a:rPr lang="en-US" sz="1200" kern="0" dirty="0">
                          <a:effectLst/>
                          <a:latin typeface="Arial" panose="020B0604020202020204" pitchFamily="34" charset="0"/>
                          <a:cs typeface="Arial" panose="020B0604020202020204" pitchFamily="34" charset="0"/>
                        </a:rPr>
                        <a:t>super large</a:t>
                      </a:r>
                      <a:endParaRPr lang="zh-CN" sz="14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endParaRPr lang="zh-CN" altLang="en-US"/>
                    </a:p>
                  </a:txBody>
                  <a:tcPr/>
                </a:tc>
                <a:tc>
                  <a:txBody>
                    <a:bodyPr/>
                    <a:lstStyle/>
                    <a:p>
                      <a:pPr algn="ctr"/>
                      <a:r>
                        <a:rPr lang="en-US" sz="1100" kern="100" dirty="0">
                          <a:effectLst/>
                          <a:latin typeface="Arial" panose="020B0604020202020204" pitchFamily="34" charset="0"/>
                          <a:ea typeface="等线" panose="02010600030101010101" pitchFamily="2" charset="-122"/>
                          <a:cs typeface="Arial" panose="020B0604020202020204" pitchFamily="34" charset="0"/>
                        </a:rPr>
                        <a:t>1.733</a:t>
                      </a:r>
                      <a:endParaRPr lang="zh-CN" sz="11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5906431"/>
                  </a:ext>
                </a:extLst>
              </a:tr>
            </a:tbl>
          </a:graphicData>
        </a:graphic>
      </p:graphicFrame>
      <p:graphicFrame>
        <p:nvGraphicFramePr>
          <p:cNvPr id="10" name="Table 9">
            <a:extLst>
              <a:ext uri="{FF2B5EF4-FFF2-40B4-BE49-F238E27FC236}">
                <a16:creationId xmlns:a16="http://schemas.microsoft.com/office/drawing/2014/main" id="{657E91C7-9C49-7447-2FC5-C7EDD001448F}"/>
              </a:ext>
            </a:extLst>
          </p:cNvPr>
          <p:cNvGraphicFramePr>
            <a:graphicFrameLocks noGrp="1"/>
          </p:cNvGraphicFramePr>
          <p:nvPr>
            <p:extLst>
              <p:ext uri="{D42A27DB-BD31-4B8C-83A1-F6EECF244321}">
                <p14:modId xmlns:p14="http://schemas.microsoft.com/office/powerpoint/2010/main" val="2114431683"/>
              </p:ext>
            </p:extLst>
          </p:nvPr>
        </p:nvGraphicFramePr>
        <p:xfrm>
          <a:off x="3133344" y="4919840"/>
          <a:ext cx="4905521" cy="914400"/>
        </p:xfrm>
        <a:graphic>
          <a:graphicData uri="http://schemas.openxmlformats.org/drawingml/2006/table">
            <a:tbl>
              <a:tblPr firstRow="1" firstCol="1" bandRow="1">
                <a:tableStyleId>{5C22544A-7EE6-4342-B048-85BDC9FD1C3A}</a:tableStyleId>
              </a:tblPr>
              <a:tblGrid>
                <a:gridCol w="3461663">
                  <a:extLst>
                    <a:ext uri="{9D8B030D-6E8A-4147-A177-3AD203B41FA5}">
                      <a16:colId xmlns:a16="http://schemas.microsoft.com/office/drawing/2014/main" val="3031555253"/>
                    </a:ext>
                  </a:extLst>
                </a:gridCol>
                <a:gridCol w="1443858">
                  <a:extLst>
                    <a:ext uri="{9D8B030D-6E8A-4147-A177-3AD203B41FA5}">
                      <a16:colId xmlns:a16="http://schemas.microsoft.com/office/drawing/2014/main" val="3481435543"/>
                    </a:ext>
                  </a:extLst>
                </a:gridCol>
              </a:tblGrid>
              <a:tr h="0">
                <a:tc>
                  <a:txBody>
                    <a:bodyPr/>
                    <a:lstStyle/>
                    <a:p>
                      <a:pPr algn="ctr"/>
                      <a:r>
                        <a:rPr lang="en-US" sz="1200" kern="0" dirty="0">
                          <a:solidFill>
                            <a:schemeClr val="tx1">
                              <a:lumMod val="75000"/>
                              <a:lumOff val="25000"/>
                            </a:schemeClr>
                          </a:solidFill>
                          <a:effectLst/>
                          <a:latin typeface="Arial" panose="020B0604020202020204" pitchFamily="34" charset="0"/>
                          <a:cs typeface="Arial" panose="020B0604020202020204" pitchFamily="34" charset="0"/>
                        </a:rPr>
                        <a:t>Constant</a:t>
                      </a:r>
                      <a:endParaRPr lang="zh-CN" sz="1400" kern="100" dirty="0">
                        <a:solidFill>
                          <a:schemeClr val="tx1">
                            <a:lumMod val="75000"/>
                            <a:lumOff val="25000"/>
                          </a:schemeClr>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0" kern="0" dirty="0">
                          <a:solidFill>
                            <a:schemeClr val="tx1"/>
                          </a:solidFill>
                          <a:effectLst/>
                          <a:latin typeface="Arial" panose="020B0604020202020204" pitchFamily="34" charset="0"/>
                          <a:ea typeface="宋体" panose="02010600030101010101" pitchFamily="2" charset="-122"/>
                          <a:cs typeface="Arial" panose="020B0604020202020204" pitchFamily="34" charset="0"/>
                        </a:rPr>
                        <a:t>7.799</a:t>
                      </a:r>
                      <a:endParaRPr lang="zh-CN" sz="1200" b="0" kern="100" dirty="0">
                        <a:solidFill>
                          <a:schemeClr val="tx1"/>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94481225"/>
                  </a:ext>
                </a:extLst>
              </a:tr>
              <a:tr h="166370">
                <a:tc>
                  <a:txBody>
                    <a:bodyPr/>
                    <a:lstStyle/>
                    <a:p>
                      <a:pPr algn="ctr"/>
                      <a:r>
                        <a:rPr lang="en-US" sz="1200" kern="0" dirty="0">
                          <a:solidFill>
                            <a:schemeClr val="tx1">
                              <a:lumMod val="75000"/>
                              <a:lumOff val="25000"/>
                            </a:schemeClr>
                          </a:solidFill>
                          <a:effectLst/>
                          <a:latin typeface="Arial" panose="020B0604020202020204" pitchFamily="34" charset="0"/>
                          <a:cs typeface="Arial" panose="020B0604020202020204" pitchFamily="34" charset="0"/>
                        </a:rPr>
                        <a:t>Pearson’s R Value</a:t>
                      </a:r>
                      <a:endParaRPr lang="zh-CN" sz="1400" kern="100" dirty="0">
                        <a:solidFill>
                          <a:schemeClr val="tx1">
                            <a:lumMod val="75000"/>
                            <a:lumOff val="25000"/>
                          </a:schemeClr>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0" kern="0" dirty="0">
                          <a:solidFill>
                            <a:schemeClr val="tx1"/>
                          </a:solidFill>
                          <a:effectLst/>
                          <a:latin typeface="Arial" panose="020B0604020202020204" pitchFamily="34" charset="0"/>
                          <a:ea typeface="宋体" panose="02010600030101010101" pitchFamily="2" charset="-122"/>
                          <a:cs typeface="Arial" panose="020B0604020202020204" pitchFamily="34" charset="0"/>
                        </a:rPr>
                        <a:t>0.799</a:t>
                      </a:r>
                      <a:endParaRPr lang="zh-CN" sz="1200" b="0" kern="100" dirty="0">
                        <a:solidFill>
                          <a:schemeClr val="tx1"/>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98791050"/>
                  </a:ext>
                </a:extLst>
              </a:tr>
              <a:tr h="166370">
                <a:tc>
                  <a:txBody>
                    <a:bodyPr/>
                    <a:lstStyle/>
                    <a:p>
                      <a:pPr algn="ctr"/>
                      <a:r>
                        <a:rPr lang="en-US" sz="1200" kern="0" dirty="0">
                          <a:solidFill>
                            <a:schemeClr val="tx1">
                              <a:lumMod val="75000"/>
                              <a:lumOff val="25000"/>
                            </a:schemeClr>
                          </a:solidFill>
                          <a:effectLst/>
                          <a:latin typeface="Arial" panose="020B0604020202020204" pitchFamily="34" charset="0"/>
                          <a:cs typeface="Arial" panose="020B0604020202020204" pitchFamily="34" charset="0"/>
                        </a:rPr>
                        <a:t>Pearson’s R Sig</a:t>
                      </a:r>
                      <a:endParaRPr lang="zh-CN" sz="1400" kern="100" dirty="0">
                        <a:solidFill>
                          <a:schemeClr val="tx1">
                            <a:lumMod val="75000"/>
                            <a:lumOff val="25000"/>
                          </a:schemeClr>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0" kern="0" dirty="0">
                          <a:solidFill>
                            <a:schemeClr val="tx1"/>
                          </a:solidFill>
                          <a:effectLst/>
                          <a:latin typeface="Arial" panose="020B0604020202020204" pitchFamily="34" charset="0"/>
                          <a:ea typeface="宋体" panose="02010600030101010101" pitchFamily="2" charset="-122"/>
                          <a:cs typeface="Arial" panose="020B0604020202020204" pitchFamily="34" charset="0"/>
                        </a:rPr>
                        <a:t>.000</a:t>
                      </a:r>
                      <a:endParaRPr lang="zh-CN" sz="1200" b="0" kern="100" dirty="0">
                        <a:solidFill>
                          <a:schemeClr val="tx1"/>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93869172"/>
                  </a:ext>
                </a:extLst>
              </a:tr>
              <a:tr h="166370">
                <a:tc>
                  <a:txBody>
                    <a:bodyPr/>
                    <a:lstStyle/>
                    <a:p>
                      <a:pPr algn="ctr"/>
                      <a:r>
                        <a:rPr lang="en-US" sz="1200" kern="0" dirty="0">
                          <a:solidFill>
                            <a:schemeClr val="tx1">
                              <a:lumMod val="75000"/>
                              <a:lumOff val="25000"/>
                            </a:schemeClr>
                          </a:solidFill>
                          <a:effectLst/>
                          <a:latin typeface="Arial" panose="020B0604020202020204" pitchFamily="34" charset="0"/>
                          <a:cs typeface="Arial" panose="020B0604020202020204" pitchFamily="34" charset="0"/>
                        </a:rPr>
                        <a:t>Kendall’s tau</a:t>
                      </a:r>
                      <a:endParaRPr lang="zh-CN" sz="1400" kern="100" dirty="0">
                        <a:solidFill>
                          <a:schemeClr val="tx1">
                            <a:lumMod val="75000"/>
                            <a:lumOff val="25000"/>
                          </a:schemeClr>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0" kern="0" dirty="0">
                          <a:solidFill>
                            <a:schemeClr val="tx1"/>
                          </a:solidFill>
                          <a:effectLst/>
                          <a:latin typeface="Arial" panose="020B0604020202020204" pitchFamily="34" charset="0"/>
                          <a:ea typeface="宋体" panose="02010600030101010101" pitchFamily="2" charset="-122"/>
                          <a:cs typeface="Arial" panose="020B0604020202020204" pitchFamily="34" charset="0"/>
                        </a:rPr>
                        <a:t>0.555</a:t>
                      </a:r>
                      <a:endParaRPr lang="zh-CN" sz="1200" b="0" kern="100" dirty="0">
                        <a:solidFill>
                          <a:schemeClr val="tx1"/>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93878509"/>
                  </a:ext>
                </a:extLst>
              </a:tr>
              <a:tr h="166370">
                <a:tc>
                  <a:txBody>
                    <a:bodyPr/>
                    <a:lstStyle/>
                    <a:p>
                      <a:pPr algn="ctr"/>
                      <a:r>
                        <a:rPr lang="en-US" sz="1200" kern="0" dirty="0">
                          <a:solidFill>
                            <a:schemeClr val="tx1">
                              <a:lumMod val="75000"/>
                              <a:lumOff val="25000"/>
                            </a:schemeClr>
                          </a:solidFill>
                          <a:effectLst/>
                          <a:latin typeface="Arial" panose="020B0604020202020204" pitchFamily="34" charset="0"/>
                          <a:cs typeface="Arial" panose="020B0604020202020204" pitchFamily="34" charset="0"/>
                        </a:rPr>
                        <a:t>Kendall’s tau Sig</a:t>
                      </a:r>
                      <a:endParaRPr lang="zh-CN" sz="1400" kern="100" dirty="0">
                        <a:solidFill>
                          <a:schemeClr val="tx1">
                            <a:lumMod val="75000"/>
                            <a:lumOff val="25000"/>
                          </a:schemeClr>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T w="12700" cmpd="sng">
                      <a:noFill/>
                    </a:lnT>
                    <a:noFill/>
                  </a:tcPr>
                </a:tc>
                <a:tc>
                  <a:txBody>
                    <a:bodyPr/>
                    <a:lstStyle/>
                    <a:p>
                      <a:pPr algn="ctr"/>
                      <a:r>
                        <a:rPr lang="en-US" sz="1100" b="0" kern="0" dirty="0">
                          <a:solidFill>
                            <a:schemeClr val="tx1"/>
                          </a:solidFill>
                          <a:effectLst/>
                          <a:latin typeface="Arial" panose="020B0604020202020204" pitchFamily="34" charset="0"/>
                          <a:ea typeface="宋体" panose="02010600030101010101" pitchFamily="2" charset="-122"/>
                          <a:cs typeface="Arial" panose="020B0604020202020204" pitchFamily="34" charset="0"/>
                        </a:rPr>
                        <a:t>.000</a:t>
                      </a:r>
                      <a:endParaRPr lang="zh-CN" sz="1200" b="0" kern="100" dirty="0">
                        <a:solidFill>
                          <a:schemeClr val="tx1"/>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T w="12700" cmpd="sng">
                      <a:noFill/>
                    </a:lnT>
                    <a:noFill/>
                  </a:tcPr>
                </a:tc>
                <a:extLst>
                  <a:ext uri="{0D108BD9-81ED-4DB2-BD59-A6C34878D82A}">
                    <a16:rowId xmlns:a16="http://schemas.microsoft.com/office/drawing/2014/main" val="1515463089"/>
                  </a:ext>
                </a:extLst>
              </a:tr>
            </a:tbl>
          </a:graphicData>
        </a:graphic>
      </p:graphicFrame>
      <p:pic>
        <p:nvPicPr>
          <p:cNvPr id="12" name="Picture 13" descr="Adult Icon Png #171955 - Free Icons Library">
            <a:extLst>
              <a:ext uri="{FF2B5EF4-FFF2-40B4-BE49-F238E27FC236}">
                <a16:creationId xmlns:a16="http://schemas.microsoft.com/office/drawing/2014/main" id="{0C0C9C39-B811-F1F0-1F7B-F0B01EE288C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204" y="2447708"/>
            <a:ext cx="1275561" cy="1213279"/>
          </a:xfrm>
          <a:prstGeom prst="rect">
            <a:avLst/>
          </a:prstGeom>
          <a:noFill/>
          <a:extLst>
            <a:ext uri="{909E8E84-426E-40DD-AFC4-6F175D3DCCD1}">
              <a14:hiddenFill xmlns:a14="http://schemas.microsoft.com/office/drawing/2010/main">
                <a:solidFill>
                  <a:srgbClr val="FFFFFF"/>
                </a:solidFill>
              </a14:hiddenFill>
            </a:ext>
          </a:extLst>
        </p:spPr>
      </p:pic>
      <p:sp>
        <p:nvSpPr>
          <p:cNvPr id="13" name="圆角矩形 11">
            <a:extLst>
              <a:ext uri="{FF2B5EF4-FFF2-40B4-BE49-F238E27FC236}">
                <a16:creationId xmlns:a16="http://schemas.microsoft.com/office/drawing/2014/main" id="{5F098E0E-6CCA-EA48-3A1F-35D8B5BE5CAA}"/>
              </a:ext>
            </a:extLst>
          </p:cNvPr>
          <p:cNvSpPr/>
          <p:nvPr/>
        </p:nvSpPr>
        <p:spPr>
          <a:xfrm>
            <a:off x="4073753" y="352749"/>
            <a:ext cx="1517794" cy="379194"/>
          </a:xfrm>
          <a:prstGeom prst="round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Summary &amp;</a:t>
            </a:r>
          </a:p>
          <a:p>
            <a:pPr algn="ctr"/>
            <a:r>
              <a:rPr lang="en-US" altLang="zh-CN" sz="1200" b="1" dirty="0">
                <a:latin typeface="Arial" panose="020B0604020202020204" pitchFamily="34" charset="0"/>
                <a:cs typeface="Arial" panose="020B0604020202020204" pitchFamily="34" charset="0"/>
              </a:rPr>
              <a:t>Recommendation</a:t>
            </a:r>
            <a:endParaRPr lang="zh-CN" altLang="en-US" sz="1200" b="1" dirty="0">
              <a:latin typeface="Arial" panose="020B0604020202020204" pitchFamily="34" charset="0"/>
              <a:cs typeface="Arial" panose="020B0604020202020204" pitchFamily="34" charset="0"/>
            </a:endParaRPr>
          </a:p>
        </p:txBody>
      </p:sp>
      <p:sp>
        <p:nvSpPr>
          <p:cNvPr id="2" name="Rectangle: Rounded Corners 1">
            <a:extLst>
              <a:ext uri="{FF2B5EF4-FFF2-40B4-BE49-F238E27FC236}">
                <a16:creationId xmlns:a16="http://schemas.microsoft.com/office/drawing/2014/main" id="{494CD10F-A88D-7DF1-5B0A-A54BD849364E}"/>
              </a:ext>
            </a:extLst>
          </p:cNvPr>
          <p:cNvSpPr/>
          <p:nvPr/>
        </p:nvSpPr>
        <p:spPr>
          <a:xfrm>
            <a:off x="8153400" y="1109825"/>
            <a:ext cx="3284220" cy="1692242"/>
          </a:xfrm>
          <a:prstGeom prst="roundRect">
            <a:avLst/>
          </a:prstGeom>
          <a:solidFill>
            <a:schemeClr val="bg1"/>
          </a:solid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Arial" panose="020B0604020202020204" pitchFamily="34" charset="0"/>
              <a:cs typeface="Arial" panose="020B0604020202020204" pitchFamily="34" charset="0"/>
            </a:endParaRPr>
          </a:p>
        </p:txBody>
      </p:sp>
      <p:sp>
        <p:nvSpPr>
          <p:cNvPr id="11" name="Isosceles Triangle 10">
            <a:extLst>
              <a:ext uri="{FF2B5EF4-FFF2-40B4-BE49-F238E27FC236}">
                <a16:creationId xmlns:a16="http://schemas.microsoft.com/office/drawing/2014/main" id="{9C7FBFBB-C216-18F1-B3C9-FDB8609B0322}"/>
              </a:ext>
            </a:extLst>
          </p:cNvPr>
          <p:cNvSpPr/>
          <p:nvPr/>
        </p:nvSpPr>
        <p:spPr>
          <a:xfrm rot="10800000">
            <a:off x="8153400" y="2858291"/>
            <a:ext cx="3284218" cy="379192"/>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Rounded Corners 13">
            <a:extLst>
              <a:ext uri="{FF2B5EF4-FFF2-40B4-BE49-F238E27FC236}">
                <a16:creationId xmlns:a16="http://schemas.microsoft.com/office/drawing/2014/main" id="{B4EA3052-4A3D-45E4-A95B-81C9B8BD6757}"/>
              </a:ext>
            </a:extLst>
          </p:cNvPr>
          <p:cNvSpPr/>
          <p:nvPr/>
        </p:nvSpPr>
        <p:spPr>
          <a:xfrm>
            <a:off x="8104369" y="3370195"/>
            <a:ext cx="3284218" cy="406526"/>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Arial" panose="020B0604020202020204" pitchFamily="34" charset="0"/>
                <a:cs typeface="Arial" panose="020B0604020202020204" pitchFamily="34" charset="0"/>
              </a:rPr>
              <a:t>Recommendations</a:t>
            </a:r>
            <a:endParaRPr lang="zh-CN" altLang="en-US" sz="1600" b="1"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8F2E7102-0D6D-4B9C-53D5-A72B52F7D17A}"/>
              </a:ext>
            </a:extLst>
          </p:cNvPr>
          <p:cNvSpPr txBox="1"/>
          <p:nvPr/>
        </p:nvSpPr>
        <p:spPr>
          <a:xfrm>
            <a:off x="8336062" y="1293148"/>
            <a:ext cx="2910008" cy="1323439"/>
          </a:xfrm>
          <a:prstGeom prst="rect">
            <a:avLst/>
          </a:prstGeom>
          <a:noFill/>
        </p:spPr>
        <p:txBody>
          <a:bodyPr wrap="square">
            <a:spAutoFit/>
          </a:bodyPr>
          <a:lstStyle/>
          <a:p>
            <a:pPr marL="285750" indent="-285750" algn="l" fontAlgn="ctr">
              <a:buFont typeface="Wingdings" panose="05000000000000000000" pitchFamily="2" charset="2"/>
              <a:buChar char="p"/>
            </a:pPr>
            <a:r>
              <a:rPr lang="en-US" altLang="zh-CN" sz="1600" b="1" i="0" u="none" strike="noStrike" dirty="0">
                <a:solidFill>
                  <a:schemeClr val="tx1"/>
                </a:solidFill>
                <a:effectLst/>
                <a:latin typeface="Calibri" panose="020F0502020204030204" pitchFamily="34" charset="0"/>
                <a:ea typeface="等线" panose="02010600030101010101" pitchFamily="2" charset="-122"/>
                <a:cs typeface="Calibri" panose="020F0502020204030204" pitchFamily="34" charset="0"/>
              </a:rPr>
              <a:t>Flavor </a:t>
            </a:r>
            <a:r>
              <a:rPr lang="en-US" altLang="zh-CN" sz="1600" i="0" u="none" strike="noStrike" dirty="0">
                <a:solidFill>
                  <a:schemeClr val="tx1"/>
                </a:solidFill>
                <a:effectLst/>
                <a:latin typeface="Calibri" panose="020F0502020204030204" pitchFamily="34" charset="0"/>
                <a:ea typeface="等线" panose="02010600030101010101" pitchFamily="2" charset="-122"/>
                <a:cs typeface="Calibri" panose="020F0502020204030204" pitchFamily="34" charset="0"/>
              </a:rPr>
              <a:t>is</a:t>
            </a:r>
            <a:r>
              <a:rPr lang="en-US" altLang="zh-CN" sz="1600" b="1" i="0" u="none" strike="noStrike" dirty="0">
                <a:solidFill>
                  <a:schemeClr val="tx1"/>
                </a:solidFill>
                <a:effectLst/>
                <a:latin typeface="Calibri" panose="020F0502020204030204" pitchFamily="34" charset="0"/>
                <a:ea typeface="等线" panose="02010600030101010101" pitchFamily="2" charset="-122"/>
                <a:cs typeface="Calibri" panose="020F0502020204030204" pitchFamily="34" charset="0"/>
              </a:rPr>
              <a:t> </a:t>
            </a:r>
            <a:r>
              <a:rPr lang="en-US" altLang="zh-CN" sz="1600" i="0" u="none" strike="noStrike" dirty="0">
                <a:solidFill>
                  <a:schemeClr val="tx1"/>
                </a:solidFill>
                <a:effectLst/>
                <a:latin typeface="Calibri" panose="020F0502020204030204" pitchFamily="34" charset="0"/>
                <a:ea typeface="等线" panose="02010600030101010101" pitchFamily="2" charset="-122"/>
                <a:cs typeface="Calibri" panose="020F0502020204030204" pitchFamily="34" charset="0"/>
              </a:rPr>
              <a:t>identified as the most important factor</a:t>
            </a:r>
          </a:p>
          <a:p>
            <a:pPr marL="285750" indent="-285750" algn="l" fontAlgn="ctr">
              <a:buFont typeface="Wingdings" panose="05000000000000000000" pitchFamily="2" charset="2"/>
              <a:buChar char="p"/>
            </a:pPr>
            <a:r>
              <a:rPr lang="en-US" altLang="zh-CN" sz="1600" dirty="0">
                <a:latin typeface="Calibri" panose="020F0502020204030204" pitchFamily="34" charset="0"/>
                <a:ea typeface="等线" panose="02010600030101010101" pitchFamily="2" charset="-122"/>
                <a:cs typeface="Calibri" panose="020F0502020204030204" pitchFamily="34" charset="0"/>
              </a:rPr>
              <a:t>Within flavor, the most utility was obtained from </a:t>
            </a:r>
            <a:r>
              <a:rPr lang="en-US" altLang="zh-CN" sz="1600" b="1" dirty="0">
                <a:latin typeface="Calibri" panose="020F0502020204030204" pitchFamily="34" charset="0"/>
                <a:ea typeface="等线" panose="02010600030101010101" pitchFamily="2" charset="-122"/>
                <a:cs typeface="Calibri" panose="020F0502020204030204" pitchFamily="34" charset="0"/>
              </a:rPr>
              <a:t>mild flavor</a:t>
            </a:r>
          </a:p>
        </p:txBody>
      </p:sp>
      <p:sp>
        <p:nvSpPr>
          <p:cNvPr id="16" name="TextBox 15">
            <a:extLst>
              <a:ext uri="{FF2B5EF4-FFF2-40B4-BE49-F238E27FC236}">
                <a16:creationId xmlns:a16="http://schemas.microsoft.com/office/drawing/2014/main" id="{41D0FD59-18B9-B0C3-1F29-CB084101ED56}"/>
              </a:ext>
            </a:extLst>
          </p:cNvPr>
          <p:cNvSpPr txBox="1"/>
          <p:nvPr/>
        </p:nvSpPr>
        <p:spPr>
          <a:xfrm>
            <a:off x="8683102" y="3968242"/>
            <a:ext cx="2126751" cy="373471"/>
          </a:xfrm>
          <a:prstGeom prst="rect">
            <a:avLst/>
          </a:prstGeom>
          <a:noFill/>
        </p:spPr>
        <p:txBody>
          <a:bodyPr wrap="square">
            <a:spAutoFit/>
          </a:bodyPr>
          <a:lstStyle/>
          <a:p>
            <a:pPr algn="l" fontAlgn="ctr"/>
            <a:r>
              <a:rPr lang="en-US" altLang="zh-CN" i="1" dirty="0">
                <a:solidFill>
                  <a:schemeClr val="tx1">
                    <a:lumMod val="50000"/>
                    <a:lumOff val="50000"/>
                  </a:schemeClr>
                </a:solidFill>
                <a:latin typeface="Calibri" panose="020F0502020204030204" pitchFamily="34" charset="0"/>
                <a:ea typeface="等线" panose="02010600030101010101" pitchFamily="2" charset="-122"/>
                <a:cs typeface="Calibri" panose="020F0502020204030204" pitchFamily="34" charset="0"/>
              </a:rPr>
              <a:t>Similar with</a:t>
            </a:r>
            <a:r>
              <a:rPr lang="zh-CN" altLang="en-US" i="1" dirty="0">
                <a:solidFill>
                  <a:schemeClr val="tx1">
                    <a:lumMod val="50000"/>
                    <a:lumOff val="50000"/>
                  </a:schemeClr>
                </a:solidFill>
                <a:latin typeface="Calibri" panose="020F0502020204030204" pitchFamily="34" charset="0"/>
                <a:ea typeface="等线" panose="02010600030101010101" pitchFamily="2" charset="-122"/>
                <a:cs typeface="Calibri" panose="020F0502020204030204" pitchFamily="34" charset="0"/>
              </a:rPr>
              <a:t> </a:t>
            </a:r>
            <a:r>
              <a:rPr lang="en-US" altLang="zh-CN" i="1" dirty="0">
                <a:solidFill>
                  <a:schemeClr val="tx1">
                    <a:lumMod val="50000"/>
                    <a:lumOff val="50000"/>
                  </a:schemeClr>
                </a:solidFill>
                <a:latin typeface="Calibri" panose="020F0502020204030204" pitchFamily="34" charset="0"/>
                <a:ea typeface="等线" panose="02010600030101010101" pitchFamily="2" charset="-122"/>
                <a:cs typeface="Calibri" panose="020F0502020204030204" pitchFamily="34" charset="0"/>
              </a:rPr>
              <a:t>Group</a:t>
            </a:r>
            <a:r>
              <a:rPr lang="zh-CN" altLang="en-US" i="1" dirty="0">
                <a:solidFill>
                  <a:schemeClr val="tx1">
                    <a:lumMod val="50000"/>
                    <a:lumOff val="50000"/>
                  </a:schemeClr>
                </a:solidFill>
                <a:latin typeface="Calibri" panose="020F0502020204030204" pitchFamily="34" charset="0"/>
                <a:ea typeface="等线" panose="02010600030101010101" pitchFamily="2" charset="-122"/>
                <a:cs typeface="Calibri" panose="020F0502020204030204" pitchFamily="34" charset="0"/>
              </a:rPr>
              <a:t> </a:t>
            </a:r>
            <a:r>
              <a:rPr lang="en-US" altLang="zh-CN" i="1" dirty="0">
                <a:solidFill>
                  <a:schemeClr val="tx1">
                    <a:lumMod val="50000"/>
                    <a:lumOff val="50000"/>
                  </a:schemeClr>
                </a:solidFill>
                <a:latin typeface="Calibri" panose="020F0502020204030204" pitchFamily="34" charset="0"/>
                <a:ea typeface="等线" panose="02010600030101010101" pitchFamily="2" charset="-122"/>
                <a:cs typeface="Calibri" panose="020F0502020204030204" pitchFamily="34" charset="0"/>
              </a:rPr>
              <a:t>2</a:t>
            </a:r>
          </a:p>
        </p:txBody>
      </p:sp>
    </p:spTree>
    <p:extLst>
      <p:ext uri="{BB962C8B-B14F-4D97-AF65-F5344CB8AC3E}">
        <p14:creationId xmlns:p14="http://schemas.microsoft.com/office/powerpoint/2010/main" val="1324167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95" imgH="394" progId="TCLayout.ActiveDocument.1">
                  <p:embed/>
                </p:oleObj>
              </mc:Choice>
              <mc:Fallback>
                <p:oleObj name="think-cell 幻灯片" r:id="rId3" imgW="395" imgH="394" progId="TCLayout.ActiveDocument.1">
                  <p:embed/>
                  <p:pic>
                    <p:nvPicPr>
                      <p:cNvPr id="7" name="think-cell data - do not delete"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页脚占位符 3"/>
          <p:cNvSpPr>
            <a:spLocks noGrp="1"/>
          </p:cNvSpPr>
          <p:nvPr>
            <p:ph type="ftr" sz="quarter" idx="11"/>
          </p:nvPr>
        </p:nvSpPr>
        <p:spPr/>
        <p:txBody>
          <a:bodyPr/>
          <a:lstStyle/>
          <a:p>
            <a:r>
              <a:rPr lang="en-US" altLang="zh-CN" sz="1600" i="1" dirty="0">
                <a:latin typeface="Arial" panose="020B0604020202020204" pitchFamily="34" charset="0"/>
                <a:cs typeface="Arial" panose="020B0604020202020204" pitchFamily="34" charset="0"/>
              </a:rPr>
              <a:t>Data: Questionnaire Data</a:t>
            </a:r>
            <a:endParaRPr lang="zh-CN" altLang="en-US" sz="1600" i="1" dirty="0">
              <a:latin typeface="Arial" panose="020B0604020202020204" pitchFamily="34" charset="0"/>
              <a:cs typeface="Arial" panose="020B0604020202020204" pitchFamily="34" charset="0"/>
            </a:endParaRPr>
          </a:p>
          <a:p>
            <a:endParaRPr lang="zh-CN" altLang="en-US" sz="1600" dirty="0"/>
          </a:p>
        </p:txBody>
      </p:sp>
      <p:sp>
        <p:nvSpPr>
          <p:cNvPr id="5" name="灯片编号占位符 4"/>
          <p:cNvSpPr>
            <a:spLocks noGrp="1"/>
          </p:cNvSpPr>
          <p:nvPr>
            <p:ph type="sldNum" sz="quarter" idx="12"/>
          </p:nvPr>
        </p:nvSpPr>
        <p:spPr/>
        <p:txBody>
          <a:bodyPr/>
          <a:lstStyle/>
          <a:p>
            <a:fld id="{1DDAB59E-332C-4060-B0C9-643DCBD9587F}" type="slidenum">
              <a:rPr lang="zh-CN" altLang="en-US" smtClean="0"/>
              <a:t>47</a:t>
            </a:fld>
            <a:endParaRPr lang="zh-CN" altLang="en-US"/>
          </a:p>
        </p:txBody>
      </p:sp>
      <p:sp>
        <p:nvSpPr>
          <p:cNvPr id="9" name="矩形 8"/>
          <p:cNvSpPr/>
          <p:nvPr/>
        </p:nvSpPr>
        <p:spPr>
          <a:xfrm>
            <a:off x="85344" y="26261"/>
            <a:ext cx="6096000" cy="307777"/>
          </a:xfrm>
          <a:prstGeom prst="rect">
            <a:avLst/>
          </a:prstGeom>
        </p:spPr>
        <p:txBody>
          <a:bodyPr>
            <a:spAutoFit/>
          </a:bodyPr>
          <a:lstStyle/>
          <a:p>
            <a:pPr fontAlgn="t"/>
            <a:r>
              <a:rPr lang="en-US" altLang="zh-CN" sz="1400" b="1" dirty="0">
                <a:solidFill>
                  <a:srgbClr val="005B00"/>
                </a:solidFill>
                <a:latin typeface="微软雅黑" panose="020B0503020204020204" pitchFamily="34" charset="-122"/>
                <a:ea typeface="微软雅黑" panose="020B0503020204020204" pitchFamily="34" charset="-122"/>
              </a:rPr>
              <a:t>Objective 3. New Product Launch Suggestions</a:t>
            </a:r>
            <a:endParaRPr lang="zh-CN" altLang="zh-CN" sz="1400" b="1" dirty="0">
              <a:solidFill>
                <a:srgbClr val="005B00"/>
              </a:solidFill>
              <a:latin typeface="微软雅黑" panose="020B0503020204020204" pitchFamily="34" charset="-122"/>
              <a:ea typeface="微软雅黑" panose="020B0503020204020204" pitchFamily="34" charset="-122"/>
            </a:endParaRPr>
          </a:p>
        </p:txBody>
      </p:sp>
      <p:sp>
        <p:nvSpPr>
          <p:cNvPr id="10" name="圆角矩形 9"/>
          <p:cNvSpPr/>
          <p:nvPr/>
        </p:nvSpPr>
        <p:spPr>
          <a:xfrm>
            <a:off x="1472185" y="343182"/>
            <a:ext cx="1243584" cy="379194"/>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Non-PC Buyers</a:t>
            </a:r>
            <a:endParaRPr lang="zh-CN" altLang="en-US" sz="1200" b="1" dirty="0">
              <a:latin typeface="Arial" panose="020B0604020202020204" pitchFamily="34" charset="0"/>
              <a:cs typeface="Arial" panose="020B0604020202020204" pitchFamily="34" charset="0"/>
            </a:endParaRPr>
          </a:p>
        </p:txBody>
      </p:sp>
      <p:sp>
        <p:nvSpPr>
          <p:cNvPr id="11" name="圆角矩形 10"/>
          <p:cNvSpPr/>
          <p:nvPr/>
        </p:nvSpPr>
        <p:spPr>
          <a:xfrm>
            <a:off x="171401" y="352749"/>
            <a:ext cx="1243584" cy="379194"/>
          </a:xfrm>
          <a:prstGeom prst="round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latin typeface="Arial" panose="020B0604020202020204" pitchFamily="34" charset="0"/>
                <a:cs typeface="Arial" panose="020B0604020202020204" pitchFamily="34" charset="0"/>
              </a:rPr>
              <a:t>Questionnaire</a:t>
            </a:r>
            <a:r>
              <a:rPr lang="en-US" altLang="zh-CN" sz="1200" b="1" dirty="0">
                <a:latin typeface="Arial" panose="020B0604020202020204" pitchFamily="34" charset="0"/>
                <a:cs typeface="Arial" panose="020B0604020202020204" pitchFamily="34" charset="0"/>
              </a:rPr>
              <a:t> Design</a:t>
            </a:r>
            <a:endParaRPr lang="zh-CN" altLang="en-US" sz="1200" b="1" dirty="0">
              <a:latin typeface="Arial" panose="020B0604020202020204" pitchFamily="34" charset="0"/>
              <a:cs typeface="Arial" panose="020B0604020202020204" pitchFamily="34" charset="0"/>
            </a:endParaRPr>
          </a:p>
        </p:txBody>
      </p:sp>
      <p:sp>
        <p:nvSpPr>
          <p:cNvPr id="12" name="圆角矩形 11"/>
          <p:cNvSpPr/>
          <p:nvPr/>
        </p:nvSpPr>
        <p:spPr>
          <a:xfrm>
            <a:off x="2772969" y="343182"/>
            <a:ext cx="1243584" cy="379194"/>
          </a:xfrm>
          <a:prstGeom prst="round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PC Buyers</a:t>
            </a:r>
            <a:endParaRPr lang="zh-CN" altLang="en-US" sz="1200" b="1" dirty="0">
              <a:latin typeface="Arial" panose="020B0604020202020204" pitchFamily="34" charset="0"/>
              <a:cs typeface="Arial" panose="020B0604020202020204" pitchFamily="34" charset="0"/>
            </a:endParaRPr>
          </a:p>
        </p:txBody>
      </p:sp>
      <p:sp>
        <p:nvSpPr>
          <p:cNvPr id="2" name="圆角矩形 11">
            <a:extLst>
              <a:ext uri="{FF2B5EF4-FFF2-40B4-BE49-F238E27FC236}">
                <a16:creationId xmlns:a16="http://schemas.microsoft.com/office/drawing/2014/main" id="{38821205-521A-DCF8-27D7-08F82B221CCE}"/>
              </a:ext>
            </a:extLst>
          </p:cNvPr>
          <p:cNvSpPr/>
          <p:nvPr/>
        </p:nvSpPr>
        <p:spPr>
          <a:xfrm>
            <a:off x="4073753" y="352749"/>
            <a:ext cx="1517794" cy="379194"/>
          </a:xfrm>
          <a:prstGeom prst="roundRect">
            <a:avLst/>
          </a:prstGeom>
          <a:solidFill>
            <a:srgbClr val="00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Summary &amp;</a:t>
            </a:r>
          </a:p>
          <a:p>
            <a:pPr algn="ctr"/>
            <a:r>
              <a:rPr lang="en-US" altLang="zh-CN" sz="1200" b="1" dirty="0">
                <a:latin typeface="Arial" panose="020B0604020202020204" pitchFamily="34" charset="0"/>
                <a:cs typeface="Arial" panose="020B0604020202020204" pitchFamily="34" charset="0"/>
              </a:rPr>
              <a:t>Recommendation</a:t>
            </a:r>
            <a:endParaRPr lang="zh-CN" altLang="en-US" sz="1200" b="1" dirty="0">
              <a:latin typeface="Arial" panose="020B0604020202020204" pitchFamily="34" charset="0"/>
              <a:cs typeface="Arial" panose="020B0604020202020204" pitchFamily="34" charset="0"/>
            </a:endParaRPr>
          </a:p>
        </p:txBody>
      </p:sp>
      <p:sp>
        <p:nvSpPr>
          <p:cNvPr id="3" name="Rectangle: Rounded Corners 2">
            <a:extLst>
              <a:ext uri="{FF2B5EF4-FFF2-40B4-BE49-F238E27FC236}">
                <a16:creationId xmlns:a16="http://schemas.microsoft.com/office/drawing/2014/main" id="{B7476877-E25E-6FF1-3D32-707ED81155AB}"/>
              </a:ext>
            </a:extLst>
          </p:cNvPr>
          <p:cNvSpPr/>
          <p:nvPr/>
        </p:nvSpPr>
        <p:spPr>
          <a:xfrm>
            <a:off x="4605020" y="1036320"/>
            <a:ext cx="3284220" cy="571937"/>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Arial" panose="020B0604020202020204" pitchFamily="34" charset="0"/>
                <a:cs typeface="Arial" panose="020B0604020202020204" pitchFamily="34" charset="0"/>
              </a:rPr>
              <a:t>Barriers</a:t>
            </a:r>
            <a:endParaRPr lang="zh-CN" altLang="en-US" sz="2000" b="1" dirty="0">
              <a:latin typeface="Arial" panose="020B0604020202020204" pitchFamily="34" charset="0"/>
              <a:cs typeface="Arial" panose="020B0604020202020204" pitchFamily="34" charset="0"/>
            </a:endParaRPr>
          </a:p>
        </p:txBody>
      </p:sp>
      <p:sp>
        <p:nvSpPr>
          <p:cNvPr id="13" name="Rectangle: Rounded Corners 12">
            <a:extLst>
              <a:ext uri="{FF2B5EF4-FFF2-40B4-BE49-F238E27FC236}">
                <a16:creationId xmlns:a16="http://schemas.microsoft.com/office/drawing/2014/main" id="{02FBCDA3-AAC6-6AB7-BF23-356A0FC9B823}"/>
              </a:ext>
            </a:extLst>
          </p:cNvPr>
          <p:cNvSpPr/>
          <p:nvPr/>
        </p:nvSpPr>
        <p:spPr>
          <a:xfrm>
            <a:off x="8115300" y="1036320"/>
            <a:ext cx="3284220" cy="571937"/>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Arial" panose="020B0604020202020204" pitchFamily="34" charset="0"/>
                <a:cs typeface="Arial" panose="020B0604020202020204" pitchFamily="34" charset="0"/>
              </a:rPr>
              <a:t>Triggers</a:t>
            </a:r>
            <a:endParaRPr lang="zh-CN" altLang="en-US" sz="2000" b="1" dirty="0">
              <a:latin typeface="Arial" panose="020B0604020202020204" pitchFamily="34" charset="0"/>
              <a:cs typeface="Arial" panose="020B0604020202020204" pitchFamily="34" charset="0"/>
            </a:endParaRPr>
          </a:p>
        </p:txBody>
      </p:sp>
      <p:sp>
        <p:nvSpPr>
          <p:cNvPr id="14" name="Rectangle: Rounded Corners 13">
            <a:extLst>
              <a:ext uri="{FF2B5EF4-FFF2-40B4-BE49-F238E27FC236}">
                <a16:creationId xmlns:a16="http://schemas.microsoft.com/office/drawing/2014/main" id="{761019E8-9A13-7BAC-35DA-3ED31E7B89B1}"/>
              </a:ext>
            </a:extLst>
          </p:cNvPr>
          <p:cNvSpPr/>
          <p:nvPr/>
        </p:nvSpPr>
        <p:spPr>
          <a:xfrm>
            <a:off x="1094740" y="1036320"/>
            <a:ext cx="3284220" cy="571937"/>
          </a:xfrm>
          <a:prstGeom prst="roundRect">
            <a:avLst/>
          </a:prstGeom>
          <a:solidFill>
            <a:srgbClr val="94B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Arial" panose="020B0604020202020204" pitchFamily="34" charset="0"/>
                <a:cs typeface="Arial" panose="020B0604020202020204" pitchFamily="34" charset="0"/>
              </a:rPr>
              <a:t>Barriers</a:t>
            </a:r>
            <a:endParaRPr lang="zh-CN" altLang="en-US" sz="2000" b="1" dirty="0">
              <a:latin typeface="Arial" panose="020B0604020202020204" pitchFamily="34" charset="0"/>
              <a:cs typeface="Arial" panose="020B0604020202020204" pitchFamily="34" charset="0"/>
            </a:endParaRPr>
          </a:p>
        </p:txBody>
      </p:sp>
      <p:sp>
        <p:nvSpPr>
          <p:cNvPr id="15" name="Rectangle: Rounded Corners 14">
            <a:extLst>
              <a:ext uri="{FF2B5EF4-FFF2-40B4-BE49-F238E27FC236}">
                <a16:creationId xmlns:a16="http://schemas.microsoft.com/office/drawing/2014/main" id="{F18466EA-A64E-1733-4AF1-B4AB77C008C0}"/>
              </a:ext>
            </a:extLst>
          </p:cNvPr>
          <p:cNvSpPr/>
          <p:nvPr/>
        </p:nvSpPr>
        <p:spPr>
          <a:xfrm rot="16200000">
            <a:off x="-240106" y="2392045"/>
            <a:ext cx="1819910" cy="467360"/>
          </a:xfrm>
          <a:prstGeom prst="roundRect">
            <a:avLst/>
          </a:prstGeom>
          <a:noFill/>
          <a:ln w="1905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700" b="1" dirty="0">
                <a:solidFill>
                  <a:schemeClr val="tx1">
                    <a:lumMod val="65000"/>
                    <a:lumOff val="35000"/>
                  </a:schemeClr>
                </a:solidFill>
                <a:latin typeface="Arial" panose="020B0604020202020204" pitchFamily="34" charset="0"/>
                <a:cs typeface="Arial" panose="020B0604020202020204" pitchFamily="34" charset="0"/>
              </a:rPr>
              <a:t>Key findings</a:t>
            </a:r>
            <a:endParaRPr lang="zh-CN" altLang="en-US" sz="17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9" name="Rectangle: Rounded Corners 18">
            <a:extLst>
              <a:ext uri="{FF2B5EF4-FFF2-40B4-BE49-F238E27FC236}">
                <a16:creationId xmlns:a16="http://schemas.microsoft.com/office/drawing/2014/main" id="{9D5E547F-A0C7-F005-C6FE-86AB88273DD5}"/>
              </a:ext>
            </a:extLst>
          </p:cNvPr>
          <p:cNvSpPr/>
          <p:nvPr/>
        </p:nvSpPr>
        <p:spPr>
          <a:xfrm rot="16200000">
            <a:off x="-514488" y="4587936"/>
            <a:ext cx="2368672" cy="467360"/>
          </a:xfrm>
          <a:prstGeom prst="roundRect">
            <a:avLst/>
          </a:prstGeom>
          <a:noFill/>
          <a:ln w="1905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700" b="1" dirty="0">
                <a:solidFill>
                  <a:schemeClr val="tx1">
                    <a:lumMod val="65000"/>
                    <a:lumOff val="35000"/>
                  </a:schemeClr>
                </a:solidFill>
                <a:latin typeface="Arial" panose="020B0604020202020204" pitchFamily="34" charset="0"/>
                <a:cs typeface="Arial" panose="020B0604020202020204" pitchFamily="34" charset="0"/>
              </a:rPr>
              <a:t>Recommendation</a:t>
            </a:r>
            <a:r>
              <a:rPr lang="en-US" altLang="zh-CN" b="1" dirty="0">
                <a:solidFill>
                  <a:schemeClr val="tx1">
                    <a:lumMod val="65000"/>
                    <a:lumOff val="35000"/>
                  </a:schemeClr>
                </a:solidFill>
                <a:latin typeface="Arial" panose="020B0604020202020204" pitchFamily="34" charset="0"/>
                <a:cs typeface="Arial" panose="020B0604020202020204" pitchFamily="34" charset="0"/>
              </a:rPr>
              <a:t>s</a:t>
            </a:r>
            <a:endParaRPr lang="zh-CN" altLang="en-US"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6F000363-4ABC-A3F0-060B-BE69084F2064}"/>
              </a:ext>
            </a:extLst>
          </p:cNvPr>
          <p:cNvSpPr txBox="1"/>
          <p:nvPr/>
        </p:nvSpPr>
        <p:spPr>
          <a:xfrm>
            <a:off x="4605020" y="750654"/>
            <a:ext cx="2896947" cy="338554"/>
          </a:xfrm>
          <a:prstGeom prst="rect">
            <a:avLst/>
          </a:prstGeom>
          <a:noFill/>
        </p:spPr>
        <p:txBody>
          <a:bodyPr wrap="none" rtlCol="0">
            <a:spAutoFit/>
          </a:bodyPr>
          <a:lstStyle/>
          <a:p>
            <a:r>
              <a:rPr lang="en-US" altLang="zh-CN" sz="1600" b="1" dirty="0">
                <a:solidFill>
                  <a:schemeClr val="tx1">
                    <a:lumMod val="50000"/>
                    <a:lumOff val="50000"/>
                  </a:schemeClr>
                </a:solidFill>
                <a:latin typeface="Arial" panose="020B0604020202020204" pitchFamily="34" charset="0"/>
                <a:cs typeface="Arial" panose="020B0604020202020204" pitchFamily="34" charset="0"/>
              </a:rPr>
              <a:t>For Lays non/Lost buyers…</a:t>
            </a:r>
            <a:endParaRPr lang="zh-CN" altLang="en-US" sz="1600" b="1"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9BA75116-6B11-0E4C-02F6-38503CC47338}"/>
              </a:ext>
            </a:extLst>
          </p:cNvPr>
          <p:cNvSpPr txBox="1"/>
          <p:nvPr/>
        </p:nvSpPr>
        <p:spPr>
          <a:xfrm>
            <a:off x="1019192" y="750654"/>
            <a:ext cx="2714205" cy="338554"/>
          </a:xfrm>
          <a:prstGeom prst="rect">
            <a:avLst/>
          </a:prstGeom>
          <a:noFill/>
        </p:spPr>
        <p:txBody>
          <a:bodyPr wrap="none" rtlCol="0">
            <a:spAutoFit/>
          </a:bodyPr>
          <a:lstStyle/>
          <a:p>
            <a:r>
              <a:rPr lang="en-US" altLang="zh-CN" sz="1600" b="1" dirty="0">
                <a:solidFill>
                  <a:schemeClr val="tx1">
                    <a:lumMod val="50000"/>
                    <a:lumOff val="50000"/>
                  </a:schemeClr>
                </a:solidFill>
                <a:latin typeface="Arial" panose="020B0604020202020204" pitchFamily="34" charset="0"/>
                <a:cs typeface="Arial" panose="020B0604020202020204" pitchFamily="34" charset="0"/>
              </a:rPr>
              <a:t>For PC non/Lost buyers…</a:t>
            </a:r>
            <a:endParaRPr lang="zh-CN" altLang="en-US" sz="1600" b="1"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C2068030-ED16-05FD-52CF-E622DB1B87C0}"/>
              </a:ext>
            </a:extLst>
          </p:cNvPr>
          <p:cNvSpPr txBox="1"/>
          <p:nvPr/>
        </p:nvSpPr>
        <p:spPr>
          <a:xfrm>
            <a:off x="8115300" y="730333"/>
            <a:ext cx="1973617" cy="338554"/>
          </a:xfrm>
          <a:prstGeom prst="rect">
            <a:avLst/>
          </a:prstGeom>
          <a:noFill/>
        </p:spPr>
        <p:txBody>
          <a:bodyPr wrap="none" rtlCol="0">
            <a:spAutoFit/>
          </a:bodyPr>
          <a:lstStyle/>
          <a:p>
            <a:r>
              <a:rPr lang="en-US" altLang="zh-CN" sz="1600" b="1" dirty="0">
                <a:solidFill>
                  <a:schemeClr val="tx1">
                    <a:lumMod val="50000"/>
                    <a:lumOff val="50000"/>
                  </a:schemeClr>
                </a:solidFill>
                <a:latin typeface="Arial" panose="020B0604020202020204" pitchFamily="34" charset="0"/>
                <a:cs typeface="Arial" panose="020B0604020202020204" pitchFamily="34" charset="0"/>
              </a:rPr>
              <a:t>For Lays buyers…</a:t>
            </a:r>
            <a:endParaRPr lang="zh-CN" altLang="en-US" sz="1600" b="1"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23" name="Rectangle: Rounded Corners 22">
            <a:extLst>
              <a:ext uri="{FF2B5EF4-FFF2-40B4-BE49-F238E27FC236}">
                <a16:creationId xmlns:a16="http://schemas.microsoft.com/office/drawing/2014/main" id="{35DA64D7-DD79-78B1-4FE4-DD8FC63764A3}"/>
              </a:ext>
            </a:extLst>
          </p:cNvPr>
          <p:cNvSpPr/>
          <p:nvPr/>
        </p:nvSpPr>
        <p:spPr>
          <a:xfrm>
            <a:off x="1094740" y="1776730"/>
            <a:ext cx="3284220" cy="990645"/>
          </a:xfrm>
          <a:prstGeom prst="roundRect">
            <a:avLst/>
          </a:prstGeom>
          <a:solidFill>
            <a:schemeClr val="bg1"/>
          </a:solidFill>
          <a:ln w="19050">
            <a:solidFill>
              <a:srgbClr val="94BC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Arial" panose="020B0604020202020204" pitchFamily="34" charset="0"/>
              <a:cs typeface="Arial" panose="020B0604020202020204" pitchFamily="34" charset="0"/>
            </a:endParaRPr>
          </a:p>
        </p:txBody>
      </p:sp>
      <p:sp>
        <p:nvSpPr>
          <p:cNvPr id="24" name="Rectangle: Rounded Corners 23">
            <a:extLst>
              <a:ext uri="{FF2B5EF4-FFF2-40B4-BE49-F238E27FC236}">
                <a16:creationId xmlns:a16="http://schemas.microsoft.com/office/drawing/2014/main" id="{B71B2274-4826-B216-C4B3-72BCE875D9BD}"/>
              </a:ext>
            </a:extLst>
          </p:cNvPr>
          <p:cNvSpPr/>
          <p:nvPr/>
        </p:nvSpPr>
        <p:spPr>
          <a:xfrm>
            <a:off x="4605020" y="1715770"/>
            <a:ext cx="3284220" cy="1819910"/>
          </a:xfrm>
          <a:prstGeom prst="roundRect">
            <a:avLst/>
          </a:prstGeom>
          <a:solidFill>
            <a:schemeClr val="bg1"/>
          </a:solidFill>
          <a:ln w="1905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Arial" panose="020B0604020202020204" pitchFamily="34" charset="0"/>
              <a:cs typeface="Arial" panose="020B0604020202020204" pitchFamily="34" charset="0"/>
            </a:endParaRPr>
          </a:p>
        </p:txBody>
      </p:sp>
      <p:sp>
        <p:nvSpPr>
          <p:cNvPr id="25" name="Rectangle: Rounded Corners 24">
            <a:extLst>
              <a:ext uri="{FF2B5EF4-FFF2-40B4-BE49-F238E27FC236}">
                <a16:creationId xmlns:a16="http://schemas.microsoft.com/office/drawing/2014/main" id="{BB2556BC-07B3-77C0-6E52-1040D7657F87}"/>
              </a:ext>
            </a:extLst>
          </p:cNvPr>
          <p:cNvSpPr/>
          <p:nvPr/>
        </p:nvSpPr>
        <p:spPr>
          <a:xfrm>
            <a:off x="8153400" y="1725930"/>
            <a:ext cx="3284220" cy="794286"/>
          </a:xfrm>
          <a:prstGeom prst="roundRect">
            <a:avLst/>
          </a:prstGeom>
          <a:solidFill>
            <a:schemeClr val="bg1"/>
          </a:solid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Arial" panose="020B0604020202020204" pitchFamily="34" charset="0"/>
              <a:cs typeface="Arial" panose="020B0604020202020204" pitchFamily="34" charset="0"/>
            </a:endParaRPr>
          </a:p>
        </p:txBody>
      </p:sp>
      <p:sp>
        <p:nvSpPr>
          <p:cNvPr id="26" name="Isosceles Triangle 25">
            <a:extLst>
              <a:ext uri="{FF2B5EF4-FFF2-40B4-BE49-F238E27FC236}">
                <a16:creationId xmlns:a16="http://schemas.microsoft.com/office/drawing/2014/main" id="{03BD206F-DAFA-1A04-E806-239625D94CE4}"/>
              </a:ext>
            </a:extLst>
          </p:cNvPr>
          <p:cNvSpPr/>
          <p:nvPr/>
        </p:nvSpPr>
        <p:spPr>
          <a:xfrm rot="10800000">
            <a:off x="1094740" y="3596639"/>
            <a:ext cx="3284218" cy="379192"/>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Isosceles Triangle 26">
            <a:extLst>
              <a:ext uri="{FF2B5EF4-FFF2-40B4-BE49-F238E27FC236}">
                <a16:creationId xmlns:a16="http://schemas.microsoft.com/office/drawing/2014/main" id="{CA5E071B-02DB-B67A-FFB9-621F66AD85D8}"/>
              </a:ext>
            </a:extLst>
          </p:cNvPr>
          <p:cNvSpPr/>
          <p:nvPr/>
        </p:nvSpPr>
        <p:spPr>
          <a:xfrm rot="10800000">
            <a:off x="4605020" y="3584461"/>
            <a:ext cx="3284218" cy="379192"/>
          </a:xfrm>
          <a:prstGeom prst="triangl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Isosceles Triangle 27">
            <a:extLst>
              <a:ext uri="{FF2B5EF4-FFF2-40B4-BE49-F238E27FC236}">
                <a16:creationId xmlns:a16="http://schemas.microsoft.com/office/drawing/2014/main" id="{C75DA6B8-208B-C053-D691-FB091217F693}"/>
              </a:ext>
            </a:extLst>
          </p:cNvPr>
          <p:cNvSpPr/>
          <p:nvPr/>
        </p:nvSpPr>
        <p:spPr>
          <a:xfrm rot="10800000">
            <a:off x="8115302" y="3596639"/>
            <a:ext cx="3284218" cy="379192"/>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Rectangle: Rounded Corners 29">
            <a:extLst>
              <a:ext uri="{FF2B5EF4-FFF2-40B4-BE49-F238E27FC236}">
                <a16:creationId xmlns:a16="http://schemas.microsoft.com/office/drawing/2014/main" id="{6147330B-7B21-253E-D917-B4BBBDE41080}"/>
              </a:ext>
            </a:extLst>
          </p:cNvPr>
          <p:cNvSpPr/>
          <p:nvPr/>
        </p:nvSpPr>
        <p:spPr>
          <a:xfrm>
            <a:off x="1094738" y="2912589"/>
            <a:ext cx="3284220" cy="623091"/>
          </a:xfrm>
          <a:prstGeom prst="roundRect">
            <a:avLst/>
          </a:prstGeom>
          <a:solidFill>
            <a:schemeClr val="bg1"/>
          </a:solidFill>
          <a:ln w="19050">
            <a:solidFill>
              <a:srgbClr val="94BC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Arial" panose="020B0604020202020204" pitchFamily="34" charset="0"/>
              <a:cs typeface="Arial" panose="020B0604020202020204" pitchFamily="34" charset="0"/>
            </a:endParaRPr>
          </a:p>
        </p:txBody>
      </p:sp>
      <p:sp>
        <p:nvSpPr>
          <p:cNvPr id="31" name="Rectangle: Rounded Corners 30">
            <a:extLst>
              <a:ext uri="{FF2B5EF4-FFF2-40B4-BE49-F238E27FC236}">
                <a16:creationId xmlns:a16="http://schemas.microsoft.com/office/drawing/2014/main" id="{46E1876B-A2DC-487F-007D-527FB2B6D5CF}"/>
              </a:ext>
            </a:extLst>
          </p:cNvPr>
          <p:cNvSpPr/>
          <p:nvPr/>
        </p:nvSpPr>
        <p:spPr>
          <a:xfrm>
            <a:off x="2772969" y="2827095"/>
            <a:ext cx="1517794" cy="319448"/>
          </a:xfrm>
          <a:prstGeom prst="roundRect">
            <a:avLst/>
          </a:prstGeom>
          <a:solidFill>
            <a:srgbClr val="94B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Arial" panose="020B0604020202020204" pitchFamily="34" charset="0"/>
                <a:cs typeface="Arial" panose="020B0604020202020204" pitchFamily="34" charset="0"/>
              </a:rPr>
              <a:t>Taste</a:t>
            </a:r>
            <a:endParaRPr lang="zh-CN" altLang="en-US" sz="1400" b="1" dirty="0">
              <a:latin typeface="Arial" panose="020B0604020202020204" pitchFamily="34" charset="0"/>
              <a:cs typeface="Arial" panose="020B0604020202020204" pitchFamily="34" charset="0"/>
            </a:endParaRPr>
          </a:p>
        </p:txBody>
      </p:sp>
      <p:sp>
        <p:nvSpPr>
          <p:cNvPr id="32" name="Rectangle: Rounded Corners 31">
            <a:extLst>
              <a:ext uri="{FF2B5EF4-FFF2-40B4-BE49-F238E27FC236}">
                <a16:creationId xmlns:a16="http://schemas.microsoft.com/office/drawing/2014/main" id="{41DC226D-E2BE-BAA4-5B99-2D420E98D583}"/>
              </a:ext>
            </a:extLst>
          </p:cNvPr>
          <p:cNvSpPr/>
          <p:nvPr/>
        </p:nvSpPr>
        <p:spPr>
          <a:xfrm>
            <a:off x="2772969" y="1717010"/>
            <a:ext cx="1517794" cy="319448"/>
          </a:xfrm>
          <a:prstGeom prst="roundRect">
            <a:avLst/>
          </a:prstGeom>
          <a:solidFill>
            <a:srgbClr val="94B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Arial" panose="020B0604020202020204" pitchFamily="34" charset="0"/>
                <a:cs typeface="Arial" panose="020B0604020202020204" pitchFamily="34" charset="0"/>
              </a:rPr>
              <a:t>Health</a:t>
            </a:r>
            <a:endParaRPr lang="zh-CN" altLang="en-US" sz="1400" b="1" dirty="0">
              <a:latin typeface="Arial" panose="020B0604020202020204" pitchFamily="34" charset="0"/>
              <a:cs typeface="Arial" panose="020B0604020202020204" pitchFamily="34" charset="0"/>
            </a:endParaRPr>
          </a:p>
        </p:txBody>
      </p:sp>
      <p:sp>
        <p:nvSpPr>
          <p:cNvPr id="33" name="Rectangle: Rounded Corners 32">
            <a:extLst>
              <a:ext uri="{FF2B5EF4-FFF2-40B4-BE49-F238E27FC236}">
                <a16:creationId xmlns:a16="http://schemas.microsoft.com/office/drawing/2014/main" id="{93190528-7652-025E-3A90-8E110565F936}"/>
              </a:ext>
            </a:extLst>
          </p:cNvPr>
          <p:cNvSpPr/>
          <p:nvPr/>
        </p:nvSpPr>
        <p:spPr>
          <a:xfrm>
            <a:off x="9830926" y="1673997"/>
            <a:ext cx="1517794" cy="319448"/>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Arial" panose="020B0604020202020204" pitchFamily="34" charset="0"/>
                <a:cs typeface="Arial" panose="020B0604020202020204" pitchFamily="34" charset="0"/>
              </a:rPr>
              <a:t>Innovation</a:t>
            </a:r>
            <a:endParaRPr lang="zh-CN" altLang="en-US" sz="1400" b="1" dirty="0">
              <a:latin typeface="Arial" panose="020B0604020202020204" pitchFamily="34" charset="0"/>
              <a:cs typeface="Arial" panose="020B0604020202020204" pitchFamily="34" charset="0"/>
            </a:endParaRPr>
          </a:p>
        </p:txBody>
      </p:sp>
      <p:sp>
        <p:nvSpPr>
          <p:cNvPr id="34" name="Rectangle: Rounded Corners 33">
            <a:extLst>
              <a:ext uri="{FF2B5EF4-FFF2-40B4-BE49-F238E27FC236}">
                <a16:creationId xmlns:a16="http://schemas.microsoft.com/office/drawing/2014/main" id="{5597E22D-F2B4-75CF-EFCE-B74C39D6FF9D}"/>
              </a:ext>
            </a:extLst>
          </p:cNvPr>
          <p:cNvSpPr/>
          <p:nvPr/>
        </p:nvSpPr>
        <p:spPr>
          <a:xfrm>
            <a:off x="8153400" y="2707189"/>
            <a:ext cx="3284220" cy="821305"/>
          </a:xfrm>
          <a:prstGeom prst="roundRect">
            <a:avLst/>
          </a:prstGeom>
          <a:solidFill>
            <a:schemeClr val="bg1"/>
          </a:solid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Arial" panose="020B0604020202020204" pitchFamily="34" charset="0"/>
              <a:cs typeface="Arial" panose="020B0604020202020204" pitchFamily="34" charset="0"/>
            </a:endParaRPr>
          </a:p>
        </p:txBody>
      </p:sp>
      <p:sp>
        <p:nvSpPr>
          <p:cNvPr id="35" name="Rectangle: Rounded Corners 34">
            <a:extLst>
              <a:ext uri="{FF2B5EF4-FFF2-40B4-BE49-F238E27FC236}">
                <a16:creationId xmlns:a16="http://schemas.microsoft.com/office/drawing/2014/main" id="{59ADB9CE-C40C-2B2F-0778-17B04C994AC8}"/>
              </a:ext>
            </a:extLst>
          </p:cNvPr>
          <p:cNvSpPr/>
          <p:nvPr/>
        </p:nvSpPr>
        <p:spPr>
          <a:xfrm>
            <a:off x="9773215" y="2578769"/>
            <a:ext cx="1626305" cy="326634"/>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Arial" panose="020B0604020202020204" pitchFamily="34" charset="0"/>
                <a:cs typeface="Arial" panose="020B0604020202020204" pitchFamily="34" charset="0"/>
              </a:rPr>
              <a:t>Communication</a:t>
            </a:r>
            <a:endParaRPr lang="zh-CN" altLang="en-US" sz="1400" b="1"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9E2854AD-8DDF-F90E-21B4-6AED090DFED1}"/>
              </a:ext>
            </a:extLst>
          </p:cNvPr>
          <p:cNvSpPr txBox="1"/>
          <p:nvPr/>
        </p:nvSpPr>
        <p:spPr>
          <a:xfrm>
            <a:off x="1274293" y="1927958"/>
            <a:ext cx="1948747" cy="830997"/>
          </a:xfrm>
          <a:prstGeom prst="rect">
            <a:avLst/>
          </a:prstGeom>
          <a:noFill/>
        </p:spPr>
        <p:txBody>
          <a:bodyPr wrap="square">
            <a:spAutoFit/>
          </a:bodyPr>
          <a:lstStyle/>
          <a:p>
            <a:pPr marL="285750" indent="-285750" algn="l" fontAlgn="ctr">
              <a:buFont typeface="Wingdings" panose="05000000000000000000" pitchFamily="2" charset="2"/>
              <a:buChar char="p"/>
            </a:pPr>
            <a:r>
              <a:rPr lang="en-US" altLang="zh-CN" sz="1600" b="1" i="0" u="none" strike="noStrike" dirty="0">
                <a:solidFill>
                  <a:schemeClr val="tx1"/>
                </a:solidFill>
                <a:effectLst/>
                <a:latin typeface="Calibri" panose="020F0502020204030204" pitchFamily="34" charset="0"/>
                <a:ea typeface="等线" panose="02010600030101010101" pitchFamily="2" charset="-122"/>
                <a:cs typeface="Calibri" panose="020F0502020204030204" pitchFamily="34" charset="0"/>
              </a:rPr>
              <a:t>High Calories</a:t>
            </a:r>
          </a:p>
          <a:p>
            <a:pPr marL="285750" indent="-285750" algn="l" fontAlgn="ctr">
              <a:buFont typeface="Wingdings" panose="05000000000000000000" pitchFamily="2" charset="2"/>
              <a:buChar char="p"/>
            </a:pPr>
            <a:r>
              <a:rPr lang="en-US" altLang="zh-CN" sz="1600" b="1" i="0" u="none" strike="noStrike" dirty="0">
                <a:solidFill>
                  <a:schemeClr val="tx1"/>
                </a:solidFill>
                <a:effectLst/>
                <a:latin typeface="Calibri" panose="020F0502020204030204" pitchFamily="34" charset="0"/>
                <a:ea typeface="等线" panose="02010600030101010101" pitchFamily="2" charset="-122"/>
                <a:cs typeface="Calibri" panose="020F0502020204030204" pitchFamily="34" charset="0"/>
              </a:rPr>
              <a:t>Much additives</a:t>
            </a:r>
          </a:p>
          <a:p>
            <a:pPr marL="285750" indent="-285750" algn="l" fontAlgn="ctr">
              <a:buFont typeface="Wingdings" panose="05000000000000000000" pitchFamily="2" charset="2"/>
              <a:buChar char="p"/>
            </a:pPr>
            <a:r>
              <a:rPr lang="en-US" altLang="zh-CN" sz="1600" b="1" i="0" u="none" strike="noStrike" dirty="0">
                <a:solidFill>
                  <a:schemeClr val="tx1"/>
                </a:solidFill>
                <a:effectLst/>
                <a:latin typeface="Calibri" panose="020F0502020204030204" pitchFamily="34" charset="0"/>
                <a:ea typeface="等线" panose="02010600030101010101" pitchFamily="2" charset="-122"/>
                <a:cs typeface="Calibri" panose="020F0502020204030204" pitchFamily="34" charset="0"/>
              </a:rPr>
              <a:t>Fried</a:t>
            </a:r>
          </a:p>
        </p:txBody>
      </p:sp>
      <p:sp>
        <p:nvSpPr>
          <p:cNvPr id="40" name="TextBox 39">
            <a:extLst>
              <a:ext uri="{FF2B5EF4-FFF2-40B4-BE49-F238E27FC236}">
                <a16:creationId xmlns:a16="http://schemas.microsoft.com/office/drawing/2014/main" id="{69AD6AA1-DE98-2411-58EA-6EC97E8FFA45}"/>
              </a:ext>
            </a:extLst>
          </p:cNvPr>
          <p:cNvSpPr txBox="1"/>
          <p:nvPr/>
        </p:nvSpPr>
        <p:spPr>
          <a:xfrm>
            <a:off x="1274293" y="3138984"/>
            <a:ext cx="3016470" cy="338554"/>
          </a:xfrm>
          <a:prstGeom prst="rect">
            <a:avLst/>
          </a:prstGeom>
          <a:noFill/>
        </p:spPr>
        <p:txBody>
          <a:bodyPr wrap="square">
            <a:spAutoFit/>
          </a:bodyPr>
          <a:lstStyle/>
          <a:p>
            <a:pPr marL="285750" indent="-285750" algn="l" fontAlgn="ctr">
              <a:buFont typeface="Wingdings" panose="05000000000000000000" pitchFamily="2" charset="2"/>
              <a:buChar char="p"/>
            </a:pPr>
            <a:r>
              <a:rPr lang="en-US" altLang="zh-CN" sz="1600" b="1" i="0" u="none" strike="noStrike" dirty="0">
                <a:solidFill>
                  <a:schemeClr val="tx1"/>
                </a:solidFill>
                <a:effectLst/>
                <a:latin typeface="Calibri" panose="020F0502020204030204" pitchFamily="34" charset="0"/>
                <a:ea typeface="等线" panose="02010600030101010101" pitchFamily="2" charset="-122"/>
                <a:cs typeface="Calibri" panose="020F0502020204030204" pitchFamily="34" charset="0"/>
              </a:rPr>
              <a:t>Lack of excitement</a:t>
            </a:r>
          </a:p>
        </p:txBody>
      </p:sp>
      <p:sp>
        <p:nvSpPr>
          <p:cNvPr id="41" name="TextBox 40">
            <a:extLst>
              <a:ext uri="{FF2B5EF4-FFF2-40B4-BE49-F238E27FC236}">
                <a16:creationId xmlns:a16="http://schemas.microsoft.com/office/drawing/2014/main" id="{6303F4EC-EA4D-C307-97E8-85B41D485F7F}"/>
              </a:ext>
            </a:extLst>
          </p:cNvPr>
          <p:cNvSpPr txBox="1"/>
          <p:nvPr/>
        </p:nvSpPr>
        <p:spPr>
          <a:xfrm>
            <a:off x="4721716" y="1887415"/>
            <a:ext cx="2989724" cy="830997"/>
          </a:xfrm>
          <a:prstGeom prst="rect">
            <a:avLst/>
          </a:prstGeom>
          <a:noFill/>
        </p:spPr>
        <p:txBody>
          <a:bodyPr wrap="square">
            <a:spAutoFit/>
          </a:bodyPr>
          <a:lstStyle/>
          <a:p>
            <a:pPr marL="285750" indent="-285750" algn="l" fontAlgn="ctr">
              <a:buFont typeface="Wingdings" panose="05000000000000000000" pitchFamily="2" charset="2"/>
              <a:buChar char="p"/>
            </a:pPr>
            <a:r>
              <a:rPr lang="en-US" altLang="zh-CN" sz="1600" b="1" i="0" u="none" strike="noStrike" dirty="0">
                <a:solidFill>
                  <a:schemeClr val="tx1"/>
                </a:solidFill>
                <a:effectLst/>
                <a:latin typeface="Calibri" panose="020F0502020204030204" pitchFamily="34" charset="0"/>
                <a:ea typeface="等线" panose="02010600030101010101" pitchFamily="2" charset="-122"/>
                <a:cs typeface="Calibri" panose="020F0502020204030204" pitchFamily="34" charset="0"/>
              </a:rPr>
              <a:t>Too fake flavor </a:t>
            </a:r>
          </a:p>
          <a:p>
            <a:pPr marL="285750" indent="-285750" algn="l" fontAlgn="ctr">
              <a:buFont typeface="Wingdings" panose="05000000000000000000" pitchFamily="2" charset="2"/>
              <a:buChar char="p"/>
            </a:pPr>
            <a:r>
              <a:rPr lang="en-US" altLang="zh-CN" sz="1600" b="1" dirty="0">
                <a:latin typeface="Calibri" panose="020F0502020204030204" pitchFamily="34" charset="0"/>
                <a:ea typeface="等线" panose="02010600030101010101" pitchFamily="2" charset="-122"/>
                <a:cs typeface="Calibri" panose="020F0502020204030204" pitchFamily="34" charset="0"/>
              </a:rPr>
              <a:t>Not refreshing enough</a:t>
            </a:r>
          </a:p>
          <a:p>
            <a:pPr marL="285750" indent="-285750" algn="l" fontAlgn="ctr">
              <a:buFont typeface="Wingdings" panose="05000000000000000000" pitchFamily="2" charset="2"/>
              <a:buChar char="p"/>
            </a:pPr>
            <a:r>
              <a:rPr lang="en-US" altLang="zh-CN" sz="1600" b="1" i="0" u="none" strike="noStrike" dirty="0">
                <a:solidFill>
                  <a:schemeClr val="tx1"/>
                </a:solidFill>
                <a:effectLst/>
                <a:latin typeface="Calibri" panose="020F0502020204030204" pitchFamily="34" charset="0"/>
                <a:ea typeface="等线" panose="02010600030101010101" pitchFamily="2" charset="-122"/>
                <a:cs typeface="Calibri" panose="020F0502020204030204" pitchFamily="34" charset="0"/>
              </a:rPr>
              <a:t>Not fun when eat</a:t>
            </a:r>
          </a:p>
        </p:txBody>
      </p:sp>
      <p:sp>
        <p:nvSpPr>
          <p:cNvPr id="42" name="TextBox 41">
            <a:extLst>
              <a:ext uri="{FF2B5EF4-FFF2-40B4-BE49-F238E27FC236}">
                <a16:creationId xmlns:a16="http://schemas.microsoft.com/office/drawing/2014/main" id="{CA73A582-DF12-0828-79B5-6097E7CCAF50}"/>
              </a:ext>
            </a:extLst>
          </p:cNvPr>
          <p:cNvSpPr txBox="1"/>
          <p:nvPr/>
        </p:nvSpPr>
        <p:spPr>
          <a:xfrm>
            <a:off x="4467858" y="4143003"/>
            <a:ext cx="3421380" cy="1200329"/>
          </a:xfrm>
          <a:prstGeom prst="rect">
            <a:avLst/>
          </a:prstGeom>
          <a:noFill/>
        </p:spPr>
        <p:txBody>
          <a:bodyPr wrap="square">
            <a:spAutoFit/>
          </a:bodyPr>
          <a:lstStyle/>
          <a:p>
            <a:pPr marL="285750" indent="-285750" algn="l" fontAlgn="ctr">
              <a:buFont typeface="Wingdings" panose="05000000000000000000" pitchFamily="2" charset="2"/>
              <a:buChar char="Ø"/>
            </a:pPr>
            <a:r>
              <a:rPr lang="en-US" altLang="zh-CN" dirty="0">
                <a:latin typeface="Calibri" panose="020F0502020204030204" pitchFamily="34" charset="0"/>
                <a:ea typeface="等线" panose="02010600030101010101" pitchFamily="2" charset="-122"/>
                <a:cs typeface="Calibri" panose="020F0502020204030204" pitchFamily="34" charset="0"/>
              </a:rPr>
              <a:t>Continue the</a:t>
            </a:r>
            <a:r>
              <a:rPr lang="zh-CN" altLang="en-US" dirty="0">
                <a:latin typeface="Calibri" panose="020F0502020204030204" pitchFamily="34" charset="0"/>
                <a:ea typeface="等线" panose="02010600030101010101" pitchFamily="2" charset="-122"/>
                <a:cs typeface="Calibri" panose="020F0502020204030204" pitchFamily="34" charset="0"/>
              </a:rPr>
              <a:t> </a:t>
            </a:r>
            <a:r>
              <a:rPr lang="en-US" altLang="zh-CN" dirty="0">
                <a:latin typeface="Calibri" panose="020F0502020204030204" pitchFamily="34" charset="0"/>
                <a:ea typeface="等线" panose="02010600030101010101" pitchFamily="2" charset="-122"/>
                <a:cs typeface="Calibri" panose="020F0502020204030204" pitchFamily="34" charset="0"/>
              </a:rPr>
              <a:t>multi-flavor</a:t>
            </a:r>
            <a:r>
              <a:rPr lang="zh-CN" altLang="en-US" dirty="0">
                <a:latin typeface="Calibri" panose="020F0502020204030204" pitchFamily="34" charset="0"/>
                <a:ea typeface="等线" panose="02010600030101010101" pitchFamily="2" charset="-122"/>
                <a:cs typeface="Calibri" panose="020F0502020204030204" pitchFamily="34" charset="0"/>
              </a:rPr>
              <a:t> </a:t>
            </a:r>
            <a:r>
              <a:rPr lang="en-US" altLang="zh-CN" dirty="0">
                <a:latin typeface="Calibri" panose="020F0502020204030204" pitchFamily="34" charset="0"/>
                <a:ea typeface="等线" panose="02010600030101010101" pitchFamily="2" charset="-122"/>
                <a:cs typeface="Calibri" panose="020F0502020204030204" pitchFamily="34" charset="0"/>
              </a:rPr>
              <a:t>strategy</a:t>
            </a:r>
            <a:r>
              <a:rPr lang="zh-CN" altLang="en-US" dirty="0">
                <a:latin typeface="Calibri" panose="020F0502020204030204" pitchFamily="34" charset="0"/>
                <a:ea typeface="等线" panose="02010600030101010101" pitchFamily="2" charset="-122"/>
                <a:cs typeface="Calibri" panose="020F0502020204030204" pitchFamily="34" charset="0"/>
              </a:rPr>
              <a:t> </a:t>
            </a:r>
            <a:r>
              <a:rPr lang="en-US" altLang="zh-CN" dirty="0">
                <a:latin typeface="Calibri" panose="020F0502020204030204" pitchFamily="34" charset="0"/>
                <a:ea typeface="等线" panose="02010600030101010101" pitchFamily="2" charset="-122"/>
                <a:cs typeface="Calibri" panose="020F0502020204030204" pitchFamily="34" charset="0"/>
              </a:rPr>
              <a:t>to</a:t>
            </a:r>
            <a:r>
              <a:rPr lang="zh-CN" altLang="en-US" dirty="0">
                <a:latin typeface="Calibri" panose="020F0502020204030204" pitchFamily="34" charset="0"/>
                <a:ea typeface="等线" panose="02010600030101010101" pitchFamily="2" charset="-122"/>
                <a:cs typeface="Calibri" panose="020F0502020204030204" pitchFamily="34" charset="0"/>
              </a:rPr>
              <a:t> </a:t>
            </a:r>
            <a:r>
              <a:rPr lang="en-US" altLang="zh-CN" dirty="0">
                <a:latin typeface="Calibri" panose="020F0502020204030204" pitchFamily="34" charset="0"/>
                <a:ea typeface="等线" panose="02010600030101010101" pitchFamily="2" charset="-122"/>
                <a:cs typeface="Calibri" panose="020F0502020204030204" pitchFamily="34" charset="0"/>
              </a:rPr>
              <a:t>expand</a:t>
            </a:r>
            <a:r>
              <a:rPr lang="zh-CN" altLang="en-US" dirty="0">
                <a:latin typeface="Calibri" panose="020F0502020204030204" pitchFamily="34" charset="0"/>
                <a:ea typeface="等线" panose="02010600030101010101" pitchFamily="2" charset="-122"/>
                <a:cs typeface="Calibri" panose="020F0502020204030204" pitchFamily="34" charset="0"/>
              </a:rPr>
              <a:t> </a:t>
            </a:r>
            <a:r>
              <a:rPr lang="en-US" altLang="zh-CN" dirty="0">
                <a:latin typeface="Calibri" panose="020F0502020204030204" pitchFamily="34" charset="0"/>
                <a:ea typeface="等线" panose="02010600030101010101" pitchFamily="2" charset="-122"/>
                <a:cs typeface="Calibri" panose="020F0502020204030204" pitchFamily="34" charset="0"/>
              </a:rPr>
              <a:t>penetration</a:t>
            </a:r>
          </a:p>
          <a:p>
            <a:pPr marL="285750" indent="-285750" algn="l" fontAlgn="ctr">
              <a:buFont typeface="Wingdings" panose="05000000000000000000" pitchFamily="2" charset="2"/>
              <a:buChar char="Ø"/>
            </a:pPr>
            <a:r>
              <a:rPr lang="en-US" altLang="zh-CN" dirty="0">
                <a:latin typeface="Calibri" panose="020F0502020204030204" pitchFamily="34" charset="0"/>
                <a:ea typeface="等线" panose="02010600030101010101" pitchFamily="2" charset="-122"/>
                <a:cs typeface="Calibri" panose="020F0502020204030204" pitchFamily="34" charset="0"/>
              </a:rPr>
              <a:t>Further research among PC buyers for taste improvement</a:t>
            </a:r>
          </a:p>
        </p:txBody>
      </p:sp>
      <p:sp>
        <p:nvSpPr>
          <p:cNvPr id="43" name="TextBox 42">
            <a:extLst>
              <a:ext uri="{FF2B5EF4-FFF2-40B4-BE49-F238E27FC236}">
                <a16:creationId xmlns:a16="http://schemas.microsoft.com/office/drawing/2014/main" id="{3073D7CA-4798-EBD3-7C67-7CE2DE0E2948}"/>
              </a:ext>
            </a:extLst>
          </p:cNvPr>
          <p:cNvSpPr txBox="1"/>
          <p:nvPr/>
        </p:nvSpPr>
        <p:spPr>
          <a:xfrm>
            <a:off x="8336063" y="1917336"/>
            <a:ext cx="3101557" cy="584775"/>
          </a:xfrm>
          <a:prstGeom prst="rect">
            <a:avLst/>
          </a:prstGeom>
          <a:noFill/>
        </p:spPr>
        <p:txBody>
          <a:bodyPr wrap="square">
            <a:spAutoFit/>
          </a:bodyPr>
          <a:lstStyle/>
          <a:p>
            <a:pPr marL="285750" indent="-285750" algn="l" fontAlgn="ctr">
              <a:buFont typeface="Wingdings" panose="05000000000000000000" pitchFamily="2" charset="2"/>
              <a:buChar char="p"/>
            </a:pPr>
            <a:r>
              <a:rPr lang="en-US" altLang="zh-CN" sz="1600" b="1" i="0" u="none" strike="noStrike" dirty="0">
                <a:solidFill>
                  <a:schemeClr val="tx1"/>
                </a:solidFill>
                <a:effectLst/>
                <a:latin typeface="Calibri" panose="020F0502020204030204" pitchFamily="34" charset="0"/>
                <a:ea typeface="等线" panose="02010600030101010101" pitchFamily="2" charset="-122"/>
                <a:cs typeface="Calibri" panose="020F0502020204030204" pitchFamily="34" charset="0"/>
              </a:rPr>
              <a:t>New flavors introduced frequently </a:t>
            </a:r>
          </a:p>
        </p:txBody>
      </p:sp>
      <p:sp>
        <p:nvSpPr>
          <p:cNvPr id="45" name="TextBox 44">
            <a:extLst>
              <a:ext uri="{FF2B5EF4-FFF2-40B4-BE49-F238E27FC236}">
                <a16:creationId xmlns:a16="http://schemas.microsoft.com/office/drawing/2014/main" id="{04356FC2-8D28-BEB7-4640-DFB92987F9B9}"/>
              </a:ext>
            </a:extLst>
          </p:cNvPr>
          <p:cNvSpPr txBox="1"/>
          <p:nvPr/>
        </p:nvSpPr>
        <p:spPr>
          <a:xfrm>
            <a:off x="8016240" y="4153163"/>
            <a:ext cx="3421380" cy="1200329"/>
          </a:xfrm>
          <a:prstGeom prst="rect">
            <a:avLst/>
          </a:prstGeom>
          <a:noFill/>
        </p:spPr>
        <p:txBody>
          <a:bodyPr wrap="square">
            <a:spAutoFit/>
          </a:bodyPr>
          <a:lstStyle/>
          <a:p>
            <a:pPr marL="285750" indent="-285750" algn="l" fontAlgn="ctr">
              <a:buFont typeface="Wingdings" panose="05000000000000000000" pitchFamily="2" charset="2"/>
              <a:buChar char="Ø"/>
            </a:pPr>
            <a:r>
              <a:rPr lang="en-US" altLang="zh-CN" dirty="0">
                <a:latin typeface="Calibri" panose="020F0502020204030204" pitchFamily="34" charset="0"/>
                <a:ea typeface="等线" panose="02010600030101010101" pitchFamily="2" charset="-122"/>
                <a:cs typeface="Calibri" panose="020F0502020204030204" pitchFamily="34" charset="0"/>
              </a:rPr>
              <a:t>Keep introducing new products every season</a:t>
            </a:r>
          </a:p>
          <a:p>
            <a:pPr marL="285750" indent="-285750" algn="l" fontAlgn="ctr">
              <a:buFont typeface="Wingdings" panose="05000000000000000000" pitchFamily="2" charset="2"/>
              <a:buChar char="Ø"/>
            </a:pPr>
            <a:r>
              <a:rPr lang="en-US" altLang="zh-CN" sz="1800" dirty="0">
                <a:latin typeface="Calibri" panose="020F0502020204030204" pitchFamily="34" charset="0"/>
                <a:ea typeface="等线" panose="02010600030101010101" pitchFamily="2" charset="-122"/>
                <a:cs typeface="Calibri" panose="020F0502020204030204" pitchFamily="34" charset="0"/>
              </a:rPr>
              <a:t>Continue communicating sharing and happiness image</a:t>
            </a:r>
            <a:endParaRPr lang="en-US" altLang="zh-CN" sz="1800" i="0" u="none" strike="noStrike" dirty="0">
              <a:solidFill>
                <a:schemeClr val="tx1"/>
              </a:solidFill>
              <a:effectLst/>
              <a:latin typeface="Calibri" panose="020F0502020204030204" pitchFamily="34" charset="0"/>
              <a:ea typeface="等线" panose="02010600030101010101" pitchFamily="2" charset="-122"/>
              <a:cs typeface="Calibri" panose="020F0502020204030204" pitchFamily="34" charset="0"/>
            </a:endParaRPr>
          </a:p>
        </p:txBody>
      </p:sp>
      <p:sp>
        <p:nvSpPr>
          <p:cNvPr id="46" name="TextBox 45">
            <a:extLst>
              <a:ext uri="{FF2B5EF4-FFF2-40B4-BE49-F238E27FC236}">
                <a16:creationId xmlns:a16="http://schemas.microsoft.com/office/drawing/2014/main" id="{566E4668-A8D0-C7C6-D502-05153DC37602}"/>
              </a:ext>
            </a:extLst>
          </p:cNvPr>
          <p:cNvSpPr txBox="1"/>
          <p:nvPr/>
        </p:nvSpPr>
        <p:spPr>
          <a:xfrm>
            <a:off x="1094738" y="4107389"/>
            <a:ext cx="3421380" cy="2308324"/>
          </a:xfrm>
          <a:prstGeom prst="rect">
            <a:avLst/>
          </a:prstGeom>
          <a:noFill/>
        </p:spPr>
        <p:txBody>
          <a:bodyPr wrap="square">
            <a:spAutoFit/>
          </a:bodyPr>
          <a:lstStyle/>
          <a:p>
            <a:pPr marL="285750" indent="-285750" algn="l" fontAlgn="ctr">
              <a:buFont typeface="Wingdings" panose="05000000000000000000" pitchFamily="2" charset="2"/>
              <a:buChar char="Ø"/>
            </a:pPr>
            <a:r>
              <a:rPr lang="en-US" altLang="zh-CN" dirty="0">
                <a:latin typeface="Calibri" panose="020F0502020204030204" pitchFamily="34" charset="0"/>
                <a:ea typeface="等线" panose="02010600030101010101" pitchFamily="2" charset="-122"/>
                <a:cs typeface="Calibri" panose="020F0502020204030204" pitchFamily="34" charset="0"/>
              </a:rPr>
              <a:t>More resources on existing healthy concept product: Simply/TARO/Yam</a:t>
            </a:r>
          </a:p>
          <a:p>
            <a:pPr marL="285750" indent="-285750" algn="l" fontAlgn="ctr">
              <a:buFont typeface="Wingdings" panose="05000000000000000000" pitchFamily="2" charset="2"/>
              <a:buChar char="Ø"/>
            </a:pPr>
            <a:r>
              <a:rPr lang="en-US" altLang="zh-CN" dirty="0">
                <a:latin typeface="Calibri" panose="020F0502020204030204" pitchFamily="34" charset="0"/>
                <a:ea typeface="等线" panose="02010600030101010101" pitchFamily="2" charset="-122"/>
                <a:cs typeface="Calibri" panose="020F0502020204030204" pitchFamily="34" charset="0"/>
              </a:rPr>
              <a:t>Innovation on low calories snacks</a:t>
            </a:r>
          </a:p>
          <a:p>
            <a:pPr marL="285750" indent="-285750" algn="l" fontAlgn="ctr">
              <a:buFont typeface="Wingdings" panose="05000000000000000000" pitchFamily="2" charset="2"/>
              <a:buChar char="Ø"/>
            </a:pPr>
            <a:r>
              <a:rPr lang="en-US" altLang="zh-CN" dirty="0">
                <a:latin typeface="Calibri" panose="020F0502020204030204" pitchFamily="34" charset="0"/>
                <a:ea typeface="等线" panose="02010600030101010101" pitchFamily="2" charset="-122"/>
                <a:cs typeface="Calibri" panose="020F0502020204030204" pitchFamily="34" charset="0"/>
              </a:rPr>
              <a:t>Communicate health image of specific product lines</a:t>
            </a:r>
          </a:p>
          <a:p>
            <a:pPr marL="285750" indent="-285750" algn="l" fontAlgn="ctr">
              <a:buFont typeface="Wingdings" panose="05000000000000000000" pitchFamily="2" charset="2"/>
              <a:buChar char="Ø"/>
            </a:pPr>
            <a:endParaRPr lang="en-US" altLang="zh-CN" dirty="0">
              <a:latin typeface="Calibri" panose="020F0502020204030204" pitchFamily="34" charset="0"/>
              <a:ea typeface="等线" panose="02010600030101010101" pitchFamily="2" charset="-122"/>
              <a:cs typeface="Calibri" panose="020F0502020204030204" pitchFamily="34" charset="0"/>
            </a:endParaRPr>
          </a:p>
        </p:txBody>
      </p:sp>
      <p:sp>
        <p:nvSpPr>
          <p:cNvPr id="48" name="TextBox 47">
            <a:extLst>
              <a:ext uri="{FF2B5EF4-FFF2-40B4-BE49-F238E27FC236}">
                <a16:creationId xmlns:a16="http://schemas.microsoft.com/office/drawing/2014/main" id="{A307991B-4DAF-1F3C-62ED-B415DAEB318C}"/>
              </a:ext>
            </a:extLst>
          </p:cNvPr>
          <p:cNvSpPr txBox="1"/>
          <p:nvPr/>
        </p:nvSpPr>
        <p:spPr>
          <a:xfrm>
            <a:off x="4672340" y="5265606"/>
            <a:ext cx="3088476" cy="338554"/>
          </a:xfrm>
          <a:prstGeom prst="rect">
            <a:avLst/>
          </a:prstGeom>
          <a:noFill/>
        </p:spPr>
        <p:txBody>
          <a:bodyPr wrap="square">
            <a:spAutoFit/>
          </a:bodyPr>
          <a:lstStyle/>
          <a:p>
            <a:pPr algn="l" fontAlgn="ctr"/>
            <a:r>
              <a:rPr lang="en-US" altLang="zh-CN" sz="1600" dirty="0">
                <a:solidFill>
                  <a:schemeClr val="tx1">
                    <a:lumMod val="50000"/>
                    <a:lumOff val="50000"/>
                  </a:schemeClr>
                </a:solidFill>
                <a:latin typeface="Calibri" panose="020F0502020204030204" pitchFamily="34" charset="0"/>
                <a:ea typeface="等线" panose="02010600030101010101" pitchFamily="2" charset="-122"/>
                <a:cs typeface="Calibri" panose="020F0502020204030204" pitchFamily="34" charset="0"/>
              </a:rPr>
              <a:t>(See the results of conjoint analysis)</a:t>
            </a:r>
          </a:p>
        </p:txBody>
      </p:sp>
      <p:sp>
        <p:nvSpPr>
          <p:cNvPr id="50" name="TextBox 49">
            <a:extLst>
              <a:ext uri="{FF2B5EF4-FFF2-40B4-BE49-F238E27FC236}">
                <a16:creationId xmlns:a16="http://schemas.microsoft.com/office/drawing/2014/main" id="{FCA6ED8D-E62C-197D-58B1-101281E63D11}"/>
              </a:ext>
            </a:extLst>
          </p:cNvPr>
          <p:cNvSpPr txBox="1"/>
          <p:nvPr/>
        </p:nvSpPr>
        <p:spPr>
          <a:xfrm>
            <a:off x="8336063" y="2848606"/>
            <a:ext cx="3101557" cy="584775"/>
          </a:xfrm>
          <a:prstGeom prst="rect">
            <a:avLst/>
          </a:prstGeom>
          <a:noFill/>
        </p:spPr>
        <p:txBody>
          <a:bodyPr wrap="square">
            <a:spAutoFit/>
          </a:bodyPr>
          <a:lstStyle/>
          <a:p>
            <a:pPr marL="285750" indent="-285750" algn="l" fontAlgn="ctr">
              <a:buFont typeface="Wingdings" panose="05000000000000000000" pitchFamily="2" charset="2"/>
              <a:buChar char="p"/>
            </a:pPr>
            <a:r>
              <a:rPr lang="en-US" altLang="zh-CN" sz="1600" b="1" i="0" u="none" strike="noStrike" dirty="0">
                <a:solidFill>
                  <a:schemeClr val="tx1"/>
                </a:solidFill>
                <a:effectLst/>
                <a:latin typeface="Calibri" panose="020F0502020204030204" pitchFamily="34" charset="0"/>
                <a:ea typeface="等线" panose="02010600030101010101" pitchFamily="2" charset="-122"/>
                <a:cs typeface="Calibri" panose="020F0502020204030204" pitchFamily="34" charset="0"/>
              </a:rPr>
              <a:t>Attracting advertisement</a:t>
            </a:r>
          </a:p>
          <a:p>
            <a:pPr marL="285750" indent="-285750" algn="l" fontAlgn="ctr">
              <a:buFont typeface="Wingdings" panose="05000000000000000000" pitchFamily="2" charset="2"/>
              <a:buChar char="p"/>
            </a:pPr>
            <a:r>
              <a:rPr lang="en-US" altLang="zh-CN" sz="1600" b="1" dirty="0">
                <a:latin typeface="Calibri" panose="020F0502020204030204" pitchFamily="34" charset="0"/>
                <a:ea typeface="等线" panose="02010600030101010101" pitchFamily="2" charset="-122"/>
                <a:cs typeface="Calibri" panose="020F0502020204030204" pitchFamily="34" charset="0"/>
              </a:rPr>
              <a:t>Co-branded packaging</a:t>
            </a:r>
            <a:endParaRPr lang="en-US" altLang="zh-CN" sz="1600" b="1" i="0" u="none" strike="noStrike" dirty="0">
              <a:solidFill>
                <a:schemeClr val="tx1"/>
              </a:solidFill>
              <a:effectLst/>
              <a:latin typeface="Calibri" panose="020F0502020204030204" pitchFamily="34" charset="0"/>
              <a:ea typeface="等线" panose="02010600030101010101" pitchFamily="2" charset="-122"/>
              <a:cs typeface="Calibri" panose="020F0502020204030204" pitchFamily="34" charset="0"/>
            </a:endParaRPr>
          </a:p>
        </p:txBody>
      </p:sp>
    </p:spTree>
    <p:extLst>
      <p:ext uri="{BB962C8B-B14F-4D97-AF65-F5344CB8AC3E}">
        <p14:creationId xmlns:p14="http://schemas.microsoft.com/office/powerpoint/2010/main" val="3282370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95" imgH="394" progId="TCLayout.ActiveDocument.1">
                  <p:embed/>
                </p:oleObj>
              </mc:Choice>
              <mc:Fallback>
                <p:oleObj name="think-cell 幻灯片" r:id="rId3" imgW="395" imgH="394" progId="TCLayout.ActiveDocument.1">
                  <p:embed/>
                  <p:pic>
                    <p:nvPicPr>
                      <p:cNvPr id="7" name="think-cell data - do not delete"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DDAB59E-332C-4060-B0C9-643DCBD9587F}" type="slidenum">
              <a:rPr lang="zh-CN" altLang="en-US" smtClean="0"/>
              <a:t>48</a:t>
            </a:fld>
            <a:endParaRPr lang="zh-CN" altLang="en-US"/>
          </a:p>
        </p:txBody>
      </p:sp>
      <p:sp>
        <p:nvSpPr>
          <p:cNvPr id="9" name="矩形 8"/>
          <p:cNvSpPr/>
          <p:nvPr/>
        </p:nvSpPr>
        <p:spPr>
          <a:xfrm>
            <a:off x="85344" y="26261"/>
            <a:ext cx="6096000" cy="307777"/>
          </a:xfrm>
          <a:prstGeom prst="rect">
            <a:avLst/>
          </a:prstGeom>
        </p:spPr>
        <p:txBody>
          <a:bodyPr>
            <a:spAutoFit/>
          </a:bodyPr>
          <a:lstStyle/>
          <a:p>
            <a:pPr fontAlgn="t"/>
            <a:r>
              <a:rPr lang="en-US" altLang="zh-CN" sz="1400" b="1" dirty="0">
                <a:solidFill>
                  <a:srgbClr val="005B00"/>
                </a:solidFill>
                <a:latin typeface="微软雅黑" panose="020B0503020204020204" pitchFamily="34" charset="-122"/>
                <a:ea typeface="微软雅黑" panose="020B0503020204020204" pitchFamily="34" charset="-122"/>
              </a:rPr>
              <a:t>Objective 3. New Product Launch Suggestions</a:t>
            </a:r>
            <a:endParaRPr lang="zh-CN" altLang="zh-CN" sz="1400" b="1" dirty="0">
              <a:solidFill>
                <a:srgbClr val="005B00"/>
              </a:solidFill>
              <a:latin typeface="微软雅黑" panose="020B0503020204020204" pitchFamily="34" charset="-122"/>
              <a:ea typeface="微软雅黑" panose="020B0503020204020204" pitchFamily="34" charset="-122"/>
            </a:endParaRPr>
          </a:p>
        </p:txBody>
      </p:sp>
      <p:sp>
        <p:nvSpPr>
          <p:cNvPr id="10" name="圆角矩形 9"/>
          <p:cNvSpPr/>
          <p:nvPr/>
        </p:nvSpPr>
        <p:spPr>
          <a:xfrm>
            <a:off x="1472185" y="343182"/>
            <a:ext cx="1243584" cy="379194"/>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Non-PC Buyers</a:t>
            </a:r>
            <a:endParaRPr lang="zh-CN" altLang="en-US" sz="1200" b="1" dirty="0">
              <a:latin typeface="Arial" panose="020B0604020202020204" pitchFamily="34" charset="0"/>
              <a:cs typeface="Arial" panose="020B0604020202020204" pitchFamily="34" charset="0"/>
            </a:endParaRPr>
          </a:p>
        </p:txBody>
      </p:sp>
      <p:sp>
        <p:nvSpPr>
          <p:cNvPr id="11" name="圆角矩形 10"/>
          <p:cNvSpPr/>
          <p:nvPr/>
        </p:nvSpPr>
        <p:spPr>
          <a:xfrm>
            <a:off x="171401" y="352749"/>
            <a:ext cx="1243584" cy="379194"/>
          </a:xfrm>
          <a:prstGeom prst="round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latin typeface="Arial" panose="020B0604020202020204" pitchFamily="34" charset="0"/>
                <a:cs typeface="Arial" panose="020B0604020202020204" pitchFamily="34" charset="0"/>
              </a:rPr>
              <a:t>Questionnaire</a:t>
            </a:r>
            <a:r>
              <a:rPr lang="en-US" altLang="zh-CN" sz="1200" b="1" dirty="0">
                <a:latin typeface="Arial" panose="020B0604020202020204" pitchFamily="34" charset="0"/>
                <a:cs typeface="Arial" panose="020B0604020202020204" pitchFamily="34" charset="0"/>
              </a:rPr>
              <a:t> Design</a:t>
            </a:r>
            <a:endParaRPr lang="zh-CN" altLang="en-US" sz="1200" b="1" dirty="0">
              <a:latin typeface="Arial" panose="020B0604020202020204" pitchFamily="34" charset="0"/>
              <a:cs typeface="Arial" panose="020B0604020202020204" pitchFamily="34" charset="0"/>
            </a:endParaRPr>
          </a:p>
        </p:txBody>
      </p:sp>
      <p:sp>
        <p:nvSpPr>
          <p:cNvPr id="12" name="圆角矩形 11"/>
          <p:cNvSpPr/>
          <p:nvPr/>
        </p:nvSpPr>
        <p:spPr>
          <a:xfrm>
            <a:off x="2772969" y="343182"/>
            <a:ext cx="1243584" cy="379194"/>
          </a:xfrm>
          <a:prstGeom prst="round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PC Buyers</a:t>
            </a:r>
            <a:endParaRPr lang="zh-CN" altLang="en-US" sz="1200" b="1" dirty="0">
              <a:latin typeface="Arial" panose="020B0604020202020204" pitchFamily="34" charset="0"/>
              <a:cs typeface="Arial" panose="020B0604020202020204" pitchFamily="34" charset="0"/>
            </a:endParaRPr>
          </a:p>
        </p:txBody>
      </p:sp>
      <p:sp>
        <p:nvSpPr>
          <p:cNvPr id="2" name="圆角矩形 11">
            <a:extLst>
              <a:ext uri="{FF2B5EF4-FFF2-40B4-BE49-F238E27FC236}">
                <a16:creationId xmlns:a16="http://schemas.microsoft.com/office/drawing/2014/main" id="{38821205-521A-DCF8-27D7-08F82B221CCE}"/>
              </a:ext>
            </a:extLst>
          </p:cNvPr>
          <p:cNvSpPr/>
          <p:nvPr/>
        </p:nvSpPr>
        <p:spPr>
          <a:xfrm>
            <a:off x="4073753" y="352749"/>
            <a:ext cx="1517794" cy="379194"/>
          </a:xfrm>
          <a:prstGeom prst="roundRect">
            <a:avLst/>
          </a:prstGeom>
          <a:solidFill>
            <a:srgbClr val="00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Summary &amp;</a:t>
            </a:r>
          </a:p>
          <a:p>
            <a:pPr algn="ctr"/>
            <a:r>
              <a:rPr lang="en-US" altLang="zh-CN" sz="1200" b="1" dirty="0">
                <a:latin typeface="Arial" panose="020B0604020202020204" pitchFamily="34" charset="0"/>
                <a:cs typeface="Arial" panose="020B0604020202020204" pitchFamily="34" charset="0"/>
              </a:rPr>
              <a:t>Recommendation</a:t>
            </a:r>
            <a:endParaRPr lang="zh-CN" altLang="en-US" sz="12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3A940A6E-6198-B05E-D02C-F0FE26E28ECD}"/>
              </a:ext>
            </a:extLst>
          </p:cNvPr>
          <p:cNvSpPr txBox="1"/>
          <p:nvPr/>
        </p:nvSpPr>
        <p:spPr>
          <a:xfrm>
            <a:off x="497814" y="821774"/>
            <a:ext cx="2323841" cy="338554"/>
          </a:xfrm>
          <a:prstGeom prst="rect">
            <a:avLst/>
          </a:prstGeom>
          <a:noFill/>
        </p:spPr>
        <p:txBody>
          <a:bodyPr wrap="none" rtlCol="0">
            <a:spAutoFit/>
          </a:bodyPr>
          <a:lstStyle/>
          <a:p>
            <a:r>
              <a:rPr lang="en-US" altLang="zh-CN" sz="1600" b="1" dirty="0">
                <a:solidFill>
                  <a:schemeClr val="tx1">
                    <a:lumMod val="50000"/>
                    <a:lumOff val="50000"/>
                  </a:schemeClr>
                </a:solidFill>
                <a:latin typeface="Arial" panose="020B0604020202020204" pitchFamily="34" charset="0"/>
                <a:cs typeface="Arial" panose="020B0604020202020204" pitchFamily="34" charset="0"/>
              </a:rPr>
              <a:t>For Total PC buyers…</a:t>
            </a:r>
            <a:endParaRPr lang="zh-CN" altLang="en-US" sz="1600" b="1"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32" name="Rectangle: Rounded Corners 31">
            <a:extLst>
              <a:ext uri="{FF2B5EF4-FFF2-40B4-BE49-F238E27FC236}">
                <a16:creationId xmlns:a16="http://schemas.microsoft.com/office/drawing/2014/main" id="{C90582BB-5E77-6F00-A9C6-61EC15EF0DB8}"/>
              </a:ext>
            </a:extLst>
          </p:cNvPr>
          <p:cNvSpPr/>
          <p:nvPr/>
        </p:nvSpPr>
        <p:spPr>
          <a:xfrm>
            <a:off x="1414985" y="1548615"/>
            <a:ext cx="9456215" cy="571937"/>
          </a:xfrm>
          <a:prstGeom prst="roundRect">
            <a:avLst/>
          </a:prstGeom>
          <a:solidFill>
            <a:srgbClr val="800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Arial" panose="020B0604020202020204" pitchFamily="34" charset="0"/>
                <a:cs typeface="Arial" panose="020B0604020202020204" pitchFamily="34" charset="0"/>
              </a:rPr>
              <a:t>Product Lines</a:t>
            </a:r>
          </a:p>
        </p:txBody>
      </p:sp>
      <p:sp>
        <p:nvSpPr>
          <p:cNvPr id="43" name="TextBox 42">
            <a:extLst>
              <a:ext uri="{FF2B5EF4-FFF2-40B4-BE49-F238E27FC236}">
                <a16:creationId xmlns:a16="http://schemas.microsoft.com/office/drawing/2014/main" id="{F87C4FAC-BCA9-C194-77EA-F29EAFD2DC14}"/>
              </a:ext>
            </a:extLst>
          </p:cNvPr>
          <p:cNvSpPr txBox="1"/>
          <p:nvPr/>
        </p:nvSpPr>
        <p:spPr>
          <a:xfrm>
            <a:off x="1414984" y="2270990"/>
            <a:ext cx="9456215" cy="3693319"/>
          </a:xfrm>
          <a:prstGeom prst="rect">
            <a:avLst/>
          </a:prstGeom>
          <a:noFill/>
        </p:spPr>
        <p:txBody>
          <a:bodyPr wrap="square" rtlCol="0">
            <a:spAutoFit/>
          </a:bodyPr>
          <a:lstStyle/>
          <a:p>
            <a:pPr marL="285750" indent="-285750" fontAlgn="ctr">
              <a:buFont typeface="Wingdings" panose="05000000000000000000" pitchFamily="2" charset="2"/>
              <a:buChar char="Ø"/>
            </a:pPr>
            <a:endParaRPr lang="en-US" altLang="zh-CN" b="1" dirty="0">
              <a:latin typeface="Calibri" panose="020F0502020204030204" pitchFamily="34" charset="0"/>
              <a:ea typeface="等线" panose="02010600030101010101" pitchFamily="2" charset="-122"/>
              <a:cs typeface="Calibri" panose="020F0502020204030204" pitchFamily="34" charset="0"/>
            </a:endParaRPr>
          </a:p>
          <a:p>
            <a:pPr marL="285750" indent="-285750" fontAlgn="ctr">
              <a:buFont typeface="Wingdings" panose="05000000000000000000" pitchFamily="2" charset="2"/>
              <a:buChar char="Ø"/>
            </a:pPr>
            <a:r>
              <a:rPr lang="en-US" altLang="zh-CN" b="1" dirty="0">
                <a:latin typeface="Calibri" panose="020F0502020204030204" pitchFamily="34" charset="0"/>
                <a:ea typeface="等线" panose="02010600030101010101" pitchFamily="2" charset="-122"/>
                <a:cs typeface="Calibri" panose="020F0502020204030204" pitchFamily="34" charset="0"/>
              </a:rPr>
              <a:t>Develop “Healthy + Portable” Concept Products---- apply portable small packages to current mild flavor products(e.g., nature taste and Taro Chips)</a:t>
            </a:r>
          </a:p>
          <a:p>
            <a:pPr marL="285750" indent="-285750" fontAlgn="ctr">
              <a:buFont typeface="Wingdings" panose="05000000000000000000" pitchFamily="2" charset="2"/>
              <a:buChar char="Ø"/>
            </a:pPr>
            <a:endParaRPr lang="en-US" altLang="zh-CN" b="1" dirty="0">
              <a:latin typeface="Calibri" panose="020F0502020204030204" pitchFamily="34" charset="0"/>
              <a:ea typeface="等线" panose="02010600030101010101" pitchFamily="2" charset="-122"/>
              <a:cs typeface="Calibri" panose="020F0502020204030204" pitchFamily="34" charset="0"/>
            </a:endParaRPr>
          </a:p>
          <a:p>
            <a:pPr marL="285750" indent="-285750" fontAlgn="ctr">
              <a:buFont typeface="Wingdings" panose="05000000000000000000" pitchFamily="2" charset="2"/>
              <a:buChar char="Ø"/>
            </a:pPr>
            <a:r>
              <a:rPr lang="en-US" altLang="zh-CN" b="1" dirty="0">
                <a:latin typeface="Calibri" panose="020F0502020204030204" pitchFamily="34" charset="0"/>
                <a:ea typeface="等线" panose="02010600030101010101" pitchFamily="2" charset="-122"/>
                <a:cs typeface="Calibri" panose="020F0502020204030204" pitchFamily="34" charset="0"/>
              </a:rPr>
              <a:t>Develop Family Sharing Packs---- Incorporate regional flavors as well as festive features into new products, with super larger package</a:t>
            </a:r>
          </a:p>
          <a:p>
            <a:pPr fontAlgn="ctr"/>
            <a:endParaRPr lang="en-US" altLang="zh-CN" b="1" dirty="0">
              <a:latin typeface="Calibri" panose="020F0502020204030204" pitchFamily="34" charset="0"/>
              <a:ea typeface="等线" panose="02010600030101010101" pitchFamily="2" charset="-122"/>
              <a:cs typeface="Calibri" panose="020F0502020204030204" pitchFamily="34" charset="0"/>
            </a:endParaRPr>
          </a:p>
          <a:p>
            <a:pPr marL="285750" indent="-285750" fontAlgn="ctr">
              <a:buFont typeface="Wingdings" panose="05000000000000000000" pitchFamily="2" charset="2"/>
              <a:buChar char="Ø"/>
            </a:pPr>
            <a:r>
              <a:rPr lang="en-US" altLang="zh-CN" b="1" dirty="0">
                <a:latin typeface="Calibri" panose="020F0502020204030204" pitchFamily="34" charset="0"/>
                <a:ea typeface="等线" panose="02010600030101010101" pitchFamily="2" charset="-122"/>
                <a:cs typeface="Calibri" panose="020F0502020204030204" pitchFamily="34" charset="0"/>
              </a:rPr>
              <a:t>Innovation on sweet flavor (e.g., Honey butter chips)</a:t>
            </a:r>
          </a:p>
          <a:p>
            <a:pPr fontAlgn="ctr"/>
            <a:endParaRPr lang="en-US" altLang="zh-CN" b="1" dirty="0">
              <a:latin typeface="Calibri" panose="020F0502020204030204" pitchFamily="34" charset="0"/>
              <a:ea typeface="等线" panose="02010600030101010101" pitchFamily="2" charset="-122"/>
              <a:cs typeface="Calibri" panose="020F0502020204030204" pitchFamily="34" charset="0"/>
            </a:endParaRPr>
          </a:p>
          <a:p>
            <a:pPr marL="285750" indent="-285750" fontAlgn="ctr">
              <a:buFont typeface="Wingdings" panose="05000000000000000000" pitchFamily="2" charset="2"/>
              <a:buChar char="Ø"/>
            </a:pPr>
            <a:r>
              <a:rPr lang="en-US" altLang="zh-CN" b="1" dirty="0">
                <a:latin typeface="Calibri" panose="020F0502020204030204" pitchFamily="34" charset="0"/>
                <a:ea typeface="等线" panose="02010600030101010101" pitchFamily="2" charset="-122"/>
                <a:cs typeface="Calibri" panose="020F0502020204030204" pitchFamily="34" charset="0"/>
              </a:rPr>
              <a:t>Apply super large package size to current top-selling strong flavor products and mild flavor products(e.g., Hotpot Series and Nature Series)</a:t>
            </a:r>
          </a:p>
          <a:p>
            <a:pPr marL="285750" indent="-285750" fontAlgn="ctr">
              <a:buFont typeface="Wingdings" panose="05000000000000000000" pitchFamily="2" charset="2"/>
              <a:buChar char="Ø"/>
            </a:pPr>
            <a:endParaRPr lang="zh-CN" altLang="en-US" b="1" dirty="0"/>
          </a:p>
          <a:p>
            <a:pPr marL="285750" indent="-285750" fontAlgn="ctr">
              <a:buFont typeface="Wingdings" panose="05000000000000000000" pitchFamily="2" charset="2"/>
              <a:buChar char="Ø"/>
            </a:pPr>
            <a:endParaRPr lang="en-US" altLang="zh-CN" b="1" dirty="0">
              <a:latin typeface="Calibri" panose="020F0502020204030204" pitchFamily="34" charset="0"/>
              <a:ea typeface="等线" panose="02010600030101010101" pitchFamily="2" charset="-122"/>
              <a:cs typeface="Calibri" panose="020F0502020204030204" pitchFamily="34" charset="0"/>
            </a:endParaRPr>
          </a:p>
        </p:txBody>
      </p:sp>
      <p:sp>
        <p:nvSpPr>
          <p:cNvPr id="6" name="Rectangle 1">
            <a:extLst>
              <a:ext uri="{FF2B5EF4-FFF2-40B4-BE49-F238E27FC236}">
                <a16:creationId xmlns:a16="http://schemas.microsoft.com/office/drawing/2014/main" id="{E2B09AB0-79EA-88CC-7F74-1F13316ACFD5}"/>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1133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DDAB59E-332C-4060-B0C9-643DCBD9587F}" type="slidenum">
              <a:rPr lang="zh-CN" altLang="en-US" smtClean="0"/>
              <a:t>5</a:t>
            </a:fld>
            <a:endParaRPr lang="zh-CN" altLang="en-US"/>
          </a:p>
        </p:txBody>
      </p:sp>
      <p:pic>
        <p:nvPicPr>
          <p:cNvPr id="6" name="图片 5"/>
          <p:cNvPicPr>
            <a:picLocks noChangeAspect="1"/>
          </p:cNvPicPr>
          <p:nvPr/>
        </p:nvPicPr>
        <p:blipFill>
          <a:blip r:embed="rId2"/>
          <a:stretch>
            <a:fillRect/>
          </a:stretch>
        </p:blipFill>
        <p:spPr>
          <a:xfrm>
            <a:off x="1230659" y="858584"/>
            <a:ext cx="999903" cy="1297172"/>
          </a:xfrm>
          <a:prstGeom prst="rect">
            <a:avLst/>
          </a:prstGeom>
        </p:spPr>
      </p:pic>
      <p:pic>
        <p:nvPicPr>
          <p:cNvPr id="8" name="图片 7"/>
          <p:cNvPicPr>
            <a:picLocks noChangeAspect="1"/>
          </p:cNvPicPr>
          <p:nvPr/>
        </p:nvPicPr>
        <p:blipFill>
          <a:blip r:embed="rId3"/>
          <a:stretch>
            <a:fillRect/>
          </a:stretch>
        </p:blipFill>
        <p:spPr>
          <a:xfrm>
            <a:off x="1157612" y="2521199"/>
            <a:ext cx="1145996" cy="1212111"/>
          </a:xfrm>
          <a:prstGeom prst="rect">
            <a:avLst/>
          </a:prstGeom>
        </p:spPr>
      </p:pic>
      <p:pic>
        <p:nvPicPr>
          <p:cNvPr id="3" name="图片 2"/>
          <p:cNvPicPr>
            <a:picLocks noChangeAspect="1"/>
          </p:cNvPicPr>
          <p:nvPr/>
        </p:nvPicPr>
        <p:blipFill rotWithShape="1">
          <a:blip r:embed="rId4"/>
          <a:srcRect l="11207" t="5185" r="15085" b="10553"/>
          <a:stretch/>
        </p:blipFill>
        <p:spPr>
          <a:xfrm>
            <a:off x="1084566" y="4053033"/>
            <a:ext cx="1213423" cy="1387184"/>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97989" y="1081307"/>
            <a:ext cx="934907" cy="934907"/>
          </a:xfrm>
          <a:prstGeom prst="rect">
            <a:avLst/>
          </a:prstGeom>
        </p:spPr>
      </p:pic>
      <p:sp>
        <p:nvSpPr>
          <p:cNvPr id="10" name="文本框 9"/>
          <p:cNvSpPr txBox="1"/>
          <p:nvPr/>
        </p:nvSpPr>
        <p:spPr>
          <a:xfrm>
            <a:off x="3082611" y="1391964"/>
            <a:ext cx="2777193" cy="369332"/>
          </a:xfrm>
          <a:prstGeom prst="rect">
            <a:avLst/>
          </a:prstGeom>
          <a:noFill/>
        </p:spPr>
        <p:txBody>
          <a:bodyPr wrap="square" lIns="0" tIns="0" rIns="0" bIns="0" rtlCol="0">
            <a:spAutoFit/>
          </a:bodyPr>
          <a:lstStyle/>
          <a:p>
            <a:pPr algn="ctr"/>
            <a:r>
              <a:rPr lang="en-US" altLang="zh-CN" sz="2400" b="1" dirty="0">
                <a:solidFill>
                  <a:srgbClr val="92D050"/>
                </a:solidFill>
              </a:rPr>
              <a:t>Purchase data</a:t>
            </a:r>
          </a:p>
        </p:txBody>
      </p:sp>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29812" y="4488659"/>
            <a:ext cx="951558" cy="951558"/>
          </a:xfrm>
          <a:prstGeom prst="rect">
            <a:avLst/>
          </a:prstGeom>
        </p:spPr>
      </p:pic>
      <p:sp>
        <p:nvSpPr>
          <p:cNvPr id="12" name="文本框 11"/>
          <p:cNvSpPr txBox="1"/>
          <p:nvPr/>
        </p:nvSpPr>
        <p:spPr>
          <a:xfrm>
            <a:off x="3005591" y="4888283"/>
            <a:ext cx="2854213" cy="369332"/>
          </a:xfrm>
          <a:prstGeom prst="rect">
            <a:avLst/>
          </a:prstGeom>
          <a:noFill/>
        </p:spPr>
        <p:txBody>
          <a:bodyPr wrap="square" lIns="0" tIns="0" rIns="0" bIns="0" rtlCol="0">
            <a:spAutoFit/>
          </a:bodyPr>
          <a:lstStyle/>
          <a:p>
            <a:pPr algn="ctr"/>
            <a:r>
              <a:rPr lang="en-US" altLang="zh-CN" sz="2400" b="1" dirty="0">
                <a:solidFill>
                  <a:srgbClr val="7030A0"/>
                </a:solidFill>
              </a:rPr>
              <a:t>Attitude data</a:t>
            </a:r>
          </a:p>
        </p:txBody>
      </p:sp>
      <p:sp>
        <p:nvSpPr>
          <p:cNvPr id="7" name="TextBox 6">
            <a:extLst>
              <a:ext uri="{FF2B5EF4-FFF2-40B4-BE49-F238E27FC236}">
                <a16:creationId xmlns:a16="http://schemas.microsoft.com/office/drawing/2014/main" id="{54832598-7FF9-15B6-13CE-70628D884D4C}"/>
              </a:ext>
            </a:extLst>
          </p:cNvPr>
          <p:cNvSpPr txBox="1"/>
          <p:nvPr/>
        </p:nvSpPr>
        <p:spPr>
          <a:xfrm>
            <a:off x="3503712" y="1654429"/>
            <a:ext cx="1858201" cy="338554"/>
          </a:xfrm>
          <a:prstGeom prst="rect">
            <a:avLst/>
          </a:prstGeom>
          <a:noFill/>
        </p:spPr>
        <p:txBody>
          <a:bodyPr wrap="none" rtlCol="0">
            <a:spAutoFit/>
          </a:bodyPr>
          <a:lstStyle/>
          <a:p>
            <a:r>
              <a:rPr lang="en-US" altLang="zh-CN" sz="1600" dirty="0">
                <a:latin typeface="Arial" panose="020B0604020202020204" pitchFamily="34" charset="0"/>
                <a:cs typeface="Arial" panose="020B0604020202020204" pitchFamily="34" charset="0"/>
              </a:rPr>
              <a:t>(</a:t>
            </a:r>
            <a:r>
              <a:rPr lang="en-US" altLang="zh-CN" sz="1600" i="1" dirty="0">
                <a:latin typeface="Arial" panose="020B0604020202020204" pitchFamily="34" charset="0"/>
                <a:cs typeface="Arial" panose="020B0604020202020204" pitchFamily="34" charset="0"/>
              </a:rPr>
              <a:t>Household panel</a:t>
            </a:r>
            <a:r>
              <a:rPr lang="en-US" altLang="zh-CN" sz="1600" dirty="0">
                <a:latin typeface="Arial" panose="020B0604020202020204" pitchFamily="34" charset="0"/>
                <a:cs typeface="Arial" panose="020B0604020202020204" pitchFamily="34" charset="0"/>
              </a:rPr>
              <a:t>)</a:t>
            </a:r>
            <a:endParaRPr lang="zh-CN" altLang="en-US" sz="1600"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C61D6EC6-344C-37D2-D148-5C18A74A8E2D}"/>
              </a:ext>
            </a:extLst>
          </p:cNvPr>
          <p:cNvSpPr txBox="1"/>
          <p:nvPr/>
        </p:nvSpPr>
        <p:spPr>
          <a:xfrm>
            <a:off x="3633439" y="5119970"/>
            <a:ext cx="1598515" cy="338554"/>
          </a:xfrm>
          <a:prstGeom prst="rect">
            <a:avLst/>
          </a:prstGeom>
          <a:noFill/>
        </p:spPr>
        <p:txBody>
          <a:bodyPr wrap="none" rtlCol="0">
            <a:spAutoFit/>
          </a:bodyPr>
          <a:lstStyle/>
          <a:p>
            <a:r>
              <a:rPr lang="en-US" altLang="zh-CN" sz="1600" dirty="0">
                <a:latin typeface="Arial" panose="020B0604020202020204" pitchFamily="34" charset="0"/>
                <a:cs typeface="Arial" panose="020B0604020202020204" pitchFamily="34" charset="0"/>
              </a:rPr>
              <a:t>(</a:t>
            </a:r>
            <a:r>
              <a:rPr lang="en-US" altLang="zh-CN" sz="1600" i="1" dirty="0">
                <a:latin typeface="Arial" panose="020B0604020202020204" pitchFamily="34" charset="0"/>
                <a:cs typeface="Arial" panose="020B0604020202020204" pitchFamily="34" charset="0"/>
              </a:rPr>
              <a:t>Questionnaire</a:t>
            </a:r>
            <a:r>
              <a:rPr lang="en-US" altLang="zh-CN" sz="1600" dirty="0">
                <a:latin typeface="Arial" panose="020B0604020202020204" pitchFamily="34" charset="0"/>
                <a:cs typeface="Arial" panose="020B0604020202020204" pitchFamily="34" charset="0"/>
              </a:rPr>
              <a:t>)</a:t>
            </a:r>
            <a:endParaRPr lang="zh-CN" altLang="en-US" sz="1600" dirty="0">
              <a:latin typeface="Arial" panose="020B0604020202020204" pitchFamily="34" charset="0"/>
              <a:cs typeface="Arial" panose="020B0604020202020204" pitchFamily="34" charset="0"/>
            </a:endParaRPr>
          </a:p>
        </p:txBody>
      </p:sp>
      <p:sp>
        <p:nvSpPr>
          <p:cNvPr id="14" name="文本框 9">
            <a:extLst>
              <a:ext uri="{FF2B5EF4-FFF2-40B4-BE49-F238E27FC236}">
                <a16:creationId xmlns:a16="http://schemas.microsoft.com/office/drawing/2014/main" id="{3C370167-F692-F0F5-708A-DE90EAB4C5A9}"/>
              </a:ext>
            </a:extLst>
          </p:cNvPr>
          <p:cNvSpPr txBox="1"/>
          <p:nvPr/>
        </p:nvSpPr>
        <p:spPr>
          <a:xfrm>
            <a:off x="3161859" y="3000128"/>
            <a:ext cx="2777193" cy="369332"/>
          </a:xfrm>
          <a:prstGeom prst="rect">
            <a:avLst/>
          </a:prstGeom>
          <a:noFill/>
        </p:spPr>
        <p:txBody>
          <a:bodyPr wrap="square" lIns="0" tIns="0" rIns="0" bIns="0" rtlCol="0">
            <a:spAutoFit/>
          </a:bodyPr>
          <a:lstStyle/>
          <a:p>
            <a:pPr algn="ctr"/>
            <a:r>
              <a:rPr lang="en-US" altLang="zh-CN" sz="2400" b="1" dirty="0">
                <a:solidFill>
                  <a:schemeClr val="accent1">
                    <a:lumMod val="75000"/>
                  </a:schemeClr>
                </a:solidFill>
              </a:rPr>
              <a:t>Comment data</a:t>
            </a:r>
          </a:p>
        </p:txBody>
      </p:sp>
      <p:sp>
        <p:nvSpPr>
          <p:cNvPr id="15" name="TextBox 14">
            <a:extLst>
              <a:ext uri="{FF2B5EF4-FFF2-40B4-BE49-F238E27FC236}">
                <a16:creationId xmlns:a16="http://schemas.microsoft.com/office/drawing/2014/main" id="{F2B92FC6-5A7D-B986-9BF0-5E82D97CFBE5}"/>
              </a:ext>
            </a:extLst>
          </p:cNvPr>
          <p:cNvSpPr txBox="1"/>
          <p:nvPr/>
        </p:nvSpPr>
        <p:spPr>
          <a:xfrm>
            <a:off x="3384911" y="3303826"/>
            <a:ext cx="2331087" cy="338554"/>
          </a:xfrm>
          <a:prstGeom prst="rect">
            <a:avLst/>
          </a:prstGeom>
          <a:noFill/>
        </p:spPr>
        <p:txBody>
          <a:bodyPr wrap="none" rtlCol="0">
            <a:spAutoFit/>
          </a:bodyPr>
          <a:lstStyle/>
          <a:p>
            <a:r>
              <a:rPr lang="en-US" altLang="zh-CN" sz="1600" dirty="0">
                <a:latin typeface="Arial" panose="020B0604020202020204" pitchFamily="34" charset="0"/>
                <a:cs typeface="Arial" panose="020B0604020202020204" pitchFamily="34" charset="0"/>
              </a:rPr>
              <a:t>(</a:t>
            </a:r>
            <a:r>
              <a:rPr lang="en-US" altLang="zh-CN" sz="1600" i="1" dirty="0">
                <a:latin typeface="Arial" panose="020B0604020202020204" pitchFamily="34" charset="0"/>
                <a:cs typeface="Arial" panose="020B0604020202020204" pitchFamily="34" charset="0"/>
              </a:rPr>
              <a:t>E-Commerce platform</a:t>
            </a:r>
            <a:r>
              <a:rPr lang="en-US" altLang="zh-CN" sz="1600" dirty="0">
                <a:latin typeface="Arial" panose="020B0604020202020204" pitchFamily="34" charset="0"/>
                <a:cs typeface="Arial" panose="020B0604020202020204" pitchFamily="34" charset="0"/>
              </a:rPr>
              <a:t>)</a:t>
            </a:r>
            <a:endParaRPr lang="zh-CN" altLang="en-US" sz="1600" dirty="0">
              <a:latin typeface="Arial" panose="020B0604020202020204" pitchFamily="34" charset="0"/>
              <a:cs typeface="Arial" panose="020B0604020202020204" pitchFamily="34" charset="0"/>
            </a:endParaRPr>
          </a:p>
        </p:txBody>
      </p:sp>
      <p:pic>
        <p:nvPicPr>
          <p:cNvPr id="17" name="Graphic 16" descr="Shopping bag with solid fill">
            <a:extLst>
              <a:ext uri="{FF2B5EF4-FFF2-40B4-BE49-F238E27FC236}">
                <a16:creationId xmlns:a16="http://schemas.microsoft.com/office/drawing/2014/main" id="{DA348416-6773-E27B-5C8E-A096A1DCC9A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36181" y="2856694"/>
            <a:ext cx="785686" cy="785686"/>
          </a:xfrm>
          <a:prstGeom prst="rect">
            <a:avLst/>
          </a:prstGeom>
        </p:spPr>
      </p:pic>
      <p:pic>
        <p:nvPicPr>
          <p:cNvPr id="18" name="图片 4">
            <a:extLst>
              <a:ext uri="{FF2B5EF4-FFF2-40B4-BE49-F238E27FC236}">
                <a16:creationId xmlns:a16="http://schemas.microsoft.com/office/drawing/2014/main" id="{754C3B0C-2CCB-C425-56FA-B4DABE8BF2FA}"/>
              </a:ext>
            </a:extLst>
          </p:cNvPr>
          <p:cNvPicPr>
            <a:picLocks noChangeAspect="1"/>
          </p:cNvPicPr>
          <p:nvPr/>
        </p:nvPicPr>
        <p:blipFill rotWithShape="1">
          <a:blip r:embed="rId9"/>
          <a:srcRect l="5076" t="25145" r="8815" b="24855"/>
          <a:stretch/>
        </p:blipFill>
        <p:spPr>
          <a:xfrm>
            <a:off x="6559162" y="2527264"/>
            <a:ext cx="2803914" cy="1628032"/>
          </a:xfrm>
          <a:prstGeom prst="rect">
            <a:avLst/>
          </a:prstGeom>
        </p:spPr>
      </p:pic>
      <p:sp>
        <p:nvSpPr>
          <p:cNvPr id="21" name="Isosceles Triangle 20">
            <a:extLst>
              <a:ext uri="{FF2B5EF4-FFF2-40B4-BE49-F238E27FC236}">
                <a16:creationId xmlns:a16="http://schemas.microsoft.com/office/drawing/2014/main" id="{11308376-B47C-BE9C-2101-2AC9771B172A}"/>
              </a:ext>
            </a:extLst>
          </p:cNvPr>
          <p:cNvSpPr/>
          <p:nvPr/>
        </p:nvSpPr>
        <p:spPr>
          <a:xfrm rot="5400000">
            <a:off x="5479075" y="3219755"/>
            <a:ext cx="1317010" cy="230740"/>
          </a:xfrm>
          <a:prstGeom prst="triangl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42">
            <a:extLst>
              <a:ext uri="{FF2B5EF4-FFF2-40B4-BE49-F238E27FC236}">
                <a16:creationId xmlns:a16="http://schemas.microsoft.com/office/drawing/2014/main" id="{F704A2B6-2225-A44A-F2E3-87883C44D2FC}"/>
              </a:ext>
            </a:extLst>
          </p:cNvPr>
          <p:cNvSpPr/>
          <p:nvPr/>
        </p:nvSpPr>
        <p:spPr>
          <a:xfrm>
            <a:off x="-854972" y="2802067"/>
            <a:ext cx="701964" cy="258618"/>
          </a:xfrm>
          <a:prstGeom prst="rect">
            <a:avLst/>
          </a:prstGeom>
          <a:solidFill>
            <a:srgbClr val="F8D3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43">
            <a:extLst>
              <a:ext uri="{FF2B5EF4-FFF2-40B4-BE49-F238E27FC236}">
                <a16:creationId xmlns:a16="http://schemas.microsoft.com/office/drawing/2014/main" id="{1F8E87B1-B690-38C0-0B03-A473DDACD434}"/>
              </a:ext>
            </a:extLst>
          </p:cNvPr>
          <p:cNvSpPr/>
          <p:nvPr/>
        </p:nvSpPr>
        <p:spPr>
          <a:xfrm>
            <a:off x="-853506" y="3150956"/>
            <a:ext cx="701964" cy="258618"/>
          </a:xfrm>
          <a:prstGeom prst="rect">
            <a:avLst/>
          </a:prstGeom>
          <a:solidFill>
            <a:srgbClr val="94B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44">
            <a:extLst>
              <a:ext uri="{FF2B5EF4-FFF2-40B4-BE49-F238E27FC236}">
                <a16:creationId xmlns:a16="http://schemas.microsoft.com/office/drawing/2014/main" id="{DE2406BD-7705-BA2E-12A7-1E71FEE95779}"/>
              </a:ext>
            </a:extLst>
          </p:cNvPr>
          <p:cNvSpPr/>
          <p:nvPr/>
        </p:nvSpPr>
        <p:spPr>
          <a:xfrm>
            <a:off x="-848779" y="4572682"/>
            <a:ext cx="701964" cy="25861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45">
            <a:extLst>
              <a:ext uri="{FF2B5EF4-FFF2-40B4-BE49-F238E27FC236}">
                <a16:creationId xmlns:a16="http://schemas.microsoft.com/office/drawing/2014/main" id="{EA9A6FCB-0D44-CA05-A072-44A7309D9AF5}"/>
              </a:ext>
            </a:extLst>
          </p:cNvPr>
          <p:cNvSpPr/>
          <p:nvPr/>
        </p:nvSpPr>
        <p:spPr>
          <a:xfrm>
            <a:off x="-848779" y="3508861"/>
            <a:ext cx="701964" cy="2678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46">
            <a:extLst>
              <a:ext uri="{FF2B5EF4-FFF2-40B4-BE49-F238E27FC236}">
                <a16:creationId xmlns:a16="http://schemas.microsoft.com/office/drawing/2014/main" id="{DE5ECDC3-8185-E81E-1D87-7FE777553A27}"/>
              </a:ext>
            </a:extLst>
          </p:cNvPr>
          <p:cNvSpPr/>
          <p:nvPr/>
        </p:nvSpPr>
        <p:spPr>
          <a:xfrm>
            <a:off x="-848779" y="4220065"/>
            <a:ext cx="701964" cy="267860"/>
          </a:xfrm>
          <a:prstGeom prst="rect">
            <a:avLst/>
          </a:prstGeom>
          <a:solidFill>
            <a:srgbClr val="00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47">
            <a:extLst>
              <a:ext uri="{FF2B5EF4-FFF2-40B4-BE49-F238E27FC236}">
                <a16:creationId xmlns:a16="http://schemas.microsoft.com/office/drawing/2014/main" id="{2787E45B-B434-BDA4-7914-41A9B8C5BEAD}"/>
              </a:ext>
            </a:extLst>
          </p:cNvPr>
          <p:cNvSpPr/>
          <p:nvPr/>
        </p:nvSpPr>
        <p:spPr>
          <a:xfrm>
            <a:off x="-853506" y="3864463"/>
            <a:ext cx="701964" cy="26786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48">
            <a:extLst>
              <a:ext uri="{FF2B5EF4-FFF2-40B4-BE49-F238E27FC236}">
                <a16:creationId xmlns:a16="http://schemas.microsoft.com/office/drawing/2014/main" id="{80795167-7EB5-9486-004C-396910953460}"/>
              </a:ext>
            </a:extLst>
          </p:cNvPr>
          <p:cNvSpPr/>
          <p:nvPr/>
        </p:nvSpPr>
        <p:spPr>
          <a:xfrm>
            <a:off x="-848408" y="2435095"/>
            <a:ext cx="701964" cy="258618"/>
          </a:xfrm>
          <a:prstGeom prst="rect">
            <a:avLst/>
          </a:prstGeom>
          <a:solidFill>
            <a:srgbClr val="FAEB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Isosceles Triangle 29">
            <a:extLst>
              <a:ext uri="{FF2B5EF4-FFF2-40B4-BE49-F238E27FC236}">
                <a16:creationId xmlns:a16="http://schemas.microsoft.com/office/drawing/2014/main" id="{2C6A6FE1-C5F3-D658-F1D7-0CB38C890464}"/>
              </a:ext>
            </a:extLst>
          </p:cNvPr>
          <p:cNvSpPr/>
          <p:nvPr/>
        </p:nvSpPr>
        <p:spPr>
          <a:xfrm rot="5400000">
            <a:off x="5472115" y="1539059"/>
            <a:ext cx="1317010" cy="230740"/>
          </a:xfrm>
          <a:prstGeom prst="triangl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Isosceles Triangle 30">
            <a:extLst>
              <a:ext uri="{FF2B5EF4-FFF2-40B4-BE49-F238E27FC236}">
                <a16:creationId xmlns:a16="http://schemas.microsoft.com/office/drawing/2014/main" id="{EE0C66B7-4640-22A5-1D71-4EA0CF78857C}"/>
              </a:ext>
            </a:extLst>
          </p:cNvPr>
          <p:cNvSpPr/>
          <p:nvPr/>
        </p:nvSpPr>
        <p:spPr>
          <a:xfrm rot="5400000">
            <a:off x="5468738" y="4989874"/>
            <a:ext cx="1317010" cy="230740"/>
          </a:xfrm>
          <a:prstGeom prst="triangl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Picture 31">
            <a:extLst>
              <a:ext uri="{FF2B5EF4-FFF2-40B4-BE49-F238E27FC236}">
                <a16:creationId xmlns:a16="http://schemas.microsoft.com/office/drawing/2014/main" id="{6985A5F1-4776-4601-4714-44DB418754E5}"/>
              </a:ext>
            </a:extLst>
          </p:cNvPr>
          <p:cNvPicPr>
            <a:picLocks noChangeAspect="1"/>
          </p:cNvPicPr>
          <p:nvPr/>
        </p:nvPicPr>
        <p:blipFill>
          <a:blip r:embed="rId10"/>
          <a:stretch>
            <a:fillRect/>
          </a:stretch>
        </p:blipFill>
        <p:spPr>
          <a:xfrm>
            <a:off x="6793179" y="319905"/>
            <a:ext cx="2235165" cy="2051998"/>
          </a:xfrm>
          <a:prstGeom prst="rect">
            <a:avLst/>
          </a:prstGeom>
        </p:spPr>
      </p:pic>
      <p:pic>
        <p:nvPicPr>
          <p:cNvPr id="34" name="Picture 33">
            <a:extLst>
              <a:ext uri="{FF2B5EF4-FFF2-40B4-BE49-F238E27FC236}">
                <a16:creationId xmlns:a16="http://schemas.microsoft.com/office/drawing/2014/main" id="{BE65ACE8-0E0A-06F5-96F6-6007C4943BB7}"/>
              </a:ext>
            </a:extLst>
          </p:cNvPr>
          <p:cNvPicPr>
            <a:picLocks noChangeAspect="1"/>
          </p:cNvPicPr>
          <p:nvPr/>
        </p:nvPicPr>
        <p:blipFill>
          <a:blip r:embed="rId11"/>
          <a:stretch>
            <a:fillRect/>
          </a:stretch>
        </p:blipFill>
        <p:spPr>
          <a:xfrm>
            <a:off x="6727326" y="4487030"/>
            <a:ext cx="4380108" cy="1048680"/>
          </a:xfrm>
          <a:prstGeom prst="rect">
            <a:avLst/>
          </a:prstGeom>
        </p:spPr>
      </p:pic>
      <p:sp>
        <p:nvSpPr>
          <p:cNvPr id="35" name="标题 1">
            <a:extLst>
              <a:ext uri="{FF2B5EF4-FFF2-40B4-BE49-F238E27FC236}">
                <a16:creationId xmlns:a16="http://schemas.microsoft.com/office/drawing/2014/main" id="{DD48702F-71C7-8483-3A8F-713F8CCDE7FA}"/>
              </a:ext>
            </a:extLst>
          </p:cNvPr>
          <p:cNvSpPr>
            <a:spLocks noGrp="1"/>
          </p:cNvSpPr>
          <p:nvPr>
            <p:ph type="title"/>
          </p:nvPr>
        </p:nvSpPr>
        <p:spPr>
          <a:xfrm>
            <a:off x="599660" y="393632"/>
            <a:ext cx="10515600" cy="410127"/>
          </a:xfrm>
        </p:spPr>
        <p:txBody>
          <a:bodyPr vert="horz">
            <a:noAutofit/>
          </a:bodyPr>
          <a:lstStyle/>
          <a:p>
            <a:r>
              <a:rPr lang="en-US" altLang="zh-CN" sz="2400" b="1" i="1" dirty="0">
                <a:solidFill>
                  <a:schemeClr val="accent4">
                    <a:lumMod val="75000"/>
                  </a:schemeClr>
                </a:solidFill>
              </a:rPr>
              <a:t>Data Set</a:t>
            </a:r>
            <a:endParaRPr lang="zh-CN" altLang="en-US" sz="2400" dirty="0"/>
          </a:p>
        </p:txBody>
      </p:sp>
    </p:spTree>
    <p:extLst>
      <p:ext uri="{BB962C8B-B14F-4D97-AF65-F5344CB8AC3E}">
        <p14:creationId xmlns:p14="http://schemas.microsoft.com/office/powerpoint/2010/main" val="562296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5B00"/>
        </a:solidFill>
        <a:effectLst/>
      </p:bgPr>
    </p:bg>
    <p:spTree>
      <p:nvGrpSpPr>
        <p:cNvPr id="1" name=""/>
        <p:cNvGrpSpPr/>
        <p:nvPr/>
      </p:nvGrpSpPr>
      <p:grpSpPr>
        <a:xfrm>
          <a:off x="0" y="0"/>
          <a:ext cx="0" cy="0"/>
          <a:chOff x="0" y="0"/>
          <a:chExt cx="0" cy="0"/>
        </a:xfrm>
      </p:grpSpPr>
      <p:sp>
        <p:nvSpPr>
          <p:cNvPr id="2" name="圆角矩形 1"/>
          <p:cNvSpPr/>
          <p:nvPr/>
        </p:nvSpPr>
        <p:spPr>
          <a:xfrm>
            <a:off x="414669" y="606698"/>
            <a:ext cx="11238614" cy="5741581"/>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defRPr/>
            </a:pPr>
            <a:endParaRPr lang="en-US" altLang="zh-CN" b="1" dirty="0">
              <a:solidFill>
                <a:schemeClr val="bg1"/>
              </a:solidFill>
            </a:endParaRPr>
          </a:p>
        </p:txBody>
      </p:sp>
      <p:sp>
        <p:nvSpPr>
          <p:cNvPr id="12" name="矩形 11"/>
          <p:cNvSpPr/>
          <p:nvPr/>
        </p:nvSpPr>
        <p:spPr>
          <a:xfrm>
            <a:off x="-877455" y="2752436"/>
            <a:ext cx="701964" cy="258618"/>
          </a:xfrm>
          <a:prstGeom prst="rect">
            <a:avLst/>
          </a:prstGeom>
          <a:solidFill>
            <a:srgbClr val="FF9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77455" y="3089563"/>
            <a:ext cx="701964" cy="258618"/>
          </a:xfrm>
          <a:prstGeom prst="rect">
            <a:avLst/>
          </a:prstGeom>
          <a:solidFill>
            <a:srgbClr val="94B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877455" y="3477489"/>
            <a:ext cx="701964" cy="25861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77455" y="3823849"/>
            <a:ext cx="701964" cy="2678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877455" y="4179451"/>
            <a:ext cx="701964" cy="267860"/>
          </a:xfrm>
          <a:prstGeom prst="rect">
            <a:avLst/>
          </a:prstGeom>
          <a:solidFill>
            <a:srgbClr val="00B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818792" y="3032265"/>
            <a:ext cx="701964" cy="258618"/>
          </a:xfrm>
          <a:prstGeom prst="rect">
            <a:avLst/>
          </a:prstGeom>
          <a:solidFill>
            <a:srgbClr val="94B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14065" y="4453991"/>
            <a:ext cx="701964" cy="25861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814065" y="3390170"/>
            <a:ext cx="701964" cy="2678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814065" y="4101374"/>
            <a:ext cx="701964" cy="267860"/>
          </a:xfrm>
          <a:prstGeom prst="rect">
            <a:avLst/>
          </a:prstGeom>
          <a:solidFill>
            <a:srgbClr val="00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818792" y="3745772"/>
            <a:ext cx="701964" cy="26786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813694" y="2316404"/>
            <a:ext cx="701964" cy="258618"/>
          </a:xfrm>
          <a:prstGeom prst="rect">
            <a:avLst/>
          </a:prstGeom>
          <a:solidFill>
            <a:srgbClr val="FAEB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601972" y="1472486"/>
            <a:ext cx="8360735" cy="461665"/>
          </a:xfrm>
          <a:prstGeom prst="rect">
            <a:avLst/>
          </a:prstGeom>
        </p:spPr>
        <p:txBody>
          <a:bodyPr wrap="square">
            <a:spAutoFit/>
          </a:bodyPr>
          <a:lstStyle/>
          <a:p>
            <a:pPr fontAlgn="t"/>
            <a:r>
              <a:rPr lang="en-US" altLang="zh-CN" sz="2400" b="1" dirty="0">
                <a:solidFill>
                  <a:srgbClr val="005B00"/>
                </a:solidFill>
                <a:latin typeface="微软雅黑" panose="020B0503020204020204" pitchFamily="34" charset="-122"/>
                <a:ea typeface="微软雅黑" panose="020B0503020204020204" pitchFamily="34" charset="-122"/>
              </a:rPr>
              <a:t>Objective 1. Identify Potato Chips Market Landscape</a:t>
            </a:r>
            <a:endParaRPr lang="zh-CN" altLang="zh-CN" sz="2400" b="1" dirty="0">
              <a:solidFill>
                <a:srgbClr val="005B00"/>
              </a:solidFill>
              <a:latin typeface="微软雅黑" panose="020B0503020204020204" pitchFamily="34" charset="-122"/>
              <a:ea typeface="微软雅黑" panose="020B0503020204020204" pitchFamily="34" charset="-122"/>
            </a:endParaRPr>
          </a:p>
        </p:txBody>
      </p:sp>
      <p:sp>
        <p:nvSpPr>
          <p:cNvPr id="14" name="矩形 13"/>
          <p:cNvSpPr/>
          <p:nvPr/>
        </p:nvSpPr>
        <p:spPr>
          <a:xfrm>
            <a:off x="1633869" y="2777492"/>
            <a:ext cx="8296940" cy="961289"/>
          </a:xfrm>
          <a:prstGeom prst="rect">
            <a:avLst/>
          </a:prstGeom>
        </p:spPr>
        <p:txBody>
          <a:bodyPr wrap="square">
            <a:spAutoFit/>
          </a:bodyPr>
          <a:lstStyle/>
          <a:p>
            <a:pPr marL="285750" indent="-285750">
              <a:lnSpc>
                <a:spcPct val="150000"/>
              </a:lnSpc>
              <a:buFont typeface="Arial" panose="020B0604020202020204" pitchFamily="34" charset="0"/>
              <a:buChar char="•"/>
              <a:defRPr/>
            </a:pPr>
            <a:r>
              <a:rPr lang="en-US" altLang="zh-CN" sz="2000" dirty="0">
                <a:solidFill>
                  <a:schemeClr val="bg2">
                    <a:lumMod val="50000"/>
                  </a:schemeClr>
                </a:solidFill>
                <a:latin typeface="微软雅黑" panose="020B0503020204020204" pitchFamily="34" charset="-122"/>
                <a:ea typeface="微软雅黑" panose="020B0503020204020204" pitchFamily="34" charset="-122"/>
              </a:rPr>
              <a:t>What is the trend of Chinese Potato Chips Market?</a:t>
            </a:r>
          </a:p>
          <a:p>
            <a:pPr marL="285750" indent="-285750">
              <a:lnSpc>
                <a:spcPct val="150000"/>
              </a:lnSpc>
              <a:buFont typeface="Arial" panose="020B0604020202020204" pitchFamily="34" charset="0"/>
              <a:buChar char="•"/>
              <a:defRPr/>
            </a:pPr>
            <a:r>
              <a:rPr lang="en-US" altLang="zh-CN" sz="2000" dirty="0">
                <a:solidFill>
                  <a:schemeClr val="bg2">
                    <a:lumMod val="50000"/>
                  </a:schemeClr>
                </a:solidFill>
                <a:latin typeface="微软雅黑" panose="020B0503020204020204" pitchFamily="34" charset="-122"/>
                <a:ea typeface="微软雅黑" panose="020B0503020204020204" pitchFamily="34" charset="-122"/>
              </a:rPr>
              <a:t>What is the Competitive Landscape? </a:t>
            </a:r>
          </a:p>
        </p:txBody>
      </p:sp>
    </p:spTree>
    <p:custDataLst>
      <p:tags r:id="rId1"/>
    </p:custDataLst>
    <p:extLst>
      <p:ext uri="{BB962C8B-B14F-4D97-AF65-F5344CB8AC3E}">
        <p14:creationId xmlns:p14="http://schemas.microsoft.com/office/powerpoint/2010/main" val="4088109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p:cNvGraphicFramePr>
            <a:graphicFrameLocks noChangeAspect="1"/>
          </p:cNvGraphicFramePr>
          <p:nvPr>
            <p:custDataLst>
              <p:tags r:id="rId1"/>
            </p:custDataLst>
            <p:extLst>
              <p:ext uri="{D42A27DB-BD31-4B8C-83A1-F6EECF244321}">
                <p14:modId xmlns:p14="http://schemas.microsoft.com/office/powerpoint/2010/main" val="8684905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95" imgH="394" progId="TCLayout.ActiveDocument.1">
                  <p:embed/>
                </p:oleObj>
              </mc:Choice>
              <mc:Fallback>
                <p:oleObj name="think-cell 幻灯片" r:id="rId4" imgW="395" imgH="394" progId="TCLayout.ActiveDocument.1">
                  <p:embed/>
                  <p:pic>
                    <p:nvPicPr>
                      <p:cNvPr id="18" name="think-cell data - do not delete"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灯片编号占位符 8"/>
          <p:cNvSpPr>
            <a:spLocks noGrp="1"/>
          </p:cNvSpPr>
          <p:nvPr>
            <p:ph type="sldNum" sz="quarter" idx="12"/>
          </p:nvPr>
        </p:nvSpPr>
        <p:spPr>
          <a:xfrm>
            <a:off x="8517835" y="6356350"/>
            <a:ext cx="2743200" cy="365125"/>
          </a:xfrm>
        </p:spPr>
        <p:txBody>
          <a:bodyPr/>
          <a:lstStyle/>
          <a:p>
            <a:fld id="{1DDAB59E-332C-4060-B0C9-643DCBD9587F}" type="slidenum">
              <a:rPr lang="zh-CN" altLang="en-US" smtClean="0"/>
              <a:t>7</a:t>
            </a:fld>
            <a:endParaRPr lang="zh-CN" altLang="en-US"/>
          </a:p>
        </p:txBody>
      </p:sp>
      <p:sp>
        <p:nvSpPr>
          <p:cNvPr id="10" name="页脚占位符 9"/>
          <p:cNvSpPr>
            <a:spLocks noGrp="1"/>
          </p:cNvSpPr>
          <p:nvPr>
            <p:ph type="ftr" sz="quarter" idx="11"/>
          </p:nvPr>
        </p:nvSpPr>
        <p:spPr/>
        <p:txBody>
          <a:bodyPr/>
          <a:lstStyle/>
          <a:p>
            <a:r>
              <a:rPr lang="en-US" altLang="zh-CN" sz="1400" i="1" dirty="0">
                <a:latin typeface="Arial" panose="020B0604020202020204" pitchFamily="34" charset="0"/>
                <a:cs typeface="Arial" panose="020B0604020202020204" pitchFamily="34" charset="0"/>
              </a:rPr>
              <a:t>Data: Household panel, Kantar World panel</a:t>
            </a:r>
            <a:endParaRPr lang="zh-CN" altLang="en-US" sz="1400" i="1" dirty="0">
              <a:latin typeface="Arial" panose="020B0604020202020204" pitchFamily="34" charset="0"/>
              <a:cs typeface="Arial" panose="020B0604020202020204" pitchFamily="34" charset="0"/>
            </a:endParaRPr>
          </a:p>
          <a:p>
            <a:endParaRPr lang="zh-CN" altLang="en-US" sz="1400" dirty="0"/>
          </a:p>
        </p:txBody>
      </p:sp>
      <p:sp>
        <p:nvSpPr>
          <p:cNvPr id="30" name="矩形 29"/>
          <p:cNvSpPr/>
          <p:nvPr/>
        </p:nvSpPr>
        <p:spPr>
          <a:xfrm>
            <a:off x="-854972" y="2802067"/>
            <a:ext cx="701964" cy="258618"/>
          </a:xfrm>
          <a:prstGeom prst="rect">
            <a:avLst/>
          </a:prstGeom>
          <a:solidFill>
            <a:srgbClr val="F8D3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853506" y="3150956"/>
            <a:ext cx="701964" cy="258618"/>
          </a:xfrm>
          <a:prstGeom prst="rect">
            <a:avLst/>
          </a:prstGeom>
          <a:solidFill>
            <a:srgbClr val="94B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848779" y="3508861"/>
            <a:ext cx="701964" cy="2678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48779" y="4220065"/>
            <a:ext cx="701964" cy="267860"/>
          </a:xfrm>
          <a:prstGeom prst="rect">
            <a:avLst/>
          </a:prstGeom>
          <a:solidFill>
            <a:srgbClr val="00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853506" y="3864463"/>
            <a:ext cx="701964" cy="26786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848408" y="2435095"/>
            <a:ext cx="701964" cy="258618"/>
          </a:xfrm>
          <a:prstGeom prst="rect">
            <a:avLst/>
          </a:prstGeom>
          <a:solidFill>
            <a:srgbClr val="FAEB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85344" y="26261"/>
            <a:ext cx="6096000" cy="307777"/>
          </a:xfrm>
          <a:prstGeom prst="rect">
            <a:avLst/>
          </a:prstGeom>
        </p:spPr>
        <p:txBody>
          <a:bodyPr>
            <a:spAutoFit/>
          </a:bodyPr>
          <a:lstStyle/>
          <a:p>
            <a:pPr fontAlgn="t"/>
            <a:r>
              <a:rPr lang="en-US" altLang="zh-CN" sz="1400" b="1" dirty="0">
                <a:solidFill>
                  <a:srgbClr val="005B00"/>
                </a:solidFill>
                <a:latin typeface="微软雅黑" panose="020B0503020204020204" pitchFamily="34" charset="-122"/>
                <a:ea typeface="微软雅黑" panose="020B0503020204020204" pitchFamily="34" charset="-122"/>
              </a:rPr>
              <a:t>Objective 1. Identify Potato Chips Market Landscape</a:t>
            </a:r>
            <a:endParaRPr lang="zh-CN" altLang="zh-CN" sz="1400" b="1" dirty="0">
              <a:solidFill>
                <a:srgbClr val="005B00"/>
              </a:solidFill>
              <a:latin typeface="微软雅黑" panose="020B0503020204020204" pitchFamily="34" charset="-122"/>
              <a:ea typeface="微软雅黑" panose="020B0503020204020204" pitchFamily="34" charset="-122"/>
            </a:endParaRPr>
          </a:p>
        </p:txBody>
      </p:sp>
      <p:sp>
        <p:nvSpPr>
          <p:cNvPr id="3" name="圆角矩形 2"/>
          <p:cNvSpPr/>
          <p:nvPr/>
        </p:nvSpPr>
        <p:spPr>
          <a:xfrm>
            <a:off x="164593" y="343182"/>
            <a:ext cx="1243584" cy="379194"/>
          </a:xfrm>
          <a:prstGeom prst="roundRect">
            <a:avLst/>
          </a:prstGeom>
          <a:solidFill>
            <a:srgbClr val="00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Market Trend</a:t>
            </a:r>
            <a:endParaRPr lang="zh-CN" altLang="en-US" sz="1200" b="1" dirty="0">
              <a:latin typeface="Arial" panose="020B0604020202020204" pitchFamily="34" charset="0"/>
              <a:cs typeface="Arial" panose="020B0604020202020204" pitchFamily="34" charset="0"/>
            </a:endParaRPr>
          </a:p>
        </p:txBody>
      </p:sp>
      <p:sp>
        <p:nvSpPr>
          <p:cNvPr id="36" name="圆角矩形 35"/>
          <p:cNvSpPr/>
          <p:nvPr/>
        </p:nvSpPr>
        <p:spPr>
          <a:xfrm>
            <a:off x="1522577" y="343182"/>
            <a:ext cx="1243584" cy="37919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Competition Landscape</a:t>
            </a:r>
            <a:endParaRPr lang="zh-CN" altLang="en-US" sz="1200" b="1" dirty="0">
              <a:latin typeface="Arial" panose="020B0604020202020204" pitchFamily="34" charset="0"/>
              <a:cs typeface="Arial" panose="020B0604020202020204" pitchFamily="34" charset="0"/>
            </a:endParaRPr>
          </a:p>
        </p:txBody>
      </p:sp>
      <p:sp>
        <p:nvSpPr>
          <p:cNvPr id="42" name="圆角矩形 41"/>
          <p:cNvSpPr/>
          <p:nvPr/>
        </p:nvSpPr>
        <p:spPr>
          <a:xfrm>
            <a:off x="2880561" y="343182"/>
            <a:ext cx="1243584" cy="379194"/>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Conclusion</a:t>
            </a:r>
            <a:endParaRPr lang="zh-CN" altLang="en-US" sz="1200" b="1" dirty="0">
              <a:latin typeface="Arial" panose="020B0604020202020204" pitchFamily="34" charset="0"/>
              <a:cs typeface="Arial" panose="020B0604020202020204" pitchFamily="34" charset="0"/>
            </a:endParaRPr>
          </a:p>
        </p:txBody>
      </p:sp>
      <p:pic>
        <p:nvPicPr>
          <p:cNvPr id="4" name="图片 3"/>
          <p:cNvPicPr>
            <a:picLocks noChangeAspect="1"/>
          </p:cNvPicPr>
          <p:nvPr/>
        </p:nvPicPr>
        <p:blipFill>
          <a:blip r:embed="rId6"/>
          <a:stretch>
            <a:fillRect/>
          </a:stretch>
        </p:blipFill>
        <p:spPr>
          <a:xfrm>
            <a:off x="9165406" y="2128468"/>
            <a:ext cx="1097483" cy="1216048"/>
          </a:xfrm>
          <a:prstGeom prst="rect">
            <a:avLst/>
          </a:prstGeom>
        </p:spPr>
      </p:pic>
      <p:pic>
        <p:nvPicPr>
          <p:cNvPr id="23" name="图片 22"/>
          <p:cNvPicPr>
            <a:picLocks noChangeAspect="1"/>
          </p:cNvPicPr>
          <p:nvPr/>
        </p:nvPicPr>
        <p:blipFill>
          <a:blip r:embed="rId6"/>
          <a:stretch>
            <a:fillRect/>
          </a:stretch>
        </p:blipFill>
        <p:spPr>
          <a:xfrm>
            <a:off x="10438712" y="1908516"/>
            <a:ext cx="1477503" cy="1507459"/>
          </a:xfrm>
          <a:prstGeom prst="rect">
            <a:avLst/>
          </a:prstGeom>
        </p:spPr>
      </p:pic>
      <p:pic>
        <p:nvPicPr>
          <p:cNvPr id="24" name="图片 23"/>
          <p:cNvPicPr>
            <a:picLocks noChangeAspect="1"/>
          </p:cNvPicPr>
          <p:nvPr/>
        </p:nvPicPr>
        <p:blipFill>
          <a:blip r:embed="rId6"/>
          <a:stretch>
            <a:fillRect/>
          </a:stretch>
        </p:blipFill>
        <p:spPr>
          <a:xfrm>
            <a:off x="6852893" y="2407325"/>
            <a:ext cx="724890" cy="739587"/>
          </a:xfrm>
          <a:prstGeom prst="rect">
            <a:avLst/>
          </a:prstGeom>
        </p:spPr>
      </p:pic>
      <p:pic>
        <p:nvPicPr>
          <p:cNvPr id="25" name="图片 24"/>
          <p:cNvPicPr>
            <a:picLocks noChangeAspect="1"/>
          </p:cNvPicPr>
          <p:nvPr/>
        </p:nvPicPr>
        <p:blipFill>
          <a:blip r:embed="rId6"/>
          <a:stretch>
            <a:fillRect/>
          </a:stretch>
        </p:blipFill>
        <p:spPr>
          <a:xfrm>
            <a:off x="7957577" y="2312913"/>
            <a:ext cx="917102" cy="935696"/>
          </a:xfrm>
          <a:prstGeom prst="rect">
            <a:avLst/>
          </a:prstGeom>
        </p:spPr>
      </p:pic>
      <p:sp>
        <p:nvSpPr>
          <p:cNvPr id="26" name="矩形 25"/>
          <p:cNvSpPr/>
          <p:nvPr>
            <p:custDataLst>
              <p:tags r:id="rId2"/>
            </p:custDataLst>
          </p:nvPr>
        </p:nvSpPr>
        <p:spPr bwMode="ltGray">
          <a:xfrm>
            <a:off x="414213" y="1610251"/>
            <a:ext cx="5065344" cy="4398118"/>
          </a:xfrm>
          <a:prstGeom prst="rect">
            <a:avLst/>
          </a:prstGeom>
          <a:solidFill>
            <a:schemeClr val="bg1"/>
          </a:solidFill>
          <a:ln w="12700">
            <a:noFill/>
          </a:ln>
          <a:effectLst>
            <a:outerShdw blurRad="368300" algn="ctr" rotWithShape="0">
              <a:schemeClr val="tx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t" latinLnBrk="0" hangingPunct="1">
              <a:lnSpc>
                <a:spcPct val="100000"/>
              </a:lnSpc>
              <a:spcBef>
                <a:spcPts val="0"/>
              </a:spcBef>
              <a:spcAft>
                <a:spcPts val="0"/>
              </a:spcAft>
              <a:buClrTx/>
              <a:buSzTx/>
              <a:buFontTx/>
              <a:buNone/>
              <a:tabLst/>
              <a:defRPr/>
            </a:pPr>
            <a:endParaRPr kumimoji="0" lang="zh-CN" altLang="en-US" sz="1050" b="1" i="0" u="sng" strike="noStrike" kern="1200" cap="none" spc="0" normalizeH="0" baseline="0" noProof="0" dirty="0" err="1">
              <a:ln>
                <a:noFill/>
              </a:ln>
              <a:solidFill>
                <a:srgbClr val="333333"/>
              </a:solidFill>
              <a:effectLst/>
              <a:uLnTx/>
              <a:uFillTx/>
              <a:latin typeface="Kantar Brown TT Light"/>
              <a:ea typeface="微软雅黑"/>
              <a:cs typeface="+mn-cs"/>
            </a:endParaRPr>
          </a:p>
        </p:txBody>
      </p:sp>
      <p:sp>
        <p:nvSpPr>
          <p:cNvPr id="51" name="矩形 50"/>
          <p:cNvSpPr/>
          <p:nvPr/>
        </p:nvSpPr>
        <p:spPr>
          <a:xfrm>
            <a:off x="929694" y="1832929"/>
            <a:ext cx="4198650" cy="369332"/>
          </a:xfrm>
          <a:prstGeom prst="rect">
            <a:avLst/>
          </a:prstGeom>
        </p:spPr>
        <p:txBody>
          <a:bodyPr wrap="none">
            <a:spAutoFit/>
          </a:bodyPr>
          <a:lstStyle/>
          <a:p>
            <a:pPr lvl="0">
              <a:defRPr/>
            </a:pPr>
            <a:r>
              <a:rPr lang="en-US" altLang="zh-CN" b="1" dirty="0">
                <a:solidFill>
                  <a:srgbClr val="BFA504"/>
                </a:solidFill>
                <a:latin typeface="Arial" panose="020B0604020202020204" pitchFamily="34" charset="0"/>
                <a:ea typeface="微软雅黑"/>
                <a:cs typeface="Arial" panose="020B0604020202020204" pitchFamily="34" charset="0"/>
                <a:sym typeface="Arial" panose="020B0604020202020204" pitchFamily="34" charset="0"/>
              </a:rPr>
              <a:t>Potato Chips | Val% by Package Size</a:t>
            </a:r>
            <a:endParaRPr lang="zh-CN" altLang="en-US" b="1" dirty="0" err="1">
              <a:solidFill>
                <a:srgbClr val="BFA504"/>
              </a:solidFill>
              <a:latin typeface="Arial" panose="020B0604020202020204" pitchFamily="34" charset="0"/>
              <a:ea typeface="微软雅黑"/>
              <a:cs typeface="Arial" panose="020B0604020202020204" pitchFamily="34" charset="0"/>
              <a:sym typeface="Arial" panose="020B0604020202020204" pitchFamily="34" charset="0"/>
            </a:endParaRPr>
          </a:p>
        </p:txBody>
      </p:sp>
      <p:graphicFrame>
        <p:nvGraphicFramePr>
          <p:cNvPr id="48" name="图表 47"/>
          <p:cNvGraphicFramePr/>
          <p:nvPr>
            <p:extLst>
              <p:ext uri="{D42A27DB-BD31-4B8C-83A1-F6EECF244321}">
                <p14:modId xmlns:p14="http://schemas.microsoft.com/office/powerpoint/2010/main" val="3309012887"/>
              </p:ext>
            </p:extLst>
          </p:nvPr>
        </p:nvGraphicFramePr>
        <p:xfrm>
          <a:off x="540668" y="1832929"/>
          <a:ext cx="4976702" cy="4235668"/>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3744969728"/>
              </p:ext>
            </p:extLst>
          </p:nvPr>
        </p:nvGraphicFramePr>
        <p:xfrm>
          <a:off x="5517370" y="3581939"/>
          <a:ext cx="6465359" cy="1475740"/>
        </p:xfrm>
        <a:graphic>
          <a:graphicData uri="http://schemas.openxmlformats.org/drawingml/2006/table">
            <a:tbl>
              <a:tblPr>
                <a:tableStyleId>{5C22544A-7EE6-4342-B048-85BDC9FD1C3A}</a:tableStyleId>
              </a:tblPr>
              <a:tblGrid>
                <a:gridCol w="1204691">
                  <a:extLst>
                    <a:ext uri="{9D8B030D-6E8A-4147-A177-3AD203B41FA5}">
                      <a16:colId xmlns:a16="http://schemas.microsoft.com/office/drawing/2014/main" val="562847097"/>
                    </a:ext>
                  </a:extLst>
                </a:gridCol>
                <a:gridCol w="1051035">
                  <a:extLst>
                    <a:ext uri="{9D8B030D-6E8A-4147-A177-3AD203B41FA5}">
                      <a16:colId xmlns:a16="http://schemas.microsoft.com/office/drawing/2014/main" val="1851227838"/>
                    </a:ext>
                  </a:extLst>
                </a:gridCol>
                <a:gridCol w="1355834">
                  <a:extLst>
                    <a:ext uri="{9D8B030D-6E8A-4147-A177-3AD203B41FA5}">
                      <a16:colId xmlns:a16="http://schemas.microsoft.com/office/drawing/2014/main" val="852430196"/>
                    </a:ext>
                  </a:extLst>
                </a:gridCol>
                <a:gridCol w="1229711">
                  <a:extLst>
                    <a:ext uri="{9D8B030D-6E8A-4147-A177-3AD203B41FA5}">
                      <a16:colId xmlns:a16="http://schemas.microsoft.com/office/drawing/2014/main" val="870759418"/>
                    </a:ext>
                  </a:extLst>
                </a:gridCol>
                <a:gridCol w="1624088">
                  <a:extLst>
                    <a:ext uri="{9D8B030D-6E8A-4147-A177-3AD203B41FA5}">
                      <a16:colId xmlns:a16="http://schemas.microsoft.com/office/drawing/2014/main" val="4143596870"/>
                    </a:ext>
                  </a:extLst>
                </a:gridCol>
              </a:tblGrid>
              <a:tr h="439723">
                <a:tc>
                  <a:txBody>
                    <a:bodyPr/>
                    <a:lstStyle/>
                    <a:p>
                      <a:pPr algn="ctr" fontAlgn="b"/>
                      <a:endParaRPr lang="zh-CN" altLang="en-US" sz="1600" b="1" kern="1200" dirty="0">
                        <a:solidFill>
                          <a:srgbClr val="BFA504"/>
                        </a:solidFill>
                        <a:latin typeface="Arial" panose="020B0604020202020204" pitchFamily="34" charset="0"/>
                        <a:ea typeface="微软雅黑"/>
                        <a:cs typeface="Arial" panose="020B0604020202020204"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CN" sz="1600" b="1" i="0" u="none" strike="noStrike" dirty="0">
                          <a:solidFill>
                            <a:schemeClr val="bg2">
                              <a:lumMod val="25000"/>
                            </a:schemeClr>
                          </a:solidFill>
                          <a:effectLst/>
                          <a:latin typeface="Arial" panose="020B0604020202020204" pitchFamily="34" charset="0"/>
                          <a:ea typeface="+mn-ea"/>
                          <a:cs typeface="Arial" panose="020B0604020202020204" pitchFamily="34" charset="0"/>
                        </a:rPr>
                        <a:t>Small Package</a:t>
                      </a:r>
                    </a:p>
                    <a:p>
                      <a:pPr algn="ctr" fontAlgn="b"/>
                      <a:r>
                        <a:rPr lang="en-US" altLang="zh-CN" sz="1600" b="1" i="0" u="none" strike="noStrike" dirty="0">
                          <a:solidFill>
                            <a:schemeClr val="bg2">
                              <a:lumMod val="25000"/>
                            </a:schemeClr>
                          </a:solidFill>
                          <a:effectLst/>
                          <a:latin typeface="Arial" panose="020B0604020202020204" pitchFamily="34" charset="0"/>
                          <a:ea typeface="+mn-ea"/>
                          <a:cs typeface="Arial" panose="020B0604020202020204" pitchFamily="34" charset="0"/>
                        </a:rPr>
                        <a:t>&lt;50g</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600" b="1" i="0" u="none" strike="noStrike" kern="1200" dirty="0">
                          <a:solidFill>
                            <a:schemeClr val="bg2">
                              <a:lumMod val="25000"/>
                            </a:schemeClr>
                          </a:solidFill>
                          <a:effectLst/>
                          <a:latin typeface="Arial" panose="020B0604020202020204" pitchFamily="34" charset="0"/>
                          <a:ea typeface="+mn-ea"/>
                          <a:cs typeface="Arial" panose="020B0604020202020204" pitchFamily="34" charset="0"/>
                        </a:rPr>
                        <a:t>Medium Package</a:t>
                      </a:r>
                    </a:p>
                    <a:p>
                      <a:pPr marL="0" algn="ctr" defTabSz="914400" rtl="0" eaLnBrk="1" fontAlgn="b" latinLnBrk="0" hangingPunct="1"/>
                      <a:r>
                        <a:rPr lang="en-US" altLang="zh-CN" sz="1600" b="1" i="0" u="none" strike="noStrike" kern="1200" dirty="0">
                          <a:solidFill>
                            <a:schemeClr val="bg2">
                              <a:lumMod val="25000"/>
                            </a:schemeClr>
                          </a:solidFill>
                          <a:effectLst/>
                          <a:latin typeface="Arial" panose="020B0604020202020204" pitchFamily="34" charset="0"/>
                          <a:ea typeface="+mn-ea"/>
                          <a:cs typeface="Arial" panose="020B0604020202020204" pitchFamily="34" charset="0"/>
                        </a:rPr>
                        <a:t>50-110g</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600" b="1" i="0" u="none" strike="noStrike" kern="1200" dirty="0">
                          <a:solidFill>
                            <a:schemeClr val="bg2">
                              <a:lumMod val="25000"/>
                            </a:schemeClr>
                          </a:solidFill>
                          <a:effectLst/>
                          <a:latin typeface="Arial" panose="020B0604020202020204" pitchFamily="34" charset="0"/>
                          <a:ea typeface="+mn-ea"/>
                          <a:cs typeface="Arial" panose="020B0604020202020204" pitchFamily="34" charset="0"/>
                        </a:rPr>
                        <a:t>Large Package</a:t>
                      </a:r>
                    </a:p>
                    <a:p>
                      <a:pPr marL="0" algn="ctr" defTabSz="914400" rtl="0" eaLnBrk="1" fontAlgn="b" latinLnBrk="0" hangingPunct="1"/>
                      <a:r>
                        <a:rPr lang="en-US" altLang="zh-CN" sz="1600" b="1" i="0" u="none" strike="noStrike" kern="1200" dirty="0">
                          <a:solidFill>
                            <a:schemeClr val="bg2">
                              <a:lumMod val="25000"/>
                            </a:schemeClr>
                          </a:solidFill>
                          <a:effectLst/>
                          <a:latin typeface="Arial" panose="020B0604020202020204" pitchFamily="34" charset="0"/>
                          <a:ea typeface="+mn-ea"/>
                          <a:cs typeface="Arial" panose="020B0604020202020204" pitchFamily="34" charset="0"/>
                        </a:rPr>
                        <a:t>110-220g</a:t>
                      </a:r>
                      <a:endParaRPr lang="en-US" altLang="zh-CN" sz="1200" b="0" i="0" u="none" strike="noStrike" dirty="0">
                        <a:solidFill>
                          <a:srgbClr val="000000"/>
                        </a:solidFill>
                        <a:effectLst/>
                        <a:latin typeface="Arial" panose="020B0604020202020204" pitchFamily="34" charset="0"/>
                        <a:ea typeface="+mn-ea"/>
                        <a:cs typeface="Arial" panose="020B0604020202020204"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600" b="1" i="0" u="none" strike="noStrike" kern="1200" dirty="0">
                          <a:solidFill>
                            <a:schemeClr val="bg2">
                              <a:lumMod val="25000"/>
                            </a:schemeClr>
                          </a:solidFill>
                          <a:effectLst/>
                          <a:latin typeface="Arial" panose="020B0604020202020204" pitchFamily="34" charset="0"/>
                          <a:ea typeface="+mn-ea"/>
                          <a:cs typeface="Arial" panose="020B0604020202020204" pitchFamily="34" charset="0"/>
                        </a:rPr>
                        <a:t>Super Large Package</a:t>
                      </a:r>
                    </a:p>
                    <a:p>
                      <a:pPr marL="0" algn="ctr" defTabSz="914400" rtl="0" eaLnBrk="1" fontAlgn="b" latinLnBrk="0" hangingPunct="1"/>
                      <a:r>
                        <a:rPr lang="en-US" altLang="zh-CN" sz="1600" b="1" i="0" u="none" strike="noStrike" kern="1200" dirty="0">
                          <a:solidFill>
                            <a:schemeClr val="bg2">
                              <a:lumMod val="25000"/>
                            </a:schemeClr>
                          </a:solidFill>
                          <a:effectLst/>
                          <a:latin typeface="Arial" panose="020B0604020202020204" pitchFamily="34" charset="0"/>
                          <a:ea typeface="+mn-ea"/>
                          <a:cs typeface="Arial" panose="020B0604020202020204" pitchFamily="34" charset="0"/>
                        </a:rPr>
                        <a:t>&gt;220g</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84815404"/>
                  </a:ext>
                </a:extLst>
              </a:tr>
              <a:tr h="439723">
                <a:tc>
                  <a:txBody>
                    <a:bodyPr/>
                    <a:lstStyle/>
                    <a:p>
                      <a:pPr algn="ctr" fontAlgn="b"/>
                      <a:r>
                        <a:rPr lang="en-US" altLang="zh-CN" sz="1600" b="1" kern="1200" dirty="0">
                          <a:solidFill>
                            <a:srgbClr val="BFA504"/>
                          </a:solidFill>
                          <a:latin typeface="Arial" panose="020B0604020202020204" pitchFamily="34" charset="0"/>
                          <a:ea typeface="微软雅黑"/>
                          <a:cs typeface="Arial" panose="020B0604020202020204" pitchFamily="34" charset="0"/>
                        </a:rPr>
                        <a:t>yoy </a:t>
                      </a:r>
                    </a:p>
                    <a:p>
                      <a:pPr algn="ctr" fontAlgn="b"/>
                      <a:r>
                        <a:rPr lang="en-US" altLang="zh-CN" sz="1600" b="1" kern="1200" dirty="0">
                          <a:solidFill>
                            <a:srgbClr val="BFA504"/>
                          </a:solidFill>
                          <a:latin typeface="Arial" panose="020B0604020202020204" pitchFamily="34" charset="0"/>
                          <a:ea typeface="微软雅黑"/>
                          <a:cs typeface="Arial" panose="020B0604020202020204" pitchFamily="34" charset="0"/>
                        </a:rPr>
                        <a:t>Growth Rate</a:t>
                      </a:r>
                      <a:endParaRPr lang="zh-CN" altLang="en-US" sz="1600" b="1" kern="1200" dirty="0">
                        <a:solidFill>
                          <a:srgbClr val="BFA504"/>
                        </a:solidFill>
                        <a:latin typeface="Arial" panose="020B0604020202020204" pitchFamily="34" charset="0"/>
                        <a:ea typeface="微软雅黑"/>
                        <a:cs typeface="Arial" panose="020B0604020202020204"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CN" sz="1600" u="none" strike="noStrike" dirty="0">
                          <a:effectLst/>
                          <a:latin typeface="Arial" panose="020B0604020202020204" pitchFamily="34" charset="0"/>
                          <a:ea typeface="+mn-ea"/>
                          <a:cs typeface="Arial" panose="020B0604020202020204" pitchFamily="34" charset="0"/>
                        </a:rPr>
                        <a:t>1.5%</a:t>
                      </a:r>
                      <a:endParaRPr lang="en-US" altLang="zh-CN" sz="1600" b="0" i="0" u="none" strike="noStrike" dirty="0">
                        <a:solidFill>
                          <a:srgbClr val="000000"/>
                        </a:solidFill>
                        <a:effectLst/>
                        <a:latin typeface="Arial" panose="020B0604020202020204" pitchFamily="34" charset="0"/>
                        <a:ea typeface="+mn-ea"/>
                        <a:cs typeface="Arial" panose="020B0604020202020204"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CN" sz="1600" b="1" u="none" strike="noStrike" dirty="0">
                          <a:solidFill>
                            <a:srgbClr val="FF0000"/>
                          </a:solidFill>
                          <a:effectLst/>
                          <a:latin typeface="Arial" panose="020B0604020202020204" pitchFamily="34" charset="0"/>
                          <a:ea typeface="+mn-ea"/>
                          <a:cs typeface="Arial" panose="020B0604020202020204" pitchFamily="34" charset="0"/>
                        </a:rPr>
                        <a:t>-4.6%</a:t>
                      </a:r>
                      <a:endParaRPr lang="en-US" altLang="zh-CN" sz="1600" b="1" i="0" u="none" strike="noStrike" dirty="0">
                        <a:solidFill>
                          <a:srgbClr val="FF0000"/>
                        </a:solidFill>
                        <a:effectLst/>
                        <a:latin typeface="Arial" panose="020B0604020202020204" pitchFamily="34" charset="0"/>
                        <a:ea typeface="+mn-ea"/>
                        <a:cs typeface="Arial" panose="020B0604020202020204"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CN" sz="1600" u="none" strike="noStrike" dirty="0">
                          <a:effectLst/>
                          <a:latin typeface="Arial" panose="020B0604020202020204" pitchFamily="34" charset="0"/>
                          <a:ea typeface="+mn-ea"/>
                          <a:cs typeface="Arial" panose="020B0604020202020204" pitchFamily="34" charset="0"/>
                        </a:rPr>
                        <a:t>2.9%</a:t>
                      </a:r>
                      <a:endParaRPr lang="en-US" altLang="zh-CN" sz="1600" b="0" i="0" u="none" strike="noStrike" dirty="0">
                        <a:solidFill>
                          <a:srgbClr val="000000"/>
                        </a:solidFill>
                        <a:effectLst/>
                        <a:latin typeface="Arial" panose="020B0604020202020204" pitchFamily="34" charset="0"/>
                        <a:ea typeface="+mn-ea"/>
                        <a:cs typeface="Arial" panose="020B0604020202020204"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CN" sz="1600" b="0" i="0" u="none" strike="noStrike" dirty="0">
                          <a:solidFill>
                            <a:srgbClr val="000000"/>
                          </a:solidFill>
                          <a:effectLst/>
                          <a:latin typeface="Arial" panose="020B0604020202020204" pitchFamily="34" charset="0"/>
                          <a:ea typeface="+mn-ea"/>
                          <a:cs typeface="Arial" panose="020B0604020202020204" pitchFamily="34" charset="0"/>
                        </a:rPr>
                        <a:t>3.3%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88274918"/>
                  </a:ext>
                </a:extLst>
              </a:tr>
            </a:tbl>
          </a:graphicData>
        </a:graphic>
      </p:graphicFrame>
      <p:sp>
        <p:nvSpPr>
          <p:cNvPr id="6" name="梯形 5"/>
          <p:cNvSpPr/>
          <p:nvPr/>
        </p:nvSpPr>
        <p:spPr>
          <a:xfrm rot="5400000">
            <a:off x="2773767" y="2795496"/>
            <a:ext cx="1869931" cy="2776160"/>
          </a:xfrm>
          <a:prstGeom prst="trapezoid">
            <a:avLst>
              <a:gd name="adj" fmla="val 12767"/>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12790" y="769065"/>
            <a:ext cx="11283696" cy="369332"/>
          </a:xfrm>
          <a:prstGeom prst="rect">
            <a:avLst/>
          </a:prstGeom>
        </p:spPr>
        <p:txBody>
          <a:bodyPr vert="horz" lIns="91440" tIns="45720" rIns="91440" bIns="45720" rtlCol="0" anchor="ctr">
            <a:normAutofit/>
          </a:bodyPr>
          <a:lstStyle/>
          <a:p>
            <a:pPr>
              <a:lnSpc>
                <a:spcPct val="90000"/>
              </a:lnSpc>
              <a:spcBef>
                <a:spcPct val="0"/>
              </a:spcBef>
            </a:pPr>
            <a:r>
              <a:rPr lang="zh-CN" altLang="en-US" sz="2000" b="1" dirty="0">
                <a:solidFill>
                  <a:srgbClr val="005B00"/>
                </a:solidFill>
              </a:rPr>
              <a:t>Consumer </a:t>
            </a:r>
            <a:r>
              <a:rPr lang="en-US" altLang="zh-CN" sz="2000" b="1" dirty="0">
                <a:solidFill>
                  <a:srgbClr val="005B00"/>
                </a:solidFill>
              </a:rPr>
              <a:t>d</a:t>
            </a:r>
            <a:r>
              <a:rPr lang="zh-CN" altLang="en-US" sz="2000" b="1" dirty="0">
                <a:solidFill>
                  <a:srgbClr val="005B00"/>
                </a:solidFill>
              </a:rPr>
              <a:t>emand for </a:t>
            </a:r>
            <a:r>
              <a:rPr lang="en-US" altLang="zh-CN" sz="2000" b="1" dirty="0">
                <a:solidFill>
                  <a:srgbClr val="005B00"/>
                </a:solidFill>
              </a:rPr>
              <a:t>p</a:t>
            </a:r>
            <a:r>
              <a:rPr lang="zh-CN" altLang="en-US" sz="2000" b="1" dirty="0">
                <a:solidFill>
                  <a:srgbClr val="005B00"/>
                </a:solidFill>
              </a:rPr>
              <a:t>otato </a:t>
            </a:r>
            <a:r>
              <a:rPr lang="en-US" altLang="zh-CN" sz="2000" b="1" dirty="0">
                <a:solidFill>
                  <a:srgbClr val="005B00"/>
                </a:solidFill>
              </a:rPr>
              <a:t>c</a:t>
            </a:r>
            <a:r>
              <a:rPr lang="zh-CN" altLang="en-US" sz="2000" b="1" dirty="0">
                <a:solidFill>
                  <a:srgbClr val="005B00"/>
                </a:solidFill>
              </a:rPr>
              <a:t>hip </a:t>
            </a:r>
            <a:r>
              <a:rPr lang="en-US" altLang="zh-CN" sz="2000" b="1" dirty="0">
                <a:solidFill>
                  <a:srgbClr val="005B00"/>
                </a:solidFill>
              </a:rPr>
              <a:t>p</a:t>
            </a:r>
            <a:r>
              <a:rPr lang="zh-CN" altLang="en-US" sz="2000" b="1" dirty="0">
                <a:solidFill>
                  <a:srgbClr val="005B00"/>
                </a:solidFill>
              </a:rPr>
              <a:t>ackage </a:t>
            </a:r>
            <a:r>
              <a:rPr lang="en-US" altLang="zh-CN" sz="2000" b="1" dirty="0">
                <a:solidFill>
                  <a:srgbClr val="005B00"/>
                </a:solidFill>
              </a:rPr>
              <a:t>s</a:t>
            </a:r>
            <a:r>
              <a:rPr lang="zh-CN" altLang="en-US" sz="2000" b="1" dirty="0">
                <a:solidFill>
                  <a:srgbClr val="005B00"/>
                </a:solidFill>
              </a:rPr>
              <a:t>izes </a:t>
            </a:r>
            <a:r>
              <a:rPr lang="en-US" altLang="zh-CN" sz="2000" b="1" dirty="0">
                <a:solidFill>
                  <a:srgbClr val="005B00"/>
                </a:solidFill>
              </a:rPr>
              <a:t>started to p</a:t>
            </a:r>
            <a:r>
              <a:rPr lang="zh-CN" altLang="en-US" sz="2000" b="1" dirty="0">
                <a:solidFill>
                  <a:srgbClr val="005B00"/>
                </a:solidFill>
              </a:rPr>
              <a:t>olariz</a:t>
            </a:r>
            <a:r>
              <a:rPr lang="en-US" altLang="zh-CN" sz="2000" b="1" dirty="0">
                <a:solidFill>
                  <a:srgbClr val="005B00"/>
                </a:solidFill>
              </a:rPr>
              <a:t>e</a:t>
            </a:r>
            <a:endParaRPr lang="zh-CN" altLang="en-US" sz="2000" b="1" dirty="0">
              <a:solidFill>
                <a:srgbClr val="005B00"/>
              </a:solidFill>
            </a:endParaRPr>
          </a:p>
        </p:txBody>
      </p:sp>
    </p:spTree>
    <p:extLst>
      <p:ext uri="{BB962C8B-B14F-4D97-AF65-F5344CB8AC3E}">
        <p14:creationId xmlns:p14="http://schemas.microsoft.com/office/powerpoint/2010/main" val="1225306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p:cNvGraphicFramePr>
            <a:graphicFrameLocks noChangeAspect="1"/>
          </p:cNvGraphicFramePr>
          <p:nvPr>
            <p:custDataLst>
              <p:tags r:id="rId2"/>
            </p:custDataLst>
            <p:extLst>
              <p:ext uri="{D42A27DB-BD31-4B8C-83A1-F6EECF244321}">
                <p14:modId xmlns:p14="http://schemas.microsoft.com/office/powerpoint/2010/main" val="11216508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95" imgH="394" progId="TCLayout.ActiveDocument.1">
                  <p:embed/>
                </p:oleObj>
              </mc:Choice>
              <mc:Fallback>
                <p:oleObj name="think-cell 幻灯片" r:id="rId4" imgW="395" imgH="394"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a:xfrm>
            <a:off x="431082" y="582409"/>
            <a:ext cx="10900101" cy="933589"/>
          </a:xfrm>
        </p:spPr>
        <p:txBody>
          <a:bodyPr vert="horz">
            <a:normAutofit/>
          </a:bodyPr>
          <a:lstStyle/>
          <a:p>
            <a:r>
              <a:rPr lang="en-US" altLang="zh-CN" sz="2000" b="1" dirty="0">
                <a:solidFill>
                  <a:srgbClr val="005B00"/>
                </a:solidFill>
                <a:latin typeface="+mn-lt"/>
                <a:ea typeface="+mn-ea"/>
                <a:cs typeface="+mn-cs"/>
              </a:rPr>
              <a:t>Consumers perceive snack categories differently; Due to health concerns, Taro Chips and Yam Chips still have some room for growth </a:t>
            </a:r>
          </a:p>
        </p:txBody>
      </p:sp>
      <p:graphicFrame>
        <p:nvGraphicFramePr>
          <p:cNvPr id="10" name="图表 9"/>
          <p:cNvGraphicFramePr/>
          <p:nvPr>
            <p:extLst>
              <p:ext uri="{D42A27DB-BD31-4B8C-83A1-F6EECF244321}">
                <p14:modId xmlns:p14="http://schemas.microsoft.com/office/powerpoint/2010/main" val="1718311063"/>
              </p:ext>
            </p:extLst>
          </p:nvPr>
        </p:nvGraphicFramePr>
        <p:xfrm>
          <a:off x="6096000" y="2352049"/>
          <a:ext cx="5822129" cy="3271214"/>
        </p:xfrm>
        <a:graphic>
          <a:graphicData uri="http://schemas.openxmlformats.org/drawingml/2006/chart">
            <c:chart xmlns:c="http://schemas.openxmlformats.org/drawingml/2006/chart" xmlns:r="http://schemas.openxmlformats.org/officeDocument/2006/relationships" r:id="rId6"/>
          </a:graphicData>
        </a:graphic>
      </p:graphicFrame>
      <p:sp>
        <p:nvSpPr>
          <p:cNvPr id="17" name="文本框 16"/>
          <p:cNvSpPr txBox="1"/>
          <p:nvPr/>
        </p:nvSpPr>
        <p:spPr>
          <a:xfrm>
            <a:off x="6181344" y="1558346"/>
            <a:ext cx="2449479"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solidFill>
                  <a:srgbClr val="BFA504"/>
                </a:solidFill>
                <a:latin typeface="Arial" panose="020B0604020202020204" pitchFamily="34" charset="0"/>
                <a:ea typeface="微软雅黑"/>
                <a:cs typeface="Arial" panose="020B0604020202020204" pitchFamily="34" charset="0"/>
              </a:rPr>
              <a:t>Chips</a:t>
            </a:r>
            <a:r>
              <a:rPr lang="zh-CN" altLang="en-US" b="1" dirty="0">
                <a:solidFill>
                  <a:srgbClr val="BFA504"/>
                </a:solidFill>
                <a:latin typeface="Arial" panose="020B0604020202020204" pitchFamily="34" charset="0"/>
                <a:ea typeface="微软雅黑"/>
                <a:cs typeface="Arial" panose="020B0604020202020204" pitchFamily="34" charset="0"/>
              </a:rPr>
              <a:t>，</a:t>
            </a:r>
            <a:r>
              <a:rPr lang="en-US" altLang="zh-CN" b="1" dirty="0">
                <a:solidFill>
                  <a:srgbClr val="BFA504"/>
                </a:solidFill>
                <a:latin typeface="Arial" panose="020B0604020202020204" pitchFamily="34" charset="0"/>
                <a:ea typeface="微软雅黑"/>
                <a:cs typeface="Arial" panose="020B0604020202020204" pitchFamily="34" charset="0"/>
              </a:rPr>
              <a:t>MAT23Q1</a:t>
            </a:r>
            <a:endParaRPr lang="zh-CN" altLang="en-US" b="1" dirty="0" err="1">
              <a:solidFill>
                <a:srgbClr val="BFA504"/>
              </a:solidFill>
              <a:latin typeface="Arial" panose="020B0604020202020204" pitchFamily="34" charset="0"/>
              <a:ea typeface="微软雅黑"/>
              <a:cs typeface="Arial" panose="020B0604020202020204" pitchFamily="34" charset="0"/>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34BEE3-566C-4068-A777-C3A4762E861B}" type="slidenum">
              <a:rPr kumimoji="0" lang="en-GB" sz="1000" b="0" i="0" u="none" strike="noStrike" kern="1200" cap="none" spc="0" normalizeH="0" baseline="0" noProof="0" smtClean="0">
                <a:ln>
                  <a:noFill/>
                </a:ln>
                <a:solidFill>
                  <a:srgbClr val="333333"/>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000" b="0" i="0" u="none" strike="noStrike" kern="1200" cap="none" spc="0" normalizeH="0" baseline="0" noProof="0" dirty="0">
              <a:ln>
                <a:noFill/>
              </a:ln>
              <a:solidFill>
                <a:srgbClr val="333333"/>
              </a:solidFill>
              <a:effectLst/>
              <a:uLnTx/>
              <a:uFillTx/>
              <a:latin typeface="Arial"/>
              <a:ea typeface="微软雅黑"/>
              <a:cs typeface="+mn-cs"/>
            </a:endParaRPr>
          </a:p>
        </p:txBody>
      </p:sp>
      <p:sp>
        <p:nvSpPr>
          <p:cNvPr id="73" name="矩形 72"/>
          <p:cNvSpPr/>
          <p:nvPr/>
        </p:nvSpPr>
        <p:spPr>
          <a:xfrm>
            <a:off x="3230513" y="6365314"/>
            <a:ext cx="4817759" cy="307777"/>
          </a:xfrm>
          <a:prstGeom prst="rect">
            <a:avLst/>
          </a:prstGeom>
        </p:spPr>
        <p:txBody>
          <a:bodyPr wrap="square">
            <a:spAutoFit/>
          </a:bodyPr>
          <a:lstStyle/>
          <a:p>
            <a:r>
              <a:rPr lang="en-US" altLang="zh-CN" sz="1400" i="1" dirty="0">
                <a:latin typeface="Arial" panose="020B0604020202020204" pitchFamily="34" charset="0"/>
                <a:cs typeface="Arial" panose="020B0604020202020204" pitchFamily="34" charset="0"/>
              </a:rPr>
              <a:t>Data: Household panel, Kantar World panel</a:t>
            </a:r>
            <a:endParaRPr lang="zh-CN" altLang="en-US" sz="1400" i="1" dirty="0">
              <a:latin typeface="Arial" panose="020B0604020202020204" pitchFamily="34" charset="0"/>
              <a:cs typeface="Arial" panose="020B0604020202020204" pitchFamily="34" charset="0"/>
            </a:endParaRPr>
          </a:p>
        </p:txBody>
      </p:sp>
      <p:pic>
        <p:nvPicPr>
          <p:cNvPr id="21" name="图片 20"/>
          <p:cNvPicPr>
            <a:picLocks noChangeAspect="1"/>
          </p:cNvPicPr>
          <p:nvPr/>
        </p:nvPicPr>
        <p:blipFill rotWithShape="1">
          <a:blip r:embed="rId7"/>
          <a:srcRect r="34198" b="20699"/>
          <a:stretch/>
        </p:blipFill>
        <p:spPr>
          <a:xfrm>
            <a:off x="10373482" y="3941191"/>
            <a:ext cx="1032130" cy="557168"/>
          </a:xfrm>
          <a:prstGeom prst="rect">
            <a:avLst/>
          </a:prstGeom>
        </p:spPr>
      </p:pic>
      <p:sp>
        <p:nvSpPr>
          <p:cNvPr id="57" name="矩形 56"/>
          <p:cNvSpPr/>
          <p:nvPr/>
        </p:nvSpPr>
        <p:spPr>
          <a:xfrm>
            <a:off x="85344" y="26261"/>
            <a:ext cx="6096000" cy="307777"/>
          </a:xfrm>
          <a:prstGeom prst="rect">
            <a:avLst/>
          </a:prstGeom>
        </p:spPr>
        <p:txBody>
          <a:bodyPr>
            <a:spAutoFit/>
          </a:bodyPr>
          <a:lstStyle/>
          <a:p>
            <a:pPr fontAlgn="t"/>
            <a:r>
              <a:rPr lang="en-US" altLang="zh-CN" sz="1400" b="1" dirty="0">
                <a:solidFill>
                  <a:srgbClr val="005B00"/>
                </a:solidFill>
                <a:latin typeface="微软雅黑" panose="020B0503020204020204" pitchFamily="34" charset="-122"/>
                <a:ea typeface="微软雅黑" panose="020B0503020204020204" pitchFamily="34" charset="-122"/>
              </a:rPr>
              <a:t>Objective 1. Identify Potato Chips Market Landscape</a:t>
            </a:r>
            <a:endParaRPr lang="zh-CN" altLang="zh-CN" sz="1400" b="1" dirty="0">
              <a:solidFill>
                <a:srgbClr val="005B00"/>
              </a:solidFill>
              <a:latin typeface="微软雅黑" panose="020B0503020204020204" pitchFamily="34" charset="-122"/>
              <a:ea typeface="微软雅黑" panose="020B0503020204020204" pitchFamily="34" charset="-122"/>
            </a:endParaRPr>
          </a:p>
        </p:txBody>
      </p:sp>
      <p:sp>
        <p:nvSpPr>
          <p:cNvPr id="58" name="圆角矩形 57"/>
          <p:cNvSpPr/>
          <p:nvPr/>
        </p:nvSpPr>
        <p:spPr>
          <a:xfrm>
            <a:off x="164593" y="343182"/>
            <a:ext cx="1243584" cy="379194"/>
          </a:xfrm>
          <a:prstGeom prst="roundRect">
            <a:avLst/>
          </a:prstGeom>
          <a:solidFill>
            <a:srgbClr val="00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Market Trend</a:t>
            </a:r>
            <a:endParaRPr lang="zh-CN" altLang="en-US" sz="1200" b="1" dirty="0">
              <a:latin typeface="Arial" panose="020B0604020202020204" pitchFamily="34" charset="0"/>
              <a:cs typeface="Arial" panose="020B0604020202020204" pitchFamily="34" charset="0"/>
            </a:endParaRPr>
          </a:p>
        </p:txBody>
      </p:sp>
      <p:sp>
        <p:nvSpPr>
          <p:cNvPr id="59" name="圆角矩形 58"/>
          <p:cNvSpPr/>
          <p:nvPr/>
        </p:nvSpPr>
        <p:spPr>
          <a:xfrm>
            <a:off x="1522577" y="343182"/>
            <a:ext cx="1243584" cy="37919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Competition Landscape</a:t>
            </a:r>
            <a:endParaRPr lang="zh-CN" altLang="en-US" sz="1200" b="1" dirty="0">
              <a:latin typeface="Arial" panose="020B0604020202020204" pitchFamily="34" charset="0"/>
              <a:cs typeface="Arial" panose="020B0604020202020204" pitchFamily="34" charset="0"/>
            </a:endParaRPr>
          </a:p>
        </p:txBody>
      </p:sp>
      <p:sp>
        <p:nvSpPr>
          <p:cNvPr id="60" name="圆角矩形 59"/>
          <p:cNvSpPr/>
          <p:nvPr/>
        </p:nvSpPr>
        <p:spPr>
          <a:xfrm>
            <a:off x="2880561" y="343182"/>
            <a:ext cx="1243584" cy="379194"/>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Conclusion</a:t>
            </a:r>
            <a:endParaRPr lang="zh-CN" altLang="en-US" sz="1200" b="1" dirty="0">
              <a:latin typeface="Arial" panose="020B0604020202020204" pitchFamily="34" charset="0"/>
              <a:cs typeface="Arial" panose="020B0604020202020204" pitchFamily="34" charset="0"/>
            </a:endParaRPr>
          </a:p>
        </p:txBody>
      </p:sp>
      <p:sp>
        <p:nvSpPr>
          <p:cNvPr id="5" name="圆角矩形 43">
            <a:extLst>
              <a:ext uri="{FF2B5EF4-FFF2-40B4-BE49-F238E27FC236}">
                <a16:creationId xmlns:a16="http://schemas.microsoft.com/office/drawing/2014/main" id="{8F01B6AA-1CA2-AD1F-4747-D04DD059CFA3}"/>
              </a:ext>
            </a:extLst>
          </p:cNvPr>
          <p:cNvSpPr/>
          <p:nvPr/>
        </p:nvSpPr>
        <p:spPr bwMode="ltGray">
          <a:xfrm>
            <a:off x="413543" y="1396925"/>
            <a:ext cx="5439601" cy="4597363"/>
          </a:xfrm>
          <a:prstGeom prst="roundRect">
            <a:avLst>
              <a:gd name="adj" fmla="val 8714"/>
            </a:avLst>
          </a:prstGeom>
          <a:solidFill>
            <a:schemeClr val="bg1">
              <a:lumMod val="95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err="1">
              <a:ln>
                <a:noFill/>
              </a:ln>
              <a:solidFill>
                <a:srgbClr val="FFFFFF"/>
              </a:solidFill>
              <a:effectLst/>
              <a:uLnTx/>
              <a:uFillTx/>
              <a:latin typeface="Arial"/>
              <a:ea typeface="微软雅黑"/>
              <a:cs typeface="+mn-ea"/>
              <a:sym typeface="+mn-lt"/>
            </a:endParaRPr>
          </a:p>
        </p:txBody>
      </p:sp>
      <p:graphicFrame>
        <p:nvGraphicFramePr>
          <p:cNvPr id="6" name="图表 44">
            <a:extLst>
              <a:ext uri="{FF2B5EF4-FFF2-40B4-BE49-F238E27FC236}">
                <a16:creationId xmlns:a16="http://schemas.microsoft.com/office/drawing/2014/main" id="{79F86EFB-B96E-D8FA-384A-B422023F2624}"/>
              </a:ext>
            </a:extLst>
          </p:cNvPr>
          <p:cNvGraphicFramePr/>
          <p:nvPr>
            <p:extLst>
              <p:ext uri="{D42A27DB-BD31-4B8C-83A1-F6EECF244321}">
                <p14:modId xmlns:p14="http://schemas.microsoft.com/office/powerpoint/2010/main" val="527965952"/>
              </p:ext>
            </p:extLst>
          </p:nvPr>
        </p:nvGraphicFramePr>
        <p:xfrm>
          <a:off x="602385" y="2114362"/>
          <a:ext cx="4938917" cy="3702243"/>
        </p:xfrm>
        <a:graphic>
          <a:graphicData uri="http://schemas.openxmlformats.org/drawingml/2006/chart">
            <c:chart xmlns:c="http://schemas.openxmlformats.org/drawingml/2006/chart" xmlns:r="http://schemas.openxmlformats.org/officeDocument/2006/relationships" r:id="rId8"/>
          </a:graphicData>
        </a:graphic>
      </p:graphicFrame>
      <p:sp>
        <p:nvSpPr>
          <p:cNvPr id="7" name="文本框 46">
            <a:extLst>
              <a:ext uri="{FF2B5EF4-FFF2-40B4-BE49-F238E27FC236}">
                <a16:creationId xmlns:a16="http://schemas.microsoft.com/office/drawing/2014/main" id="{C4232D80-C136-A9D4-627C-33BB3BCF9B65}"/>
              </a:ext>
            </a:extLst>
          </p:cNvPr>
          <p:cNvSpPr txBox="1"/>
          <p:nvPr/>
        </p:nvSpPr>
        <p:spPr>
          <a:xfrm>
            <a:off x="3240169" y="1956889"/>
            <a:ext cx="1159111" cy="215444"/>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chemeClr val="bg2">
                    <a:lumMod val="10000"/>
                  </a:schemeClr>
                </a:solidFill>
                <a:effectLst/>
                <a:uLnTx/>
                <a:uFillTx/>
                <a:latin typeface="Arial"/>
                <a:ea typeface="微软雅黑"/>
                <a:cs typeface="+mn-ea"/>
                <a:sym typeface="+mn-lt"/>
              </a:rPr>
              <a:t>Good flavor</a:t>
            </a:r>
            <a:endParaRPr kumimoji="0" lang="zh-CN" altLang="en-US" sz="1400" b="1" i="0" u="none" strike="noStrike" kern="1200" cap="none" spc="0" normalizeH="0" baseline="0" noProof="0" dirty="0">
              <a:ln>
                <a:noFill/>
              </a:ln>
              <a:solidFill>
                <a:schemeClr val="bg2">
                  <a:lumMod val="10000"/>
                </a:schemeClr>
              </a:solidFill>
              <a:effectLst/>
              <a:uLnTx/>
              <a:uFillTx/>
              <a:latin typeface="Arial"/>
              <a:ea typeface="微软雅黑"/>
              <a:cs typeface="+mn-ea"/>
              <a:sym typeface="+mn-lt"/>
            </a:endParaRPr>
          </a:p>
        </p:txBody>
      </p:sp>
      <p:sp>
        <p:nvSpPr>
          <p:cNvPr id="8" name="文本框 48">
            <a:extLst>
              <a:ext uri="{FF2B5EF4-FFF2-40B4-BE49-F238E27FC236}">
                <a16:creationId xmlns:a16="http://schemas.microsoft.com/office/drawing/2014/main" id="{9D009CAF-B3FE-1ABC-4A2E-D4736B9AE3A3}"/>
              </a:ext>
            </a:extLst>
          </p:cNvPr>
          <p:cNvSpPr txBox="1"/>
          <p:nvPr/>
        </p:nvSpPr>
        <p:spPr>
          <a:xfrm>
            <a:off x="770710" y="1589830"/>
            <a:ext cx="4938917" cy="276999"/>
          </a:xfrm>
          <a:prstGeom prst="rect">
            <a:avLst/>
          </a:prstGeom>
          <a:noFill/>
        </p:spPr>
        <p:txBody>
          <a:bodyPr wrap="square" lIns="0" tIns="0" rIns="0" bIns="0" rtlCol="0">
            <a:spAutoFit/>
          </a:bodyPr>
          <a:lstStyle/>
          <a:p>
            <a:pPr>
              <a:defRPr/>
            </a:pPr>
            <a:r>
              <a:rPr lang="en-US" altLang="zh-CN" b="1" dirty="0">
                <a:solidFill>
                  <a:srgbClr val="BFA504"/>
                </a:solidFill>
                <a:latin typeface="Arial" panose="020B0604020202020204" pitchFamily="34" charset="0"/>
                <a:ea typeface="微软雅黑"/>
                <a:cs typeface="Arial" panose="020B0604020202020204" pitchFamily="34" charset="0"/>
                <a:sym typeface="+mn-lt"/>
              </a:rPr>
              <a:t>Preferences for purchasing different snacks</a:t>
            </a:r>
          </a:p>
        </p:txBody>
      </p:sp>
      <p:sp>
        <p:nvSpPr>
          <p:cNvPr id="9" name="等腰三角形 49">
            <a:extLst>
              <a:ext uri="{FF2B5EF4-FFF2-40B4-BE49-F238E27FC236}">
                <a16:creationId xmlns:a16="http://schemas.microsoft.com/office/drawing/2014/main" id="{7B9F8780-A1AD-AC1F-5E02-28F336B184D3}"/>
              </a:ext>
            </a:extLst>
          </p:cNvPr>
          <p:cNvSpPr/>
          <p:nvPr/>
        </p:nvSpPr>
        <p:spPr bwMode="ltGray">
          <a:xfrm>
            <a:off x="3071843" y="2037059"/>
            <a:ext cx="168326" cy="219957"/>
          </a:xfrm>
          <a:prstGeom prst="triangl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err="1">
              <a:ln>
                <a:noFill/>
              </a:ln>
              <a:solidFill>
                <a:srgbClr val="FFFFFF"/>
              </a:solidFill>
              <a:effectLst/>
              <a:uLnTx/>
              <a:uFillTx/>
              <a:latin typeface="Arial"/>
              <a:ea typeface="微软雅黑"/>
              <a:cs typeface="+mn-ea"/>
              <a:sym typeface="+mn-lt"/>
            </a:endParaRPr>
          </a:p>
        </p:txBody>
      </p:sp>
      <p:sp>
        <p:nvSpPr>
          <p:cNvPr id="11" name="等腰三角形 50">
            <a:extLst>
              <a:ext uri="{FF2B5EF4-FFF2-40B4-BE49-F238E27FC236}">
                <a16:creationId xmlns:a16="http://schemas.microsoft.com/office/drawing/2014/main" id="{D9CA53B0-E24C-A0A7-C74B-0BA92945A8E4}"/>
              </a:ext>
            </a:extLst>
          </p:cNvPr>
          <p:cNvSpPr/>
          <p:nvPr/>
        </p:nvSpPr>
        <p:spPr bwMode="ltGray">
          <a:xfrm rot="5400000">
            <a:off x="5311517" y="4364010"/>
            <a:ext cx="203769" cy="183027"/>
          </a:xfrm>
          <a:prstGeom prst="triangl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err="1">
              <a:ln>
                <a:noFill/>
              </a:ln>
              <a:solidFill>
                <a:srgbClr val="FFFFFF"/>
              </a:solidFill>
              <a:effectLst/>
              <a:uLnTx/>
              <a:uFillTx/>
              <a:latin typeface="Arial"/>
              <a:ea typeface="微软雅黑"/>
              <a:cs typeface="+mn-ea"/>
              <a:sym typeface="+mn-lt"/>
            </a:endParaRPr>
          </a:p>
        </p:txBody>
      </p:sp>
      <p:sp>
        <p:nvSpPr>
          <p:cNvPr id="12" name="文本框 46">
            <a:extLst>
              <a:ext uri="{FF2B5EF4-FFF2-40B4-BE49-F238E27FC236}">
                <a16:creationId xmlns:a16="http://schemas.microsoft.com/office/drawing/2014/main" id="{39174147-39C3-7DF7-8F40-B1AD3C0BA1D3}"/>
              </a:ext>
            </a:extLst>
          </p:cNvPr>
          <p:cNvSpPr txBox="1"/>
          <p:nvPr/>
        </p:nvSpPr>
        <p:spPr>
          <a:xfrm>
            <a:off x="4791092" y="4093854"/>
            <a:ext cx="1120810" cy="215444"/>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chemeClr val="bg2">
                    <a:lumMod val="10000"/>
                  </a:schemeClr>
                </a:solidFill>
                <a:effectLst/>
                <a:uLnTx/>
                <a:uFillTx/>
                <a:latin typeface="Arial"/>
                <a:ea typeface="微软雅黑"/>
                <a:cs typeface="+mn-ea"/>
                <a:sym typeface="+mn-lt"/>
              </a:rPr>
              <a:t>More healthy</a:t>
            </a:r>
            <a:endParaRPr kumimoji="0" lang="zh-CN" altLang="en-US" sz="1400" b="1" i="0" u="none" strike="noStrike" kern="1200" cap="none" spc="0" normalizeH="0" baseline="0" noProof="0" dirty="0">
              <a:ln>
                <a:noFill/>
              </a:ln>
              <a:solidFill>
                <a:schemeClr val="bg2">
                  <a:lumMod val="10000"/>
                </a:schemeClr>
              </a:solidFill>
              <a:effectLst/>
              <a:uLnTx/>
              <a:uFillTx/>
              <a:latin typeface="Arial"/>
              <a:ea typeface="微软雅黑"/>
              <a:cs typeface="+mn-ea"/>
              <a:sym typeface="+mn-lt"/>
            </a:endParaRPr>
          </a:p>
        </p:txBody>
      </p:sp>
      <p:cxnSp>
        <p:nvCxnSpPr>
          <p:cNvPr id="14" name="Straight Arrow Connector 13">
            <a:extLst>
              <a:ext uri="{FF2B5EF4-FFF2-40B4-BE49-F238E27FC236}">
                <a16:creationId xmlns:a16="http://schemas.microsoft.com/office/drawing/2014/main" id="{0E2D0335-E3EC-6772-21D7-BFB7D3AF29A9}"/>
              </a:ext>
            </a:extLst>
          </p:cNvPr>
          <p:cNvCxnSpPr>
            <a:cxnSpLocks/>
          </p:cNvCxnSpPr>
          <p:nvPr/>
        </p:nvCxnSpPr>
        <p:spPr>
          <a:xfrm>
            <a:off x="2454519" y="3500120"/>
            <a:ext cx="623283" cy="0"/>
          </a:xfrm>
          <a:prstGeom prst="straightConnector1">
            <a:avLst/>
          </a:prstGeom>
          <a:ln w="5715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08092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p:cNvGraphicFramePr>
            <a:graphicFrameLocks noChangeAspect="1"/>
          </p:cNvGraphicFramePr>
          <p:nvPr>
            <p:custDataLst>
              <p:tags r:id="rId1"/>
            </p:custDataLst>
            <p:extLst>
              <p:ext uri="{D42A27DB-BD31-4B8C-83A1-F6EECF244321}">
                <p14:modId xmlns:p14="http://schemas.microsoft.com/office/powerpoint/2010/main" val="42668202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95" imgH="394" progId="TCLayout.ActiveDocument.1">
                  <p:embed/>
                </p:oleObj>
              </mc:Choice>
              <mc:Fallback>
                <p:oleObj name="think-cell 幻灯片" r:id="rId3" imgW="395" imgH="394" progId="TCLayout.ActiveDocument.1">
                  <p:embed/>
                  <p:pic>
                    <p:nvPicPr>
                      <p:cNvPr id="18" name="think-cell data - do not delete"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灯片编号占位符 8"/>
          <p:cNvSpPr>
            <a:spLocks noGrp="1"/>
          </p:cNvSpPr>
          <p:nvPr>
            <p:ph type="sldNum" sz="quarter" idx="12"/>
          </p:nvPr>
        </p:nvSpPr>
        <p:spPr>
          <a:xfrm>
            <a:off x="8517835" y="6356350"/>
            <a:ext cx="2743200" cy="365125"/>
          </a:xfrm>
        </p:spPr>
        <p:txBody>
          <a:bodyPr/>
          <a:lstStyle/>
          <a:p>
            <a:fld id="{1DDAB59E-332C-4060-B0C9-643DCBD9587F}" type="slidenum">
              <a:rPr lang="zh-CN" altLang="en-US" smtClean="0"/>
              <a:t>9</a:t>
            </a:fld>
            <a:endParaRPr lang="zh-CN" altLang="en-US"/>
          </a:p>
        </p:txBody>
      </p:sp>
      <p:sp>
        <p:nvSpPr>
          <p:cNvPr id="10" name="页脚占位符 9"/>
          <p:cNvSpPr>
            <a:spLocks noGrp="1"/>
          </p:cNvSpPr>
          <p:nvPr>
            <p:ph type="ftr" sz="quarter" idx="11"/>
          </p:nvPr>
        </p:nvSpPr>
        <p:spPr/>
        <p:txBody>
          <a:bodyPr/>
          <a:lstStyle/>
          <a:p>
            <a:r>
              <a:rPr lang="en-US" altLang="zh-CN" sz="1400" i="1" dirty="0">
                <a:latin typeface="Arial" panose="020B0604020202020204" pitchFamily="34" charset="0"/>
                <a:cs typeface="Arial" panose="020B0604020202020204" pitchFamily="34" charset="0"/>
              </a:rPr>
              <a:t>Data: Household panel, Kantar World panel</a:t>
            </a:r>
            <a:endParaRPr lang="zh-CN" altLang="en-US" sz="1400" i="1" dirty="0">
              <a:latin typeface="Arial" panose="020B0604020202020204" pitchFamily="34" charset="0"/>
              <a:cs typeface="Arial" panose="020B0604020202020204" pitchFamily="34" charset="0"/>
            </a:endParaRPr>
          </a:p>
          <a:p>
            <a:endParaRPr lang="zh-CN" altLang="en-US" sz="1400" dirty="0"/>
          </a:p>
        </p:txBody>
      </p:sp>
      <p:sp>
        <p:nvSpPr>
          <p:cNvPr id="30" name="矩形 29"/>
          <p:cNvSpPr/>
          <p:nvPr/>
        </p:nvSpPr>
        <p:spPr>
          <a:xfrm>
            <a:off x="-854972" y="2802067"/>
            <a:ext cx="701964" cy="258618"/>
          </a:xfrm>
          <a:prstGeom prst="rect">
            <a:avLst/>
          </a:prstGeom>
          <a:solidFill>
            <a:srgbClr val="F8D3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853506" y="3150956"/>
            <a:ext cx="701964" cy="258618"/>
          </a:xfrm>
          <a:prstGeom prst="rect">
            <a:avLst/>
          </a:prstGeom>
          <a:solidFill>
            <a:srgbClr val="94B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848779" y="3508861"/>
            <a:ext cx="701964" cy="2678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48779" y="4220065"/>
            <a:ext cx="701964" cy="267860"/>
          </a:xfrm>
          <a:prstGeom prst="rect">
            <a:avLst/>
          </a:prstGeom>
          <a:solidFill>
            <a:srgbClr val="00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853506" y="3864463"/>
            <a:ext cx="701964" cy="26786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848408" y="2435095"/>
            <a:ext cx="701964" cy="258618"/>
          </a:xfrm>
          <a:prstGeom prst="rect">
            <a:avLst/>
          </a:prstGeom>
          <a:solidFill>
            <a:srgbClr val="FAEB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标题 1"/>
          <p:cNvSpPr txBox="1">
            <a:spLocks/>
          </p:cNvSpPr>
          <p:nvPr/>
        </p:nvSpPr>
        <p:spPr>
          <a:xfrm>
            <a:off x="369986" y="661545"/>
            <a:ext cx="11622715" cy="72382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2000" b="1" dirty="0">
                <a:solidFill>
                  <a:srgbClr val="005B00"/>
                </a:solidFill>
                <a:latin typeface="+mn-lt"/>
                <a:ea typeface="+mn-ea"/>
                <a:cs typeface="+mn-cs"/>
              </a:rPr>
              <a:t>Through the consumers’ wallet sifting dynamics across snack adjacent categories , we can identify that Savory biscuits, nuts and chocolate are the main competing categories</a:t>
            </a:r>
            <a:endParaRPr lang="zh-CN" altLang="en-US" sz="2400" dirty="0"/>
          </a:p>
        </p:txBody>
      </p:sp>
      <p:sp>
        <p:nvSpPr>
          <p:cNvPr id="45" name="矩形 44"/>
          <p:cNvSpPr/>
          <p:nvPr/>
        </p:nvSpPr>
        <p:spPr>
          <a:xfrm>
            <a:off x="85344" y="26261"/>
            <a:ext cx="6096000" cy="307777"/>
          </a:xfrm>
          <a:prstGeom prst="rect">
            <a:avLst/>
          </a:prstGeom>
        </p:spPr>
        <p:txBody>
          <a:bodyPr>
            <a:spAutoFit/>
          </a:bodyPr>
          <a:lstStyle/>
          <a:p>
            <a:pPr fontAlgn="t"/>
            <a:r>
              <a:rPr lang="en-US" altLang="zh-CN" sz="1400" b="1" dirty="0">
                <a:solidFill>
                  <a:srgbClr val="005B00"/>
                </a:solidFill>
                <a:latin typeface="微软雅黑" panose="020B0503020204020204" pitchFamily="34" charset="-122"/>
                <a:ea typeface="微软雅黑" panose="020B0503020204020204" pitchFamily="34" charset="-122"/>
              </a:rPr>
              <a:t>Objective 1. Identify Potato Chips Market Landscape</a:t>
            </a:r>
            <a:endParaRPr lang="zh-CN" altLang="zh-CN" sz="1400" b="1" dirty="0">
              <a:solidFill>
                <a:srgbClr val="005B00"/>
              </a:solidFill>
              <a:latin typeface="微软雅黑" panose="020B0503020204020204" pitchFamily="34" charset="-122"/>
              <a:ea typeface="微软雅黑" panose="020B0503020204020204" pitchFamily="34" charset="-122"/>
            </a:endParaRPr>
          </a:p>
        </p:txBody>
      </p:sp>
      <p:sp>
        <p:nvSpPr>
          <p:cNvPr id="46" name="圆角矩形 45"/>
          <p:cNvSpPr/>
          <p:nvPr/>
        </p:nvSpPr>
        <p:spPr>
          <a:xfrm>
            <a:off x="164593" y="343182"/>
            <a:ext cx="1243584" cy="379194"/>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Market Trend</a:t>
            </a:r>
            <a:endParaRPr lang="zh-CN" altLang="en-US" sz="1200" b="1" dirty="0">
              <a:latin typeface="Arial" panose="020B0604020202020204" pitchFamily="34" charset="0"/>
              <a:cs typeface="Arial" panose="020B0604020202020204" pitchFamily="34" charset="0"/>
            </a:endParaRPr>
          </a:p>
        </p:txBody>
      </p:sp>
      <p:sp>
        <p:nvSpPr>
          <p:cNvPr id="47" name="圆角矩形 46"/>
          <p:cNvSpPr/>
          <p:nvPr/>
        </p:nvSpPr>
        <p:spPr>
          <a:xfrm>
            <a:off x="1522577" y="343182"/>
            <a:ext cx="1243584" cy="379195"/>
          </a:xfrm>
          <a:prstGeom prst="roundRect">
            <a:avLst/>
          </a:prstGeom>
          <a:solidFill>
            <a:srgbClr val="00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Competition Landscape</a:t>
            </a:r>
            <a:endParaRPr lang="zh-CN" altLang="en-US" sz="1200" b="1" dirty="0">
              <a:latin typeface="Arial" panose="020B0604020202020204" pitchFamily="34" charset="0"/>
              <a:cs typeface="Arial" panose="020B0604020202020204" pitchFamily="34" charset="0"/>
            </a:endParaRPr>
          </a:p>
        </p:txBody>
      </p:sp>
      <p:sp>
        <p:nvSpPr>
          <p:cNvPr id="50" name="圆角矩形 49"/>
          <p:cNvSpPr/>
          <p:nvPr/>
        </p:nvSpPr>
        <p:spPr>
          <a:xfrm>
            <a:off x="2880561" y="343182"/>
            <a:ext cx="1243584" cy="379194"/>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Conclusion</a:t>
            </a:r>
            <a:endParaRPr lang="zh-CN" altLang="en-US" sz="1200" b="1" dirty="0">
              <a:latin typeface="Arial" panose="020B0604020202020204" pitchFamily="34" charset="0"/>
              <a:cs typeface="Arial" panose="020B0604020202020204" pitchFamily="34" charset="0"/>
            </a:endParaRPr>
          </a:p>
        </p:txBody>
      </p:sp>
      <p:pic>
        <p:nvPicPr>
          <p:cNvPr id="36" name="图片 35"/>
          <p:cNvPicPr>
            <a:picLocks noChangeAspect="1"/>
          </p:cNvPicPr>
          <p:nvPr/>
        </p:nvPicPr>
        <p:blipFill>
          <a:blip r:embed="rId5"/>
          <a:stretch>
            <a:fillRect/>
          </a:stretch>
        </p:blipFill>
        <p:spPr>
          <a:xfrm>
            <a:off x="777804" y="1557821"/>
            <a:ext cx="5449098" cy="3788188"/>
          </a:xfrm>
          <a:prstGeom prst="rect">
            <a:avLst/>
          </a:prstGeom>
        </p:spPr>
      </p:pic>
      <p:grpSp>
        <p:nvGrpSpPr>
          <p:cNvPr id="37" name="组合 36"/>
          <p:cNvGrpSpPr/>
          <p:nvPr/>
        </p:nvGrpSpPr>
        <p:grpSpPr>
          <a:xfrm>
            <a:off x="883469" y="4963166"/>
            <a:ext cx="2267236" cy="1099139"/>
            <a:chOff x="673345" y="2869371"/>
            <a:chExt cx="2909597" cy="1372285"/>
          </a:xfrm>
        </p:grpSpPr>
        <p:cxnSp>
          <p:nvCxnSpPr>
            <p:cNvPr id="48" name="直接箭头连接符 47"/>
            <p:cNvCxnSpPr/>
            <p:nvPr/>
          </p:nvCxnSpPr>
          <p:spPr>
            <a:xfrm>
              <a:off x="684663" y="3381706"/>
              <a:ext cx="913197" cy="0"/>
            </a:xfrm>
            <a:prstGeom prst="straightConnector1">
              <a:avLst/>
            </a:prstGeom>
            <a:ln w="57150">
              <a:gradFill flip="none" rotWithShape="1">
                <a:gsLst>
                  <a:gs pos="0">
                    <a:schemeClr val="accent1">
                      <a:lumMod val="5000"/>
                      <a:lumOff val="95000"/>
                    </a:schemeClr>
                  </a:gs>
                  <a:gs pos="100000">
                    <a:schemeClr val="tx1">
                      <a:lumMod val="50000"/>
                    </a:schemeClr>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684663" y="4076240"/>
              <a:ext cx="913197" cy="0"/>
            </a:xfrm>
            <a:prstGeom prst="straightConnector1">
              <a:avLst/>
            </a:prstGeom>
            <a:ln w="57150">
              <a:solidFill>
                <a:srgbClr val="BEA4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a:off x="684663" y="3722005"/>
              <a:ext cx="913197" cy="0"/>
            </a:xfrm>
            <a:prstGeom prst="straightConnector1">
              <a:avLst/>
            </a:prstGeom>
            <a:ln w="57150">
              <a:solidFill>
                <a:srgbClr val="FEDB00"/>
              </a:solidFill>
              <a:tailEnd type="triangle"/>
            </a:ln>
          </p:spPr>
          <p:style>
            <a:lnRef idx="1">
              <a:schemeClr val="accent1"/>
            </a:lnRef>
            <a:fillRef idx="0">
              <a:schemeClr val="accent1"/>
            </a:fillRef>
            <a:effectRef idx="0">
              <a:schemeClr val="accent1"/>
            </a:effectRef>
            <a:fontRef idx="minor">
              <a:schemeClr val="tx1"/>
            </a:fontRef>
          </p:style>
        </p:cxnSp>
        <p:sp>
          <p:nvSpPr>
            <p:cNvPr id="52" name="矩形 51"/>
            <p:cNvSpPr/>
            <p:nvPr/>
          </p:nvSpPr>
          <p:spPr bwMode="ltGray">
            <a:xfrm>
              <a:off x="673345" y="2869371"/>
              <a:ext cx="2551480" cy="23896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altLang="zh-CN" sz="1400" b="1" dirty="0">
                  <a:solidFill>
                    <a:schemeClr val="tx1"/>
                  </a:solidFill>
                  <a:cs typeface="+mn-ea"/>
                  <a:sym typeface="+mn-lt"/>
                </a:rPr>
                <a:t>Switching Spending</a:t>
              </a:r>
              <a:endParaRPr lang="zh-CN" altLang="en-US" sz="1400" b="1" dirty="0">
                <a:solidFill>
                  <a:schemeClr val="tx1"/>
                </a:solidFill>
                <a:cs typeface="+mn-ea"/>
                <a:sym typeface="+mn-lt"/>
              </a:endParaRPr>
            </a:p>
          </p:txBody>
        </p:sp>
        <p:sp>
          <p:nvSpPr>
            <p:cNvPr id="53" name="矩形 52"/>
            <p:cNvSpPr/>
            <p:nvPr/>
          </p:nvSpPr>
          <p:spPr bwMode="ltGray">
            <a:xfrm>
              <a:off x="1760690" y="3225388"/>
              <a:ext cx="1618176" cy="31263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altLang="zh-CN" sz="1100" dirty="0">
                  <a:solidFill>
                    <a:schemeClr val="tx1"/>
                  </a:solidFill>
                  <a:cs typeface="+mn-ea"/>
                  <a:sym typeface="+mn-lt"/>
                </a:rPr>
                <a:t>&lt;</a:t>
              </a:r>
              <a:r>
                <a:rPr lang="en-US" altLang="zh-CN" sz="1100" b="0" dirty="0">
                  <a:solidFill>
                    <a:schemeClr val="tx1"/>
                  </a:solidFill>
                  <a:cs typeface="+mn-ea"/>
                  <a:sym typeface="+mn-lt"/>
                </a:rPr>
                <a:t>100 Mil RMB</a:t>
              </a:r>
              <a:endParaRPr lang="zh-CN" altLang="en-US" sz="1100" b="0" dirty="0">
                <a:solidFill>
                  <a:schemeClr val="tx1"/>
                </a:solidFill>
                <a:cs typeface="+mn-ea"/>
                <a:sym typeface="+mn-lt"/>
              </a:endParaRPr>
            </a:p>
          </p:txBody>
        </p:sp>
        <p:sp>
          <p:nvSpPr>
            <p:cNvPr id="54" name="矩形 53"/>
            <p:cNvSpPr/>
            <p:nvPr/>
          </p:nvSpPr>
          <p:spPr bwMode="ltGray">
            <a:xfrm>
              <a:off x="1760689" y="3577811"/>
              <a:ext cx="1822253" cy="31112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altLang="zh-CN" sz="1100" dirty="0">
                  <a:solidFill>
                    <a:schemeClr val="tx1"/>
                  </a:solidFill>
                  <a:cs typeface="+mn-ea"/>
                  <a:sym typeface="+mn-lt"/>
                </a:rPr>
                <a:t>100-150 Mil RMB</a:t>
              </a:r>
              <a:endParaRPr lang="zh-CN" altLang="en-US" sz="1100" dirty="0">
                <a:solidFill>
                  <a:schemeClr val="tx1"/>
                </a:solidFill>
                <a:cs typeface="+mn-ea"/>
                <a:sym typeface="+mn-lt"/>
              </a:endParaRPr>
            </a:p>
          </p:txBody>
        </p:sp>
        <p:sp>
          <p:nvSpPr>
            <p:cNvPr id="55" name="矩形 54"/>
            <p:cNvSpPr/>
            <p:nvPr/>
          </p:nvSpPr>
          <p:spPr bwMode="ltGray">
            <a:xfrm>
              <a:off x="1760690" y="3929020"/>
              <a:ext cx="1618176" cy="31263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altLang="zh-CN" sz="1100" b="0" dirty="0">
                  <a:solidFill>
                    <a:schemeClr val="tx1"/>
                  </a:solidFill>
                  <a:cs typeface="+mn-ea"/>
                  <a:sym typeface="+mn-lt"/>
                </a:rPr>
                <a:t>&gt;</a:t>
              </a:r>
              <a:r>
                <a:rPr lang="en-US" altLang="zh-CN" sz="1100" dirty="0">
                  <a:solidFill>
                    <a:schemeClr val="tx1"/>
                  </a:solidFill>
                  <a:cs typeface="+mn-ea"/>
                  <a:sym typeface="+mn-lt"/>
                </a:rPr>
                <a:t>150 Mil RMB</a:t>
              </a:r>
              <a:endParaRPr lang="zh-CN" altLang="en-US" sz="1100" dirty="0">
                <a:solidFill>
                  <a:schemeClr val="tx1"/>
                </a:solidFill>
                <a:cs typeface="+mn-ea"/>
                <a:sym typeface="+mn-lt"/>
              </a:endParaRPr>
            </a:p>
            <a:p>
              <a:endParaRPr lang="zh-CN" altLang="en-US" sz="1100" dirty="0">
                <a:solidFill>
                  <a:schemeClr val="tx1"/>
                </a:solidFill>
                <a:cs typeface="+mn-ea"/>
                <a:sym typeface="+mn-lt"/>
              </a:endParaRPr>
            </a:p>
          </p:txBody>
        </p:sp>
      </p:grpSp>
      <p:cxnSp>
        <p:nvCxnSpPr>
          <p:cNvPr id="56" name="直接连接符 55"/>
          <p:cNvCxnSpPr/>
          <p:nvPr/>
        </p:nvCxnSpPr>
        <p:spPr>
          <a:xfrm>
            <a:off x="533527" y="1679880"/>
            <a:ext cx="2040708" cy="1"/>
          </a:xfrm>
          <a:prstGeom prst="line">
            <a:avLst/>
          </a:prstGeom>
          <a:ln w="38100">
            <a:solidFill>
              <a:schemeClr val="accent4"/>
            </a:solidFill>
            <a:tailEnd type="none"/>
          </a:ln>
        </p:spPr>
        <p:style>
          <a:lnRef idx="1">
            <a:schemeClr val="accent1"/>
          </a:lnRef>
          <a:fillRef idx="0">
            <a:schemeClr val="accent1"/>
          </a:fillRef>
          <a:effectRef idx="0">
            <a:schemeClr val="accent1"/>
          </a:effectRef>
          <a:fontRef idx="minor">
            <a:schemeClr val="tx1"/>
          </a:fontRef>
        </p:style>
      </p:cxnSp>
      <p:sp>
        <p:nvSpPr>
          <p:cNvPr id="57" name="文本框 56"/>
          <p:cNvSpPr txBox="1"/>
          <p:nvPr/>
        </p:nvSpPr>
        <p:spPr>
          <a:xfrm>
            <a:off x="234039" y="1402881"/>
            <a:ext cx="2577076" cy="276999"/>
          </a:xfrm>
          <a:prstGeom prst="rect">
            <a:avLst/>
          </a:prstGeom>
          <a:noFill/>
        </p:spPr>
        <p:txBody>
          <a:bodyPr wrap="square" lIns="0" tIns="0" rIns="0" bIns="0" rtlCol="0">
            <a:spAutoFit/>
          </a:bodyPr>
          <a:lstStyle/>
          <a:p>
            <a:pPr algn="ctr"/>
            <a:r>
              <a:rPr lang="en-US" altLang="zh-CN" b="1" dirty="0">
                <a:solidFill>
                  <a:schemeClr val="accent4"/>
                </a:solidFill>
              </a:rPr>
              <a:t>Shift across SNACK</a:t>
            </a:r>
            <a:endParaRPr lang="zh-CN" altLang="en-US" b="1" dirty="0" err="1">
              <a:solidFill>
                <a:schemeClr val="accent4"/>
              </a:solidFill>
            </a:endParaRPr>
          </a:p>
        </p:txBody>
      </p:sp>
      <p:graphicFrame>
        <p:nvGraphicFramePr>
          <p:cNvPr id="59" name="对象 12">
            <a:extLst>
              <a:ext uri="{FF2B5EF4-FFF2-40B4-BE49-F238E27FC236}">
                <a16:creationId xmlns:a16="http://schemas.microsoft.com/office/drawing/2014/main" id="{3552370A-A04A-4C38-978D-8972038E1AAB}"/>
              </a:ext>
            </a:extLst>
          </p:cNvPr>
          <p:cNvGraphicFramePr>
            <a:graphicFrameLocks noChangeAspect="1"/>
          </p:cNvGraphicFramePr>
          <p:nvPr>
            <p:extLst>
              <p:ext uri="{D42A27DB-BD31-4B8C-83A1-F6EECF244321}">
                <p14:modId xmlns:p14="http://schemas.microsoft.com/office/powerpoint/2010/main" val="1452929487"/>
              </p:ext>
            </p:extLst>
          </p:nvPr>
        </p:nvGraphicFramePr>
        <p:xfrm>
          <a:off x="6353783" y="1732182"/>
          <a:ext cx="5377558" cy="4197631"/>
        </p:xfrm>
        <a:graphic>
          <a:graphicData uri="http://schemas.openxmlformats.org/drawingml/2006/chart">
            <c:chart xmlns:c="http://schemas.openxmlformats.org/drawingml/2006/chart" xmlns:r="http://schemas.openxmlformats.org/officeDocument/2006/relationships" r:id="rId6"/>
          </a:graphicData>
        </a:graphic>
      </p:graphicFrame>
      <p:sp>
        <p:nvSpPr>
          <p:cNvPr id="60" name="文本框 59"/>
          <p:cNvSpPr txBox="1"/>
          <p:nvPr/>
        </p:nvSpPr>
        <p:spPr>
          <a:xfrm>
            <a:off x="6618086" y="1428497"/>
            <a:ext cx="4848951" cy="215444"/>
          </a:xfrm>
          <a:prstGeom prst="rect">
            <a:avLst/>
          </a:prstGeom>
          <a:noFill/>
        </p:spPr>
        <p:txBody>
          <a:bodyPr wrap="square" lIns="0" tIns="0" rIns="0" bIns="0" rtlCol="0">
            <a:spAutoFit/>
          </a:bodyPr>
          <a:lstStyle/>
          <a:p>
            <a:pPr lvl="0">
              <a:defRPr/>
            </a:pPr>
            <a:r>
              <a:rPr kumimoji="0" lang="en-US" altLang="zh-CN" sz="1400" b="1" i="0" u="none" strike="noStrike" kern="1200" cap="none" spc="0" normalizeH="0" baseline="0" noProof="0" dirty="0">
                <a:ln>
                  <a:noFill/>
                </a:ln>
                <a:solidFill>
                  <a:srgbClr val="333333"/>
                </a:solidFill>
                <a:effectLst/>
                <a:uLnTx/>
                <a:uFillTx/>
                <a:latin typeface="Arial" panose="020B0604020202020204" pitchFamily="34" charset="0"/>
                <a:ea typeface="微软雅黑" panose="020B0503020204020204" pitchFamily="34" charset="-122"/>
                <a:sym typeface="Arial" panose="020B0604020202020204" pitchFamily="34" charset="0"/>
              </a:rPr>
              <a:t>SOURCE OF VOLUME | </a:t>
            </a:r>
            <a:r>
              <a:rPr lang="en-US" altLang="zh-CN" sz="1400" b="1" dirty="0">
                <a:solidFill>
                  <a:srgbClr val="333333"/>
                </a:solidFill>
                <a:latin typeface="Arial" panose="020B0604020202020204" pitchFamily="34" charset="0"/>
                <a:ea typeface="微软雅黑" panose="020B0503020204020204" pitchFamily="34" charset="-122"/>
                <a:sym typeface="Arial" panose="020B0604020202020204" pitchFamily="34" charset="0"/>
              </a:rPr>
              <a:t>Across Snacks </a:t>
            </a:r>
            <a:r>
              <a:rPr kumimoji="0" lang="en-US" altLang="zh-CN" sz="1400" b="1" i="0" u="none" strike="noStrike" kern="1200" cap="none" spc="0" normalizeH="0" baseline="0" noProof="0" dirty="0">
                <a:ln>
                  <a:noFill/>
                </a:ln>
                <a:solidFill>
                  <a:srgbClr val="333333"/>
                </a:solidFill>
                <a:effectLst/>
                <a:uLnTx/>
                <a:uFillTx/>
                <a:latin typeface="Arial" panose="020B0604020202020204" pitchFamily="34" charset="0"/>
                <a:ea typeface="微软雅黑" panose="020B0503020204020204" pitchFamily="34" charset="-122"/>
                <a:sym typeface="Arial" panose="020B0604020202020204" pitchFamily="34" charset="0"/>
              </a:rPr>
              <a:t>| MAT23Q1 VS.LY</a:t>
            </a:r>
            <a:endParaRPr kumimoji="0" lang="zh-CN" altLang="en-US" sz="1400" b="1" i="0" u="none" strike="noStrike" kern="1200" cap="none" spc="0" normalizeH="0" baseline="0" noProof="0" dirty="0" err="1">
              <a:ln>
                <a:noFill/>
              </a:ln>
              <a:solidFill>
                <a:srgbClr val="333333"/>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pic>
        <p:nvPicPr>
          <p:cNvPr id="6" name="图片 5"/>
          <p:cNvPicPr>
            <a:picLocks noChangeAspect="1"/>
          </p:cNvPicPr>
          <p:nvPr/>
        </p:nvPicPr>
        <p:blipFill rotWithShape="1">
          <a:blip r:embed="rId7"/>
          <a:srcRect l="26255" t="10599" r="27186" b="12811"/>
          <a:stretch/>
        </p:blipFill>
        <p:spPr>
          <a:xfrm>
            <a:off x="10482125" y="1734855"/>
            <a:ext cx="333750" cy="549020"/>
          </a:xfrm>
          <a:prstGeom prst="rect">
            <a:avLst/>
          </a:prstGeom>
        </p:spPr>
      </p:pic>
      <p:pic>
        <p:nvPicPr>
          <p:cNvPr id="7" name="图片 6"/>
          <p:cNvPicPr>
            <a:picLocks noChangeAspect="1"/>
          </p:cNvPicPr>
          <p:nvPr/>
        </p:nvPicPr>
        <p:blipFill>
          <a:blip r:embed="rId8"/>
          <a:stretch>
            <a:fillRect/>
          </a:stretch>
        </p:blipFill>
        <p:spPr>
          <a:xfrm>
            <a:off x="9980658" y="2187049"/>
            <a:ext cx="708336" cy="708336"/>
          </a:xfrm>
          <a:prstGeom prst="rect">
            <a:avLst/>
          </a:prstGeom>
        </p:spPr>
      </p:pic>
      <p:pic>
        <p:nvPicPr>
          <p:cNvPr id="11" name="图片 10"/>
          <p:cNvPicPr>
            <a:picLocks noChangeAspect="1"/>
          </p:cNvPicPr>
          <p:nvPr/>
        </p:nvPicPr>
        <p:blipFill rotWithShape="1">
          <a:blip r:embed="rId9"/>
          <a:srcRect l="14601" t="17692" r="8528" b="19284"/>
          <a:stretch/>
        </p:blipFill>
        <p:spPr>
          <a:xfrm>
            <a:off x="9829845" y="3029498"/>
            <a:ext cx="708336" cy="405348"/>
          </a:xfrm>
          <a:prstGeom prst="rect">
            <a:avLst/>
          </a:prstGeom>
        </p:spPr>
      </p:pic>
      <p:pic>
        <p:nvPicPr>
          <p:cNvPr id="12" name="图片 11"/>
          <p:cNvPicPr>
            <a:picLocks noChangeAspect="1"/>
          </p:cNvPicPr>
          <p:nvPr/>
        </p:nvPicPr>
        <p:blipFill rotWithShape="1">
          <a:blip r:embed="rId10"/>
          <a:srcRect l="24288" t="7276" r="11381" b="31843"/>
          <a:stretch/>
        </p:blipFill>
        <p:spPr>
          <a:xfrm>
            <a:off x="9830478" y="3538031"/>
            <a:ext cx="696849" cy="439863"/>
          </a:xfrm>
          <a:prstGeom prst="rect">
            <a:avLst/>
          </a:prstGeom>
        </p:spPr>
      </p:pic>
      <p:pic>
        <p:nvPicPr>
          <p:cNvPr id="13" name="图片 12"/>
          <p:cNvPicPr>
            <a:picLocks noChangeAspect="1"/>
          </p:cNvPicPr>
          <p:nvPr/>
        </p:nvPicPr>
        <p:blipFill rotWithShape="1">
          <a:blip r:embed="rId11"/>
          <a:srcRect l="15805" t="3770" r="11328" b="23363"/>
          <a:stretch/>
        </p:blipFill>
        <p:spPr>
          <a:xfrm>
            <a:off x="9680866" y="4079246"/>
            <a:ext cx="621374" cy="621374"/>
          </a:xfrm>
          <a:prstGeom prst="rect">
            <a:avLst/>
          </a:prstGeom>
        </p:spPr>
      </p:pic>
      <p:pic>
        <p:nvPicPr>
          <p:cNvPr id="14" name="图片 13"/>
          <p:cNvPicPr>
            <a:picLocks noChangeAspect="1"/>
          </p:cNvPicPr>
          <p:nvPr/>
        </p:nvPicPr>
        <p:blipFill rotWithShape="1">
          <a:blip r:embed="rId12"/>
          <a:srcRect l="14610" t="24174" r="20565" b="19086"/>
          <a:stretch/>
        </p:blipFill>
        <p:spPr>
          <a:xfrm>
            <a:off x="9465892" y="4776907"/>
            <a:ext cx="686730" cy="601062"/>
          </a:xfrm>
          <a:prstGeom prst="rect">
            <a:avLst/>
          </a:prstGeom>
        </p:spPr>
      </p:pic>
      <p:pic>
        <p:nvPicPr>
          <p:cNvPr id="63524" name="Picture 36" descr="4月费列罗T2婚礼装巧克力批发T96费力罗结婚喜糖拉斐尔椰蓉礼物-阿里巴巴"/>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495" t="15192" r="11428" b="11061"/>
          <a:stretch/>
        </p:blipFill>
        <p:spPr bwMode="auto">
          <a:xfrm>
            <a:off x="9293928" y="5421164"/>
            <a:ext cx="686730" cy="58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0121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8224&quot;&gt;&lt;version val=&quot;35128&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Y/%#m/%#d&lt;/m_strFormatTime&gt;&lt;m_yearfmt&gt;&lt;begin val=&quot;0&quot;/&gt;&lt;end val=&quot;0&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18&quot;&gt;&lt;elem m_fUsage=&quot;1.65610000000000012754E+00&quot;&gt;&lt;m_msothmcolidx val=&quot;0&quot;/&gt;&lt;m_rgb r=&quot;A6&quot; g=&quot;A6&quot; b=&quot;A6&quot;/&gt;&lt;/elem&gt;&lt;elem m_fUsage=&quot;9.26918269434741426416E-01&quot;&gt;&lt;m_msothmcolidx val=&quot;0&quot;/&gt;&lt;m_rgb r=&quot;FF&quot; g=&quot;94&quot; b=&quot;A5&quot;/&gt;&lt;/elem&gt;&lt;elem m_fUsage=&quot;9.00000000000000022204E-01&quot;&gt;&lt;m_msothmcolidx val=&quot;0&quot;/&gt;&lt;m_rgb r=&quot;92&quot; g=&quot;D0&quot; b=&quot;50&quot;/&gt;&lt;/elem&gt;&lt;elem m_fUsage=&quot;8.10000000000000053291E-01&quot;&gt;&lt;m_msothmcolidx val=&quot;0&quot;/&gt;&lt;m_rgb r=&quot;00&quot; g=&quot;5B&quot; b=&quot;00&quot;/&gt;&lt;/elem&gt;&lt;elem m_fUsage=&quot;7.71046483484040034995E-01&quot;&gt;&lt;m_msothmcolidx val=&quot;0&quot;/&gt;&lt;m_rgb r=&quot;00&quot; g=&quot;70&quot; b=&quot;C0&quot;/&gt;&lt;/elem&gt;&lt;elem m_fUsage=&quot;7.44218181646276066843E-01&quot;&gt;&lt;m_msothmcolidx val=&quot;0&quot;/&gt;&lt;m_rgb r=&quot;F6&quot; g=&quot;ED&quot; b=&quot;CA&quot;/&gt;&lt;/elem&gt;&lt;elem m_fUsage=&quot;7.29000000000000092371E-01&quot;&gt;&lt;m_msothmcolidx val=&quot;0&quot;/&gt;&lt;m_rgb r=&quot;CB&quot; g=&quot;CB&quot; b=&quot;CB&quot;/&gt;&lt;/elem&gt;&lt;elem m_fUsage=&quot;6.02421462071921376413E-01&quot;&gt;&lt;m_msothmcolidx val=&quot;0&quot;/&gt;&lt;m_rgb r=&quot;A7&quot; g=&quot;B0&quot; b=&quot;DD&quot;/&gt;&lt;/elem&gt;&lt;elem m_fUsage=&quot;5.31441000000000163261E-01&quot;&gt;&lt;m_msothmcolidx val=&quot;0&quot;/&gt;&lt;m_rgb r=&quot;B4&quot; g=&quot;C7&quot; b=&quot;E7&quot;/&gt;&lt;/elem&gt;&lt;elem m_fUsage=&quot;3.87420489000000145552E-01&quot;&gt;&lt;m_msothmcolidx val=&quot;0&quot;/&gt;&lt;m_rgb r=&quot;DB&quot; g=&quot;DF&quot; b=&quot;EA&quot;/&gt;&lt;/elem&gt;&lt;elem m_fUsage=&quot;3.35396654182183340254E-01&quot;&gt;&lt;m_msothmcolidx val=&quot;0&quot;/&gt;&lt;m_rgb r=&quot;E1&quot; g=&quot;BE&quot; b=&quot;41&quot;/&gt;&lt;/elem&gt;&lt;elem m_fUsage=&quot;3.13810596090000171188E-01&quot;&gt;&lt;m_msothmcolidx val=&quot;0&quot;/&gt;&lt;m_rgb r=&quot;AC&quot; g=&quot;B1&quot; b=&quot;D6&quot;/&gt;&lt;/elem&gt;&lt;elem m_fUsage=&quot;2.54186582832900132001E-01&quot;&gt;&lt;m_msothmcolidx val=&quot;0&quot;/&gt;&lt;m_rgb r=&quot;14&quot; g=&quot;6C&quot; b=&quot;94&quot;/&gt;&lt;/elem&gt;&lt;elem m_fUsage=&quot;2.05891132094649098594E-01&quot;&gt;&lt;m_msothmcolidx val=&quot;0&quot;/&gt;&lt;m_rgb r=&quot;7E&quot; g=&quot;36&quot; b=&quot;8C&quot;/&gt;&lt;/elem&gt;&lt;elem m_fUsage=&quot;1.09418989131512434110E-01&quot;&gt;&lt;m_msothmcolidx val=&quot;0&quot;/&gt;&lt;m_rgb r=&quot;D9&quot; g=&quot;D9&quot; b=&quot;D9&quot;/&gt;&lt;/elem&gt;&lt;elem m_fUsage=&quot;9.84770902183611934744E-02&quot;&gt;&lt;m_msothmcolidx val=&quot;0&quot;/&gt;&lt;m_rgb r=&quot;F2&quot; g=&quot;F2&quot; b=&quot;F2&quot;/&gt;&lt;/elem&gt;&lt;elem m_fUsage=&quot;8.86293811965250810658E-02&quot;&gt;&lt;m_msothmcolidx val=&quot;0&quot;/&gt;&lt;m_rgb r=&quot;00&quot; g=&quot;B6&quot; b=&quot;00&quot;/&gt;&lt;/elem&gt;&lt;elem m_fUsage=&quot;6.46108188922667886489E-02&quot;&gt;&lt;m_msothmcolidx val=&quot;0&quot;/&gt;&lt;m_rgb r=&quot;94&quot; g=&quot;BC&quot; b=&quot;FF&quot;/&gt;&lt;/elem&gt;&lt;/m_vecMRU&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YXABZ2ZGa8t.z0eXFfk9UA"/>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e2Up.dc9h0AZXdI7jqwcjw"/>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o6dyvsc.q4O1h_pmH38mgw"/>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t0xdS0KQJoZFPCvEFMSSkg"/>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rSnzx_x4Jn.wXB96kfUygQ"/>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eHs1NFNVvRtU059e86ZbKQ"/>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5veHbgs8FspmGbLR2O7PHA"/>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rFTT_qNnwS8C7tezN2PsHA"/>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0fkr5sK1c6q7Oh34FqeDpg"/>
</p:tagLst>
</file>

<file path=ppt/tags/tag11.xml><?xml version="1.0" encoding="utf-8"?>
<p:tagLst xmlns:a="http://schemas.openxmlformats.org/drawingml/2006/main" xmlns:r="http://schemas.openxmlformats.org/officeDocument/2006/relationships" xmlns:p="http://schemas.openxmlformats.org/presentationml/2006/main">
  <p:tag name="IMAGEDIMENSIONPROPERTIES" val="{&quot;height&quot;:&quot;321.5482&quot;,&quot;width&quot;:&quot;902.6667&quot;,&quot;top&quot;:&quot;128.0769&quot;,&quot;left&quot;:&quot;28.16677&quot;}"/>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rEchnoIk9mvZEj0md5WYNg"/>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tTCp86rdu4U_1.GdnovRpQ"/>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ZAfgHKOoyFFYAkmGhEa9Q"/>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OkSyNhxfGV4d3_qGM5UQ8A"/>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LvNYFXQY8zUgBEODD6KdA"/>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YbM.ctU2EqoEn6cwsvtC6A"/>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o2aLlWGsrWy08uIQOgeyhQ"/>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vaqN5ViI.yRXj0H.JQyZcg"/>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kEHg5xGQ99VSN9kjAyFnPQ"/>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fSpTE4.nC58ge7sCnlcUSg"/>
</p:tagLst>
</file>

<file path=ppt/tags/tag12.xml><?xml version="1.0" encoding="utf-8"?>
<p:tagLst xmlns:a="http://schemas.openxmlformats.org/drawingml/2006/main" xmlns:r="http://schemas.openxmlformats.org/officeDocument/2006/relationships" xmlns:p="http://schemas.openxmlformats.org/presentationml/2006/main">
  <p:tag name="ISLIDE.PICTURE" val="#VCG41N908343726;#VCG41N802124418;"/>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xM5Q18rCM_ujdZNIzEQFg"/>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1x1cbbTGHP2RqJfxRihVOw"/>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rovxEa8GkWNiFw50HhSuw"/>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ByUO.RwtwNP4uDgIep_kVw"/>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tSGZdYUbaX_uEqSUSi06cQ"/>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GWIiulpjXvc53FbkDXmanQ"/>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iCKKYfpy6Dmwix9WGVbhwA"/>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E4Jze8WQBAbcIC1QpKmn.g"/>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IhHXFUTK9Axho5HbCMPsR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ByUO.RwtwNP4uDgIep_kVw"/>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GWIiulpjXvc53FbkDXmanQ"/>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tSGZdYUbaX_uEqSUSi06cQ"/>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iCKKYfpy6Dmwix9WGVbhwA"/>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E4Jze8WQBAbcIC1QpKmn.g"/>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IhHXFUTK9Axho5HbCMPsRg"/>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SHP" val="AUTOSHAPE"/>
  <p:tag name="AUTOSHAPE" val="RECTANGL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ByUO.RwtwNP4uDgIep_kVw"/>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GWIiulpjXvc53FbkDXmanQ"/>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tSGZdYUbaX_uEqSUSi06cQ"/>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iCKKYfpy6Dmwix9WGVbhwA"/>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E4Jze8WQBAbcIC1QpKmn.g"/>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IhHXFUTK9Axho5HbCMPsRg"/>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ByUO.RwtwNP4uDgIep_kVw"/>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tSGZdYUbaX_uEqSUSi06cQ"/>
</p:tagLst>
</file>

<file path=ppt/tags/tag15.xml><?xml version="1.0" encoding="utf-8"?>
<p:tagLst xmlns:a="http://schemas.openxmlformats.org/drawingml/2006/main" xmlns:r="http://schemas.openxmlformats.org/officeDocument/2006/relationships" xmlns:p="http://schemas.openxmlformats.org/presentationml/2006/main">
  <p:tag name="ISLIDE.ICON" val="#72490;#399013;"/>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GWIiulpjXvc53FbkDXmanQ"/>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iCKKYfpy6Dmwix9WGVbhwA"/>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E4Jze8WQBAbcIC1QpKmn.g"/>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IhHXFUTK9Axho5HbCMPsRg"/>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ISLIDE.PICTURE" val="#VCG41N908343726;#VCG41N802124418;"/>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6utVde8YSjNQ8eFuPp436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xtsV4XBxzmODyfadJsgbZ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7cUDaqju.Wp42PPBdyw7Q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Dl7KLtZWi8ov.9d08VH5D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RJ6R2kbE7H3WozMqK3nQx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7qZJRpcLFuls3X3UwXw1T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X8WYuMXuQhRBGzMaMeAfaw"/>
</p:tagLst>
</file>

<file path=ppt/tags/tag3.xml><?xml version="1.0" encoding="utf-8"?>
<p:tagLst xmlns:a="http://schemas.openxmlformats.org/drawingml/2006/main" xmlns:r="http://schemas.openxmlformats.org/officeDocument/2006/relationships" xmlns:p="http://schemas.openxmlformats.org/presentationml/2006/main">
  <p:tag name="TEMPLATEVERSION" val="7.1"/>
  <p:tag name="VERSIONNUMBER" val="711"/>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t7qqvWrevifiRht1TNFA.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wCQxi.GIe7kBq.jpAQDFx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08gWalfWIHm_axa8ij3z4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I5VtRG2mpZBxQuQl8oTNy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I5VtRG2mpZBxQuQl8oTNy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I5VtRG2mpZBxQuQl8oTNy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6utVde8YSjNQ8eFuPp436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xtsV4XBxzmODyfadJsgbZ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7cUDaqju.Wp42PPBdyw7QA"/>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Dl7KLtZWi8ov.9d08VH5D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RJ6R2kbE7H3WozMqK3nQx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7qZJRpcLFuls3X3UwXw1T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X8WYuMXuQhRBGzMaMeAfa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t7qqvWrevifiRht1TNFA.A"/>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wCQxi.GIe7kBq.jpAQDFx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08gWalfWIHm_axa8ij3z4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I5VtRG2mpZBxQuQl8oTNyg"/>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I5VtRG2mpZBxQuQl8oTNy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I5VtRG2mpZBxQuQl8oTNy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6utVde8YSjNQ8eFuPp436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xtsV4XBxzmODyfadJsgbZ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7cUDaqju.Wp42PPBdyw7QA"/>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Dl7KLtZWi8ov.9d08VH5D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RJ6R2kbE7H3WozMqK3nQx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7qZJRpcLFuls3X3UwXw1TQ"/>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X8WYuMXuQhRBGzMaMeAfa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t7qqvWrevifiRht1TNFA.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wCQxi.GIe7kBq.jpAQDFxw"/>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08gWalfWIHm_axa8ij3z4g"/>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I5VtRG2mpZBxQuQl8oTNyg"/>
</p:tagLst>
</file>

<file path=ppt/tags/tag6.xml><?xml version="1.0" encoding="utf-8"?>
<p:tagLst xmlns:a="http://schemas.openxmlformats.org/drawingml/2006/main" xmlns:r="http://schemas.openxmlformats.org/officeDocument/2006/relationships" xmlns:p="http://schemas.openxmlformats.org/presentationml/2006/main">
  <p:tag name="TEMPLATEVERSION" val="7.1"/>
  <p:tag name="VERSIONNUMBER" val="711"/>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I5VtRG2mpZBxQuQl8oTNyg"/>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I5VtRG2mpZBxQuQl8oTNy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RJ6R2kbE7H3WozMqK3nQx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RJ6R2kbE7H3WozMqK3nQxw"/>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RJ6R2kbE7H3WozMqK3nQx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bh2nxbxavBCI1H8XqSgLRQ"/>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RJ6R2kbE7H3WozMqK3nQx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RJ6R2kbE7H3WozMqK3nQxw"/>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bh2nxbxavBCI1H8XqSgLRQ"/>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RJ6R2kbE7H3WozMqK3nQx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RJ6R2kbE7H3WozMqK3nQxw"/>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bh2nxbxavBCI1H8XqSgLRQ"/>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xtsV4XBxzmODyfadJsgbZQ"/>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I5VtRG2mpZBxQuQl8oTNyg"/>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I5VtRG2mpZBxQuQl8oTNyg"/>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I5VtRG2mpZBxQuQl8oTNyg"/>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xtsV4XBxzmODyfadJsgbZQ"/>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I5VtRG2mpZBxQuQl8oTNy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I5VtRG2mpZBxQuQl8oTNyg"/>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I5VtRG2mpZBxQuQl8oTNyg"/>
</p:tagLst>
</file>

<file path=ppt/tags/tag8.xml><?xml version="1.0" encoding="utf-8"?>
<p:tagLst xmlns:a="http://schemas.openxmlformats.org/drawingml/2006/main" xmlns:r="http://schemas.openxmlformats.org/officeDocument/2006/relationships" xmlns:p="http://schemas.openxmlformats.org/presentationml/2006/main">
  <p:tag name="LOGO" val="CORPORATE_HEADER"/>
  <p:tag name="LOGO_POSITION" val="HEADER"/>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6utVde8YSjNQ8eFuPp436g"/>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xtsV4XBxzmODyfadJsgbZQ"/>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I5VtRG2mpZBxQuQl8oTNyg"/>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I5VtRG2mpZBxQuQl8oTNyg"/>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I5VtRG2mpZBxQuQl8oTNyg"/>
</p:tagLst>
</file>

<file path=ppt/tags/tag85.xml><?xml version="1.0" encoding="utf-8"?>
<p:tagLst xmlns:a="http://schemas.openxmlformats.org/drawingml/2006/main" xmlns:r="http://schemas.openxmlformats.org/officeDocument/2006/relationships" xmlns:p="http://schemas.openxmlformats.org/presentationml/2006/main">
  <p:tag name="ISLIDE.PICTURE" val="#VCG41N908343726;#VCG41N802124418;"/>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slides - no sub heading">
  <a:themeElements>
    <a:clrScheme name="Kantar colour theme">
      <a:dk1>
        <a:srgbClr val="333333"/>
      </a:dk1>
      <a:lt1>
        <a:srgbClr val="FFFFFF"/>
      </a:lt1>
      <a:dk2>
        <a:srgbClr val="0060FF"/>
      </a:dk2>
      <a:lt2>
        <a:srgbClr val="802AB7"/>
      </a:lt2>
      <a:accent1>
        <a:srgbClr val="AEAE9F"/>
      </a:accent1>
      <a:accent2>
        <a:srgbClr val="00E5BA"/>
      </a:accent2>
      <a:accent3>
        <a:srgbClr val="00B600"/>
      </a:accent3>
      <a:accent4>
        <a:srgbClr val="FEDB00"/>
      </a:accent4>
      <a:accent5>
        <a:srgbClr val="FF5000"/>
      </a:accent5>
      <a:accent6>
        <a:srgbClr val="FA0028"/>
      </a:accent6>
      <a:hlink>
        <a:srgbClr val="0060FF"/>
      </a:hlink>
      <a:folHlink>
        <a:srgbClr val="802AB7"/>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1"/>
        </a:solidFill>
        <a:ln w="12700">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1600" b="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600" dirty="0" err="1" smtClean="0"/>
        </a:defPPr>
      </a:lstStyle>
    </a:txDef>
  </a:objectDefaults>
  <a:extraClrSchemeLst/>
  <a:custClrLst>
    <a:custClr name="Significance red">
      <a:srgbClr val="E10000"/>
    </a:custClr>
    <a:custClr name="Significance red light">
      <a:srgbClr val="ED6666"/>
    </a:custClr>
    <a:custClr name="Significance green">
      <a:srgbClr val="00D200"/>
    </a:custClr>
    <a:custClr name="Significance green light">
      <a:srgbClr val="66E466"/>
    </a:custClr>
    <a:custClr name="Custom light blue">
      <a:srgbClr val="00B6FF"/>
    </a:custClr>
    <a:custClr name="Custom light green">
      <a:srgbClr val="9EE900"/>
    </a:custClr>
    <a:custClr name="Custom magenta">
      <a:srgbClr val="C700D3"/>
    </a:custClr>
  </a:custClrLst>
  <a:extLst>
    <a:ext uri="{05A4C25C-085E-4340-85A3-A5531E510DB2}">
      <thm15:themeFamily xmlns:thm15="http://schemas.microsoft.com/office/thememl/2012/main" name="Kantar presentation template 16x9.potx" id="{EDF78526-007E-43DA-9253-E3C3A5EDBBFB}" vid="{1AD27DDC-7051-4714-8063-88A35CE1ED4F}"/>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Vicky">
    <a:dk1>
      <a:srgbClr val="000000"/>
    </a:dk1>
    <a:lt1>
      <a:srgbClr val="FFFFFF"/>
    </a:lt1>
    <a:dk2>
      <a:srgbClr val="717171"/>
    </a:dk2>
    <a:lt2>
      <a:srgbClr val="C0C0C0"/>
    </a:lt2>
    <a:accent1>
      <a:srgbClr val="92D400"/>
    </a:accent1>
    <a:accent2>
      <a:srgbClr val="4C8C2B"/>
    </a:accent2>
    <a:accent3>
      <a:srgbClr val="26D07C"/>
    </a:accent3>
    <a:accent4>
      <a:srgbClr val="00AF66"/>
    </a:accent4>
    <a:accent5>
      <a:srgbClr val="41B6E6"/>
    </a:accent5>
    <a:accent6>
      <a:srgbClr val="006290"/>
    </a:accent6>
    <a:hlink>
      <a:srgbClr val="000000"/>
    </a:hlink>
    <a:folHlink>
      <a:srgbClr val="BFBFBF"/>
    </a:folHlink>
  </a:clrScheme>
  <a:fontScheme name="KWP 双语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Custom 403">
    <a:dk1>
      <a:sysClr val="windowText" lastClr="000000"/>
    </a:dk1>
    <a:lt1>
      <a:sysClr val="window" lastClr="FFFFFF"/>
    </a:lt1>
    <a:dk2>
      <a:srgbClr val="BD9B08"/>
    </a:dk2>
    <a:lt2>
      <a:srgbClr val="E7E7E7"/>
    </a:lt2>
    <a:accent1>
      <a:srgbClr val="C0C0C0"/>
    </a:accent1>
    <a:accent2>
      <a:srgbClr val="989898"/>
    </a:accent2>
    <a:accent3>
      <a:srgbClr val="717171"/>
    </a:accent3>
    <a:accent4>
      <a:srgbClr val="93C021"/>
    </a:accent4>
    <a:accent5>
      <a:srgbClr val="00B6ED"/>
    </a:accent5>
    <a:accent6>
      <a:srgbClr val="E5007E"/>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Kantar colour theme">
    <a:dk1>
      <a:srgbClr val="000000"/>
    </a:dk1>
    <a:lt1>
      <a:srgbClr val="FFFFFF"/>
    </a:lt1>
    <a:dk2>
      <a:srgbClr val="000000"/>
    </a:dk2>
    <a:lt2>
      <a:srgbClr val="FFFFFF"/>
    </a:lt2>
    <a:accent1>
      <a:srgbClr val="000000"/>
    </a:accent1>
    <a:accent2>
      <a:srgbClr val="E3C24C"/>
    </a:accent2>
    <a:accent3>
      <a:srgbClr val="FFFFFF"/>
    </a:accent3>
    <a:accent4>
      <a:srgbClr val="A5A5A5"/>
    </a:accent4>
    <a:accent5>
      <a:srgbClr val="D8D8D8"/>
    </a:accent5>
    <a:accent6>
      <a:srgbClr val="F2F2F2"/>
    </a:accent6>
    <a:hlink>
      <a:srgbClr val="FEE599"/>
    </a:hlink>
    <a:folHlink>
      <a:srgbClr val="DBDBDB"/>
    </a:folHlink>
  </a:clrScheme>
  <a:fontScheme name="Kantar Worldpanel TT">
    <a:majorFont>
      <a:latin typeface="Kantar Brown TT"/>
      <a:ea typeface="微软雅黑"/>
      <a:cs typeface=""/>
    </a:majorFont>
    <a:minorFont>
      <a:latin typeface="Kantar Brown TT"/>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ar">
    <a:majorFont>
      <a:latin typeface="Kantar Brown"/>
      <a:ea typeface="微软雅黑"/>
      <a:cs typeface=""/>
    </a:majorFont>
    <a:minorFont>
      <a:latin typeface="Kantar Brown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28228</TotalTime>
  <Words>3982</Words>
  <Application>Microsoft Office PowerPoint</Application>
  <PresentationFormat>Widescreen</PresentationFormat>
  <Paragraphs>1113</Paragraphs>
  <Slides>48</Slides>
  <Notes>0</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48</vt:i4>
      </vt:variant>
    </vt:vector>
  </HeadingPairs>
  <TitlesOfParts>
    <vt:vector size="60" baseType="lpstr">
      <vt:lpstr>Helvetica Neue</vt:lpstr>
      <vt:lpstr>Kantar Brown TT Light</vt:lpstr>
      <vt:lpstr>等线</vt:lpstr>
      <vt:lpstr>等线 Light</vt:lpstr>
      <vt:lpstr>微软雅黑</vt:lpstr>
      <vt:lpstr>Arial</vt:lpstr>
      <vt:lpstr>Calibri</vt:lpstr>
      <vt:lpstr>Times New Roman</vt:lpstr>
      <vt:lpstr>Wingdings</vt:lpstr>
      <vt:lpstr>Office 主题​​</vt:lpstr>
      <vt:lpstr>Content slides - no sub heading</vt:lpstr>
      <vt:lpstr>think-cell 幻灯片</vt:lpstr>
      <vt:lpstr>Project Phase II Market Research of New Product Launch for Lays Potato Chips</vt:lpstr>
      <vt:lpstr>Who we are &amp; What we offer</vt:lpstr>
      <vt:lpstr>Project background Potato Chips account for the major sales of LAYS, however, the market showed significant decline in Q1 after the promising growth.   Therefore, LAYS wanted to understand the reasons for the decline in the market，design and launch new products according to consumer needs</vt:lpstr>
      <vt:lpstr>Analytical Pathway</vt:lpstr>
      <vt:lpstr>Data Set</vt:lpstr>
      <vt:lpstr>PowerPoint Presentation</vt:lpstr>
      <vt:lpstr>PowerPoint Presentation</vt:lpstr>
      <vt:lpstr>Consumers perceive snack categories differently; Due to health concerns, Taro Chips and Yam Chips still have some room for growth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Light &amp; Baked flavor has a higher repeat rate compared to Hotpot flavor.</vt:lpstr>
      <vt:lpstr>PowerPoint Presentation</vt:lpstr>
      <vt:lpstr>PowerPoint Presentation</vt:lpstr>
      <vt:lpstr>Goal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Teenager &amp; Adult Families: focus on middle-income families in A cities, high purchase frequency, prefer online channels;  the main consumption scenes are festivals and family reunions.</vt:lpstr>
      <vt:lpstr>PowerPoint Presentation</vt:lpstr>
      <vt:lpstr>Young women: mainly from Single &amp; Mixed family in B-D cities, prefer O2O and CVS channels; Socializing(sharing with friends and outdoor) is the main purpose of consumption</vt:lpstr>
      <vt:lpstr>PowerPoint Presentation</vt:lpstr>
      <vt:lpstr>PowerPoint Presentation</vt:lpstr>
      <vt:lpstr>PowerPoint Presentation</vt:lpstr>
      <vt:lpstr>Adult &amp; Empty Nest Families: mainly high-income families in B-D cities, prefer Ecommerce and CVS channels; the main consumption scenes are festivals.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intern</dc:creator>
  <cp:lastModifiedBy>Lin Fangzhou</cp:lastModifiedBy>
  <cp:revision>433</cp:revision>
  <dcterms:created xsi:type="dcterms:W3CDTF">2023-04-20T03:29:36Z</dcterms:created>
  <dcterms:modified xsi:type="dcterms:W3CDTF">2023-08-08T15:19:38Z</dcterms:modified>
</cp:coreProperties>
</file>